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6.xml" ContentType="application/vnd.openxmlformats-officedocument.presentationml.tags+xml"/>
  <Override PartName="/ppt/notesSlides/notesSlide6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7.xml" ContentType="application/vnd.openxmlformats-officedocument.presentationml.tags+xml"/>
  <Override PartName="/ppt/notesSlides/notesSlide6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68.xml" ContentType="application/vnd.openxmlformats-officedocument.presentationml.tags+xml"/>
  <Override PartName="/ppt/notesSlides/notesSlide6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69.xml" ContentType="application/vnd.openxmlformats-officedocument.presentationml.tags+xml"/>
  <Override PartName="/ppt/notesSlides/notesSlide6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6"/>
  </p:notesMasterIdLst>
  <p:sldIdLst>
    <p:sldId id="256" r:id="rId5"/>
    <p:sldId id="518" r:id="rId6"/>
    <p:sldId id="604" r:id="rId7"/>
    <p:sldId id="548" r:id="rId8"/>
    <p:sldId id="606" r:id="rId9"/>
    <p:sldId id="538" r:id="rId10"/>
    <p:sldId id="605" r:id="rId11"/>
    <p:sldId id="616" r:id="rId12"/>
    <p:sldId id="568" r:id="rId13"/>
    <p:sldId id="564" r:id="rId14"/>
    <p:sldId id="513" r:id="rId15"/>
    <p:sldId id="571" r:id="rId16"/>
    <p:sldId id="590" r:id="rId17"/>
    <p:sldId id="569" r:id="rId18"/>
    <p:sldId id="591" r:id="rId19"/>
    <p:sldId id="572" r:id="rId20"/>
    <p:sldId id="584" r:id="rId21"/>
    <p:sldId id="527" r:id="rId22"/>
    <p:sldId id="528" r:id="rId23"/>
    <p:sldId id="511" r:id="rId24"/>
    <p:sldId id="592" r:id="rId25"/>
    <p:sldId id="614" r:id="rId26"/>
    <p:sldId id="593" r:id="rId27"/>
    <p:sldId id="519" r:id="rId28"/>
    <p:sldId id="570" r:id="rId29"/>
    <p:sldId id="609" r:id="rId30"/>
    <p:sldId id="550" r:id="rId31"/>
    <p:sldId id="574" r:id="rId32"/>
    <p:sldId id="493" r:id="rId33"/>
    <p:sldId id="619" r:id="rId34"/>
    <p:sldId id="623" r:id="rId35"/>
    <p:sldId id="624" r:id="rId36"/>
    <p:sldId id="522" r:id="rId37"/>
    <p:sldId id="556" r:id="rId38"/>
    <p:sldId id="546" r:id="rId39"/>
    <p:sldId id="585" r:id="rId40"/>
    <p:sldId id="586" r:id="rId41"/>
    <p:sldId id="492" r:id="rId42"/>
    <p:sldId id="553" r:id="rId43"/>
    <p:sldId id="588" r:id="rId44"/>
    <p:sldId id="554" r:id="rId45"/>
    <p:sldId id="587" r:id="rId46"/>
    <p:sldId id="575" r:id="rId47"/>
    <p:sldId id="576" r:id="rId48"/>
    <p:sldId id="521" r:id="rId49"/>
    <p:sldId id="557" r:id="rId50"/>
    <p:sldId id="577" r:id="rId51"/>
    <p:sldId id="578" r:id="rId52"/>
    <p:sldId id="596" r:id="rId53"/>
    <p:sldId id="600" r:id="rId54"/>
    <p:sldId id="599" r:id="rId55"/>
    <p:sldId id="598" r:id="rId56"/>
    <p:sldId id="602" r:id="rId57"/>
    <p:sldId id="597" r:id="rId58"/>
    <p:sldId id="543" r:id="rId59"/>
    <p:sldId id="582" r:id="rId60"/>
    <p:sldId id="630" r:id="rId61"/>
    <p:sldId id="436" r:id="rId62"/>
    <p:sldId id="626" r:id="rId63"/>
    <p:sldId id="583" r:id="rId64"/>
    <p:sldId id="544" r:id="rId65"/>
    <p:sldId id="589" r:id="rId66"/>
    <p:sldId id="537" r:id="rId67"/>
    <p:sldId id="509" r:id="rId68"/>
    <p:sldId id="523" r:id="rId69"/>
    <p:sldId id="627" r:id="rId70"/>
    <p:sldId id="628" r:id="rId71"/>
    <p:sldId id="629" r:id="rId72"/>
    <p:sldId id="608" r:id="rId73"/>
    <p:sldId id="471" r:id="rId74"/>
    <p:sldId id="561" r:id="rId75"/>
  </p:sldIdLst>
  <p:sldSz cx="12192000" cy="6858000"/>
  <p:notesSz cx="6858000" cy="9144000"/>
  <p:custDataLst>
    <p:tags r:id="rId7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06A505-8D2D-445B-9D5A-29DCAA62F022}" name="Rogers, Rayanne@POST" initials="RR" userId="S::rayanne.rogers@post.ca.gov::71d16765-0877-4a5b-9675-e940989e2854" providerId="AD"/>
  <p188:author id="{02BD22D5-E93B-3BF8-7912-3888F59129CC}" name="Hwang, Jun-Hyun@POST" initials="HJ" userId="S::jun-hyun.hwang@post.ca.gov::ccbad2cb-ef7c-4697-9f12-ede73ff4b7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A7B"/>
    <a:srgbClr val="FFFFFF"/>
    <a:srgbClr val="EDF3FA"/>
    <a:srgbClr val="F19759"/>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29" autoAdjust="0"/>
    <p:restoredTop sz="80419" autoAdjust="0"/>
  </p:normalViewPr>
  <p:slideViewPr>
    <p:cSldViewPr snapToGrid="0">
      <p:cViewPr varScale="1">
        <p:scale>
          <a:sx n="86" d="100"/>
          <a:sy n="86" d="100"/>
        </p:scale>
        <p:origin x="822" y="114"/>
      </p:cViewPr>
      <p:guideLst/>
    </p:cSldViewPr>
  </p:slideViewPr>
  <p:notesTextViewPr>
    <p:cViewPr>
      <p:scale>
        <a:sx n="3" d="2"/>
        <a:sy n="3" d="2"/>
      </p:scale>
      <p:origin x="0" y="0"/>
    </p:cViewPr>
  </p:notesTextViewPr>
  <p:sorterViewPr>
    <p:cViewPr>
      <p:scale>
        <a:sx n="100" d="100"/>
        <a:sy n="100" d="100"/>
      </p:scale>
      <p:origin x="0" y="-504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_rels/data2.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ata6.xml.rels><?xml version="1.0" encoding="UTF-8" standalone="yes"?>
<Relationships xmlns="http://schemas.openxmlformats.org/package/2006/relationships"><Relationship Id="rId1" Type="http://schemas.openxmlformats.org/officeDocument/2006/relationships/hyperlink" Target="https://post.ca.gov/portals/0/post_docs/training/TrainingVideoCourseRosters_Instructions.pdf"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rawing6.xml.rels><?xml version="1.0" encoding="UTF-8" standalone="yes"?>
<Relationships xmlns="http://schemas.openxmlformats.org/package/2006/relationships"><Relationship Id="rId1" Type="http://schemas.openxmlformats.org/officeDocument/2006/relationships/hyperlink" Target="https://post.ca.gov/portals/0/post_docs/training/TrainingVideoCourseRosters_Instructions.pdf"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F9E74F-9132-46C8-BA5B-85FA5ED2E93E}"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D87D0A1C-6CF0-4F53-9BA7-71ED208BCC77}">
      <dgm:prSet/>
      <dgm:spPr/>
      <dgm:t>
        <a:bodyPr/>
        <a:lstStyle/>
        <a:p>
          <a:r>
            <a:rPr lang="en-US" b="1" i="1" dirty="0"/>
            <a:t>Interface and Terminology</a:t>
          </a:r>
          <a:endParaRPr lang="en-US" dirty="0"/>
        </a:p>
      </dgm:t>
    </dgm:pt>
    <dgm:pt modelId="{88093F62-7ED2-4C25-ACB7-ED6131142023}" type="parTrans" cxnId="{68381D3E-A87E-4F5E-A601-B06CEE6609DB}">
      <dgm:prSet/>
      <dgm:spPr/>
      <dgm:t>
        <a:bodyPr/>
        <a:lstStyle/>
        <a:p>
          <a:endParaRPr lang="en-US" sz="2400"/>
        </a:p>
      </dgm:t>
    </dgm:pt>
    <dgm:pt modelId="{AB08785B-D0C8-4E05-AC4E-336813416018}" type="sibTrans" cxnId="{68381D3E-A87E-4F5E-A601-B06CEE6609DB}">
      <dgm:prSet/>
      <dgm:spPr/>
      <dgm:t>
        <a:bodyPr/>
        <a:lstStyle/>
        <a:p>
          <a:endParaRPr lang="en-US"/>
        </a:p>
      </dgm:t>
    </dgm:pt>
    <dgm:pt modelId="{2D74769D-526F-41E1-A9DF-658C87FD81DA}">
      <dgm:prSet/>
      <dgm:spPr/>
      <dgm:t>
        <a:bodyPr/>
        <a:lstStyle/>
        <a:p>
          <a:r>
            <a:rPr lang="en-US" b="1" i="1" dirty="0"/>
            <a:t>Find, Register For, and Drop Courses</a:t>
          </a:r>
          <a:endParaRPr lang="en-US" dirty="0"/>
        </a:p>
      </dgm:t>
    </dgm:pt>
    <dgm:pt modelId="{235B9CFA-B743-402E-8C81-5FFC6F54836A}" type="parTrans" cxnId="{1953C8B9-9E5C-4AA6-ADD1-F89ECB8A62B0}">
      <dgm:prSet/>
      <dgm:spPr/>
      <dgm:t>
        <a:bodyPr/>
        <a:lstStyle/>
        <a:p>
          <a:endParaRPr lang="en-US" sz="2400"/>
        </a:p>
      </dgm:t>
    </dgm:pt>
    <dgm:pt modelId="{2CB2B498-31A5-4377-BA93-0EDEEC1348D0}" type="sibTrans" cxnId="{1953C8B9-9E5C-4AA6-ADD1-F89ECB8A62B0}">
      <dgm:prSet/>
      <dgm:spPr/>
      <dgm:t>
        <a:bodyPr/>
        <a:lstStyle/>
        <a:p>
          <a:endParaRPr lang="en-US"/>
        </a:p>
      </dgm:t>
    </dgm:pt>
    <dgm:pt modelId="{0B915C8C-CE21-414B-9984-0ADFED2AECCD}">
      <dgm:prSet/>
      <dgm:spPr/>
      <dgm:t>
        <a:bodyPr/>
        <a:lstStyle/>
        <a:p>
          <a:r>
            <a:rPr lang="en-US" b="1" i="1" dirty="0"/>
            <a:t>Others (VPP, NPOs, Rosters)</a:t>
          </a:r>
        </a:p>
      </dgm:t>
    </dgm:pt>
    <dgm:pt modelId="{10768CC6-6F29-46E2-8B7A-8D19FD27F231}" type="parTrans" cxnId="{D1770485-BB77-44A1-AE27-9E93C502359F}">
      <dgm:prSet/>
      <dgm:spPr/>
      <dgm:t>
        <a:bodyPr/>
        <a:lstStyle/>
        <a:p>
          <a:endParaRPr lang="en-US" sz="2400"/>
        </a:p>
      </dgm:t>
    </dgm:pt>
    <dgm:pt modelId="{9332E6A5-24A1-4D15-BCE1-82B8B5D5E99C}" type="sibTrans" cxnId="{D1770485-BB77-44A1-AE27-9E93C502359F}">
      <dgm:prSet/>
      <dgm:spPr/>
      <dgm:t>
        <a:bodyPr/>
        <a:lstStyle/>
        <a:p>
          <a:endParaRPr lang="en-US"/>
        </a:p>
      </dgm:t>
    </dgm:pt>
    <dgm:pt modelId="{6591FF32-3D16-4DF6-888D-BF634D4492B0}">
      <dgm:prSet/>
      <dgm:spPr/>
      <dgm:t>
        <a:bodyPr/>
        <a:lstStyle/>
        <a:p>
          <a:r>
            <a:rPr lang="en-US" b="1" i="1" dirty="0"/>
            <a:t>Learner and Manager Navigation </a:t>
          </a:r>
          <a:endParaRPr lang="en-US" dirty="0"/>
        </a:p>
      </dgm:t>
    </dgm:pt>
    <dgm:pt modelId="{04F2D57F-E00E-4B6B-A917-066258E10C01}" type="parTrans" cxnId="{7B68ECBE-ACD6-4DD6-9BE8-648BE67DEBBC}">
      <dgm:prSet/>
      <dgm:spPr/>
      <dgm:t>
        <a:bodyPr/>
        <a:lstStyle/>
        <a:p>
          <a:endParaRPr lang="en-US"/>
        </a:p>
      </dgm:t>
    </dgm:pt>
    <dgm:pt modelId="{9BC03B1C-D145-4370-B822-763E219EF2D5}" type="sibTrans" cxnId="{7B68ECBE-ACD6-4DD6-9BE8-648BE67DEBBC}">
      <dgm:prSet/>
      <dgm:spPr/>
      <dgm:t>
        <a:bodyPr/>
        <a:lstStyle/>
        <a:p>
          <a:endParaRPr lang="en-US"/>
        </a:p>
      </dgm:t>
    </dgm:pt>
    <dgm:pt modelId="{243DF484-7692-4CAD-B9BD-A517419876BE}">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i="1" dirty="0"/>
            <a:t>Manager Tools (Assign Training, Run Reports)</a:t>
          </a:r>
        </a:p>
      </dgm:t>
    </dgm:pt>
    <dgm:pt modelId="{04E640C1-ACE8-44A7-8BA3-5E388B3B16DA}" type="sibTrans" cxnId="{6C3CD7D6-AE7B-43D7-BB74-379C65C25E38}">
      <dgm:prSet/>
      <dgm:spPr/>
      <dgm:t>
        <a:bodyPr/>
        <a:lstStyle/>
        <a:p>
          <a:endParaRPr lang="en-US"/>
        </a:p>
      </dgm:t>
    </dgm:pt>
    <dgm:pt modelId="{B202D32E-D92C-49A7-AC05-C7C2B2E85E17}" type="parTrans" cxnId="{6C3CD7D6-AE7B-43D7-BB74-379C65C25E38}">
      <dgm:prSet/>
      <dgm:spPr/>
      <dgm:t>
        <a:bodyPr/>
        <a:lstStyle/>
        <a:p>
          <a:endParaRPr lang="en-US"/>
        </a:p>
      </dgm:t>
    </dgm:pt>
    <dgm:pt modelId="{435512F8-F0D8-4F2C-8DDB-934576B07DFC}" type="pres">
      <dgm:prSet presAssocID="{57F9E74F-9132-46C8-BA5B-85FA5ED2E93E}" presName="linear" presStyleCnt="0">
        <dgm:presLayoutVars>
          <dgm:animLvl val="lvl"/>
          <dgm:resizeHandles val="exact"/>
        </dgm:presLayoutVars>
      </dgm:prSet>
      <dgm:spPr/>
    </dgm:pt>
    <dgm:pt modelId="{21E9ED5E-CFAF-447A-B480-F3A1D2B5974F}" type="pres">
      <dgm:prSet presAssocID="{D87D0A1C-6CF0-4F53-9BA7-71ED208BCC77}" presName="parentText" presStyleLbl="node1" presStyleIdx="0" presStyleCnt="5">
        <dgm:presLayoutVars>
          <dgm:chMax val="0"/>
          <dgm:bulletEnabled val="1"/>
        </dgm:presLayoutVars>
      </dgm:prSet>
      <dgm:spPr/>
    </dgm:pt>
    <dgm:pt modelId="{7FE7A426-E89F-41DF-9443-C0FAFF91C84C}" type="pres">
      <dgm:prSet presAssocID="{AB08785B-D0C8-4E05-AC4E-336813416018}" presName="spacer" presStyleCnt="0"/>
      <dgm:spPr/>
    </dgm:pt>
    <dgm:pt modelId="{0E54E48D-4542-47D9-A80D-EC5EE6DA790D}" type="pres">
      <dgm:prSet presAssocID="{6591FF32-3D16-4DF6-888D-BF634D4492B0}" presName="parentText" presStyleLbl="node1" presStyleIdx="1" presStyleCnt="5">
        <dgm:presLayoutVars>
          <dgm:chMax val="0"/>
          <dgm:bulletEnabled val="1"/>
        </dgm:presLayoutVars>
      </dgm:prSet>
      <dgm:spPr/>
    </dgm:pt>
    <dgm:pt modelId="{56E7BBD4-86AA-4033-A6DD-BE09DEBB1A1E}" type="pres">
      <dgm:prSet presAssocID="{9BC03B1C-D145-4370-B822-763E219EF2D5}" presName="spacer" presStyleCnt="0"/>
      <dgm:spPr/>
    </dgm:pt>
    <dgm:pt modelId="{9B7CB76F-5427-496B-86E5-4ACBA5D30C86}" type="pres">
      <dgm:prSet presAssocID="{2D74769D-526F-41E1-A9DF-658C87FD81DA}" presName="parentText" presStyleLbl="node1" presStyleIdx="2" presStyleCnt="5">
        <dgm:presLayoutVars>
          <dgm:chMax val="0"/>
          <dgm:bulletEnabled val="1"/>
        </dgm:presLayoutVars>
      </dgm:prSet>
      <dgm:spPr/>
    </dgm:pt>
    <dgm:pt modelId="{AB2C82B9-743E-46A7-B8D8-DFC7ADAF9720}" type="pres">
      <dgm:prSet presAssocID="{2CB2B498-31A5-4377-BA93-0EDEEC1348D0}" presName="spacer" presStyleCnt="0"/>
      <dgm:spPr/>
    </dgm:pt>
    <dgm:pt modelId="{A19AC99F-C80D-4EF4-B35F-85DB1672B6F1}" type="pres">
      <dgm:prSet presAssocID="{243DF484-7692-4CAD-B9BD-A517419876BE}" presName="parentText" presStyleLbl="node1" presStyleIdx="3" presStyleCnt="5">
        <dgm:presLayoutVars>
          <dgm:chMax val="0"/>
          <dgm:bulletEnabled val="1"/>
        </dgm:presLayoutVars>
      </dgm:prSet>
      <dgm:spPr/>
    </dgm:pt>
    <dgm:pt modelId="{7DCEADBB-5A47-4FBA-B2BF-2107DAAEFAC1}" type="pres">
      <dgm:prSet presAssocID="{04E640C1-ACE8-44A7-8BA3-5E388B3B16DA}" presName="spacer" presStyleCnt="0"/>
      <dgm:spPr/>
    </dgm:pt>
    <dgm:pt modelId="{4ECC7F7D-F72C-452E-82CF-1E3FF50DABB7}" type="pres">
      <dgm:prSet presAssocID="{0B915C8C-CE21-414B-9984-0ADFED2AECCD}" presName="parentText" presStyleLbl="node1" presStyleIdx="4" presStyleCnt="5">
        <dgm:presLayoutVars>
          <dgm:chMax val="0"/>
          <dgm:bulletEnabled val="1"/>
        </dgm:presLayoutVars>
      </dgm:prSet>
      <dgm:spPr/>
    </dgm:pt>
  </dgm:ptLst>
  <dgm:cxnLst>
    <dgm:cxn modelId="{4ED3AA12-F94F-441E-82AB-D35E5CCB4D7D}" type="presOf" srcId="{243DF484-7692-4CAD-B9BD-A517419876BE}" destId="{A19AC99F-C80D-4EF4-B35F-85DB1672B6F1}" srcOrd="0" destOrd="0" presId="urn:microsoft.com/office/officeart/2005/8/layout/vList2"/>
    <dgm:cxn modelId="{68381D3E-A87E-4F5E-A601-B06CEE6609DB}" srcId="{57F9E74F-9132-46C8-BA5B-85FA5ED2E93E}" destId="{D87D0A1C-6CF0-4F53-9BA7-71ED208BCC77}" srcOrd="0" destOrd="0" parTransId="{88093F62-7ED2-4C25-ACB7-ED6131142023}" sibTransId="{AB08785B-D0C8-4E05-AC4E-336813416018}"/>
    <dgm:cxn modelId="{8F166F5E-A526-429D-A7FE-41F78D17AB96}" type="presOf" srcId="{D87D0A1C-6CF0-4F53-9BA7-71ED208BCC77}" destId="{21E9ED5E-CFAF-447A-B480-F3A1D2B5974F}" srcOrd="0" destOrd="0" presId="urn:microsoft.com/office/officeart/2005/8/layout/vList2"/>
    <dgm:cxn modelId="{DCC03545-8283-42B9-A39C-69954C650998}" type="presOf" srcId="{57F9E74F-9132-46C8-BA5B-85FA5ED2E93E}" destId="{435512F8-F0D8-4F2C-8DDB-934576B07DFC}" srcOrd="0" destOrd="0" presId="urn:microsoft.com/office/officeart/2005/8/layout/vList2"/>
    <dgm:cxn modelId="{D1770485-BB77-44A1-AE27-9E93C502359F}" srcId="{57F9E74F-9132-46C8-BA5B-85FA5ED2E93E}" destId="{0B915C8C-CE21-414B-9984-0ADFED2AECCD}" srcOrd="4" destOrd="0" parTransId="{10768CC6-6F29-46E2-8B7A-8D19FD27F231}" sibTransId="{9332E6A5-24A1-4D15-BCE1-82B8B5D5E99C}"/>
    <dgm:cxn modelId="{0268808F-FEC2-475B-A42D-0F66B2F6331E}" type="presOf" srcId="{2D74769D-526F-41E1-A9DF-658C87FD81DA}" destId="{9B7CB76F-5427-496B-86E5-4ACBA5D30C86}" srcOrd="0" destOrd="0" presId="urn:microsoft.com/office/officeart/2005/8/layout/vList2"/>
    <dgm:cxn modelId="{1953C8B9-9E5C-4AA6-ADD1-F89ECB8A62B0}" srcId="{57F9E74F-9132-46C8-BA5B-85FA5ED2E93E}" destId="{2D74769D-526F-41E1-A9DF-658C87FD81DA}" srcOrd="2" destOrd="0" parTransId="{235B9CFA-B743-402E-8C81-5FFC6F54836A}" sibTransId="{2CB2B498-31A5-4377-BA93-0EDEEC1348D0}"/>
    <dgm:cxn modelId="{7B68ECBE-ACD6-4DD6-9BE8-648BE67DEBBC}" srcId="{57F9E74F-9132-46C8-BA5B-85FA5ED2E93E}" destId="{6591FF32-3D16-4DF6-888D-BF634D4492B0}" srcOrd="1" destOrd="0" parTransId="{04F2D57F-E00E-4B6B-A917-066258E10C01}" sibTransId="{9BC03B1C-D145-4370-B822-763E219EF2D5}"/>
    <dgm:cxn modelId="{6C3CD7D6-AE7B-43D7-BB74-379C65C25E38}" srcId="{57F9E74F-9132-46C8-BA5B-85FA5ED2E93E}" destId="{243DF484-7692-4CAD-B9BD-A517419876BE}" srcOrd="3" destOrd="0" parTransId="{B202D32E-D92C-49A7-AC05-C7C2B2E85E17}" sibTransId="{04E640C1-ACE8-44A7-8BA3-5E388B3B16DA}"/>
    <dgm:cxn modelId="{CFF349F0-3B89-447E-A5BB-D00DE94CDBEC}" type="presOf" srcId="{0B915C8C-CE21-414B-9984-0ADFED2AECCD}" destId="{4ECC7F7D-F72C-452E-82CF-1E3FF50DABB7}" srcOrd="0" destOrd="0" presId="urn:microsoft.com/office/officeart/2005/8/layout/vList2"/>
    <dgm:cxn modelId="{487C97F0-CB5D-41AC-8AF9-137F6F68F813}" type="presOf" srcId="{6591FF32-3D16-4DF6-888D-BF634D4492B0}" destId="{0E54E48D-4542-47D9-A80D-EC5EE6DA790D}" srcOrd="0" destOrd="0" presId="urn:microsoft.com/office/officeart/2005/8/layout/vList2"/>
    <dgm:cxn modelId="{C68AB8CB-5F09-4B99-929B-31087197B6E8}" type="presParOf" srcId="{435512F8-F0D8-4F2C-8DDB-934576B07DFC}" destId="{21E9ED5E-CFAF-447A-B480-F3A1D2B5974F}" srcOrd="0" destOrd="0" presId="urn:microsoft.com/office/officeart/2005/8/layout/vList2"/>
    <dgm:cxn modelId="{7AC362FF-48A5-438F-8445-1DC7AF19FD54}" type="presParOf" srcId="{435512F8-F0D8-4F2C-8DDB-934576B07DFC}" destId="{7FE7A426-E89F-41DF-9443-C0FAFF91C84C}" srcOrd="1" destOrd="0" presId="urn:microsoft.com/office/officeart/2005/8/layout/vList2"/>
    <dgm:cxn modelId="{199A003C-18CD-4462-955F-D6552F5DC4BD}" type="presParOf" srcId="{435512F8-F0D8-4F2C-8DDB-934576B07DFC}" destId="{0E54E48D-4542-47D9-A80D-EC5EE6DA790D}" srcOrd="2" destOrd="0" presId="urn:microsoft.com/office/officeart/2005/8/layout/vList2"/>
    <dgm:cxn modelId="{D7F24519-44F0-49F6-B931-DE89A1650220}" type="presParOf" srcId="{435512F8-F0D8-4F2C-8DDB-934576B07DFC}" destId="{56E7BBD4-86AA-4033-A6DD-BE09DEBB1A1E}" srcOrd="3" destOrd="0" presId="urn:microsoft.com/office/officeart/2005/8/layout/vList2"/>
    <dgm:cxn modelId="{ED5FDAC3-336A-450F-A221-64EDC35CFA8E}" type="presParOf" srcId="{435512F8-F0D8-4F2C-8DDB-934576B07DFC}" destId="{9B7CB76F-5427-496B-86E5-4ACBA5D30C86}" srcOrd="4" destOrd="0" presId="urn:microsoft.com/office/officeart/2005/8/layout/vList2"/>
    <dgm:cxn modelId="{6483E972-4191-45F7-8959-60907F45418A}" type="presParOf" srcId="{435512F8-F0D8-4F2C-8DDB-934576B07DFC}" destId="{AB2C82B9-743E-46A7-B8D8-DFC7ADAF9720}" srcOrd="5" destOrd="0" presId="urn:microsoft.com/office/officeart/2005/8/layout/vList2"/>
    <dgm:cxn modelId="{F05912E6-E286-4155-A1C4-2FAB8E347992}" type="presParOf" srcId="{435512F8-F0D8-4F2C-8DDB-934576B07DFC}" destId="{A19AC99F-C80D-4EF4-B35F-85DB1672B6F1}" srcOrd="6" destOrd="0" presId="urn:microsoft.com/office/officeart/2005/8/layout/vList2"/>
    <dgm:cxn modelId="{FAA71B90-F001-46A4-BA0F-9EEC36246EA2}" type="presParOf" srcId="{435512F8-F0D8-4F2C-8DDB-934576B07DFC}" destId="{7DCEADBB-5A47-4FBA-B2BF-2107DAAEFAC1}" srcOrd="7" destOrd="0" presId="urn:microsoft.com/office/officeart/2005/8/layout/vList2"/>
    <dgm:cxn modelId="{242D2961-272D-4CB7-BB2C-39AC29D418A0}" type="presParOf" srcId="{435512F8-F0D8-4F2C-8DDB-934576B07DFC}" destId="{4ECC7F7D-F72C-452E-82CF-1E3FF50DABB7}"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C5349A-B97A-4483-A6B2-1E0AF97E0A4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C036ED5-D8D0-4E36-B943-4F4FE184DA3E}">
      <dgm:prSet/>
      <dgm:spPr/>
      <dgm:t>
        <a:bodyPr/>
        <a:lstStyle/>
        <a:p>
          <a:r>
            <a:rPr lang="en-US"/>
            <a:t>How do you switch between your Learner and Manager views?</a:t>
          </a:r>
        </a:p>
      </dgm:t>
    </dgm:pt>
    <dgm:pt modelId="{05D19AF1-5BD7-4467-8C3C-C14DB5D20A5F}" type="parTrans" cxnId="{86DE9C8B-F20D-488B-9894-8B313037C46A}">
      <dgm:prSet/>
      <dgm:spPr/>
      <dgm:t>
        <a:bodyPr/>
        <a:lstStyle/>
        <a:p>
          <a:endParaRPr lang="en-US"/>
        </a:p>
      </dgm:t>
    </dgm:pt>
    <dgm:pt modelId="{310F487E-634B-46B3-9403-DC43B12DBAD0}" type="sibTrans" cxnId="{86DE9C8B-F20D-488B-9894-8B313037C46A}">
      <dgm:prSet/>
      <dgm:spPr/>
      <dgm:t>
        <a:bodyPr/>
        <a:lstStyle/>
        <a:p>
          <a:endParaRPr lang="en-US"/>
        </a:p>
      </dgm:t>
    </dgm:pt>
    <dgm:pt modelId="{70008421-4B1B-4A68-BD89-918F4E564CB4}">
      <dgm:prSet/>
      <dgm:spPr/>
      <dgm:t>
        <a:bodyPr/>
        <a:lstStyle/>
        <a:p>
          <a:r>
            <a:rPr lang="en-US"/>
            <a:t>How do you enroll/assign training?</a:t>
          </a:r>
        </a:p>
      </dgm:t>
    </dgm:pt>
    <dgm:pt modelId="{17C5A8D3-F7BC-4372-BC3C-6F93FC0D875A}" type="parTrans" cxnId="{5DC9B010-3DA2-4B40-B0A5-638A7D8E1055}">
      <dgm:prSet/>
      <dgm:spPr/>
      <dgm:t>
        <a:bodyPr/>
        <a:lstStyle/>
        <a:p>
          <a:endParaRPr lang="en-US"/>
        </a:p>
      </dgm:t>
    </dgm:pt>
    <dgm:pt modelId="{312CA7F5-2446-4BA3-AA81-F8C5DD69E525}" type="sibTrans" cxnId="{5DC9B010-3DA2-4B40-B0A5-638A7D8E1055}">
      <dgm:prSet/>
      <dgm:spPr/>
      <dgm:t>
        <a:bodyPr/>
        <a:lstStyle/>
        <a:p>
          <a:endParaRPr lang="en-US"/>
        </a:p>
      </dgm:t>
    </dgm:pt>
    <dgm:pt modelId="{90B2EB55-39DD-4611-8F61-3D2A46CF7682}">
      <dgm:prSet/>
      <dgm:spPr/>
      <dgm:t>
        <a:bodyPr/>
        <a:lstStyle/>
        <a:p>
          <a:r>
            <a:rPr lang="en-US"/>
            <a:t>How do you run a report of course completions? </a:t>
          </a:r>
        </a:p>
      </dgm:t>
    </dgm:pt>
    <dgm:pt modelId="{F4FB61E0-4253-4CAB-B2F2-3E2CED3B0065}" type="parTrans" cxnId="{59B8A630-0F37-4212-95BF-6EFB3B369FBF}">
      <dgm:prSet/>
      <dgm:spPr/>
      <dgm:t>
        <a:bodyPr/>
        <a:lstStyle/>
        <a:p>
          <a:endParaRPr lang="en-US"/>
        </a:p>
      </dgm:t>
    </dgm:pt>
    <dgm:pt modelId="{30452868-A0D1-4003-89FD-587AA7A5C787}" type="sibTrans" cxnId="{59B8A630-0F37-4212-95BF-6EFB3B369FBF}">
      <dgm:prSet/>
      <dgm:spPr/>
      <dgm:t>
        <a:bodyPr/>
        <a:lstStyle/>
        <a:p>
          <a:endParaRPr lang="en-US"/>
        </a:p>
      </dgm:t>
    </dgm:pt>
    <dgm:pt modelId="{C13C18F0-2218-4FC3-9256-585E5A049238}">
      <dgm:prSet/>
      <dgm:spPr/>
      <dgm:t>
        <a:bodyPr/>
        <a:lstStyle/>
        <a:p>
          <a:r>
            <a:rPr lang="en-US" dirty="0"/>
            <a:t>Where do you find information on how to enter a roster in EDI for the facilitated video courses, so Learners get CPT credit?</a:t>
          </a:r>
        </a:p>
      </dgm:t>
    </dgm:pt>
    <dgm:pt modelId="{3E8688FD-9709-4F6C-93CD-A9F086D8F1E1}" type="parTrans" cxnId="{FABBBE56-0F31-45C9-9E29-4746548D53F5}">
      <dgm:prSet/>
      <dgm:spPr/>
      <dgm:t>
        <a:bodyPr/>
        <a:lstStyle/>
        <a:p>
          <a:endParaRPr lang="en-US"/>
        </a:p>
      </dgm:t>
    </dgm:pt>
    <dgm:pt modelId="{A91F0CAD-4A55-4BBD-B65C-5E0BDE107EAB}" type="sibTrans" cxnId="{FABBBE56-0F31-45C9-9E29-4746548D53F5}">
      <dgm:prSet/>
      <dgm:spPr/>
      <dgm:t>
        <a:bodyPr/>
        <a:lstStyle/>
        <a:p>
          <a:endParaRPr lang="en-US"/>
        </a:p>
      </dgm:t>
    </dgm:pt>
    <dgm:pt modelId="{494DACD9-A283-4301-AED8-64C93C5F0ECA}" type="pres">
      <dgm:prSet presAssocID="{8EC5349A-B97A-4483-A6B2-1E0AF97E0A46}" presName="root" presStyleCnt="0">
        <dgm:presLayoutVars>
          <dgm:dir/>
          <dgm:resizeHandles val="exact"/>
        </dgm:presLayoutVars>
      </dgm:prSet>
      <dgm:spPr/>
    </dgm:pt>
    <dgm:pt modelId="{D2B1DADA-149F-4D17-8CE8-9CE905DF741F}" type="pres">
      <dgm:prSet presAssocID="{FC036ED5-D8D0-4E36-B943-4F4FE184DA3E}" presName="compNode" presStyleCnt="0"/>
      <dgm:spPr/>
    </dgm:pt>
    <dgm:pt modelId="{3D35CEF6-B26D-4433-92A5-214544093307}" type="pres">
      <dgm:prSet presAssocID="{FC036ED5-D8D0-4E36-B943-4F4FE184DA3E}" presName="bgRect" presStyleLbl="bgShp" presStyleIdx="0" presStyleCnt="4"/>
      <dgm:spPr/>
    </dgm:pt>
    <dgm:pt modelId="{CB8FFC11-D0A7-4252-A90B-219AF36EFC73}" type="pres">
      <dgm:prSet presAssocID="{FC036ED5-D8D0-4E36-B943-4F4FE184DA3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ursor"/>
        </a:ext>
      </dgm:extLst>
    </dgm:pt>
    <dgm:pt modelId="{0E99EE61-3EF3-4D19-BF5F-6AE6EDAB887C}" type="pres">
      <dgm:prSet presAssocID="{FC036ED5-D8D0-4E36-B943-4F4FE184DA3E}" presName="spaceRect" presStyleCnt="0"/>
      <dgm:spPr/>
    </dgm:pt>
    <dgm:pt modelId="{37DC689A-E2D6-4AAB-BE0E-A537A3B88396}" type="pres">
      <dgm:prSet presAssocID="{FC036ED5-D8D0-4E36-B943-4F4FE184DA3E}" presName="parTx" presStyleLbl="revTx" presStyleIdx="0" presStyleCnt="4">
        <dgm:presLayoutVars>
          <dgm:chMax val="0"/>
          <dgm:chPref val="0"/>
        </dgm:presLayoutVars>
      </dgm:prSet>
      <dgm:spPr/>
    </dgm:pt>
    <dgm:pt modelId="{8A8C68BE-1E68-4E3D-BC6E-5F1C7AB4526A}" type="pres">
      <dgm:prSet presAssocID="{310F487E-634B-46B3-9403-DC43B12DBAD0}" presName="sibTrans" presStyleCnt="0"/>
      <dgm:spPr/>
    </dgm:pt>
    <dgm:pt modelId="{751F4A1B-BDA6-42C1-AFEB-F266FDA6C2E1}" type="pres">
      <dgm:prSet presAssocID="{70008421-4B1B-4A68-BD89-918F4E564CB4}" presName="compNode" presStyleCnt="0"/>
      <dgm:spPr/>
    </dgm:pt>
    <dgm:pt modelId="{EC650FCF-4159-4A3E-A002-1E62FAB6E0F1}" type="pres">
      <dgm:prSet presAssocID="{70008421-4B1B-4A68-BD89-918F4E564CB4}" presName="bgRect" presStyleLbl="bgShp" presStyleIdx="1" presStyleCnt="4"/>
      <dgm:spPr>
        <a:solidFill>
          <a:schemeClr val="accent6"/>
        </a:solidFill>
      </dgm:spPr>
    </dgm:pt>
    <dgm:pt modelId="{2C0D1EAB-C722-4EA1-8FDC-02C60E392678}" type="pres">
      <dgm:prSet presAssocID="{70008421-4B1B-4A68-BD89-918F4E564CB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ipboard"/>
        </a:ext>
      </dgm:extLst>
    </dgm:pt>
    <dgm:pt modelId="{F7BDDAB1-6AC6-48B2-AEF7-B797E3F8A082}" type="pres">
      <dgm:prSet presAssocID="{70008421-4B1B-4A68-BD89-918F4E564CB4}" presName="spaceRect" presStyleCnt="0"/>
      <dgm:spPr/>
    </dgm:pt>
    <dgm:pt modelId="{FCE4B1F5-3710-4D56-BC8D-38445C18AE61}" type="pres">
      <dgm:prSet presAssocID="{70008421-4B1B-4A68-BD89-918F4E564CB4}" presName="parTx" presStyleLbl="revTx" presStyleIdx="1" presStyleCnt="4">
        <dgm:presLayoutVars>
          <dgm:chMax val="0"/>
          <dgm:chPref val="0"/>
        </dgm:presLayoutVars>
      </dgm:prSet>
      <dgm:spPr/>
    </dgm:pt>
    <dgm:pt modelId="{E61E6C17-0EC8-4730-96B9-44D103B4E765}" type="pres">
      <dgm:prSet presAssocID="{312CA7F5-2446-4BA3-AA81-F8C5DD69E525}" presName="sibTrans" presStyleCnt="0"/>
      <dgm:spPr/>
    </dgm:pt>
    <dgm:pt modelId="{F7C024D4-7F81-4BB4-824A-7DF73C77C071}" type="pres">
      <dgm:prSet presAssocID="{90B2EB55-39DD-4611-8F61-3D2A46CF7682}" presName="compNode" presStyleCnt="0"/>
      <dgm:spPr/>
    </dgm:pt>
    <dgm:pt modelId="{DE49A154-6220-45DC-AFB9-9538D6EBD349}" type="pres">
      <dgm:prSet presAssocID="{90B2EB55-39DD-4611-8F61-3D2A46CF7682}" presName="bgRect" presStyleLbl="bgShp" presStyleIdx="2" presStyleCnt="4"/>
      <dgm:spPr/>
    </dgm:pt>
    <dgm:pt modelId="{11628A3A-5396-4021-9C66-4874CF37E094}" type="pres">
      <dgm:prSet presAssocID="{90B2EB55-39DD-4611-8F61-3D2A46CF768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rawl"/>
        </a:ext>
      </dgm:extLst>
    </dgm:pt>
    <dgm:pt modelId="{B6C003E1-E0A4-4C5F-9FAC-4EC3D7A4ECB4}" type="pres">
      <dgm:prSet presAssocID="{90B2EB55-39DD-4611-8F61-3D2A46CF7682}" presName="spaceRect" presStyleCnt="0"/>
      <dgm:spPr/>
    </dgm:pt>
    <dgm:pt modelId="{AA5BB5B0-59E8-4783-834F-8FEE209BEF3A}" type="pres">
      <dgm:prSet presAssocID="{90B2EB55-39DD-4611-8F61-3D2A46CF7682}" presName="parTx" presStyleLbl="revTx" presStyleIdx="2" presStyleCnt="4">
        <dgm:presLayoutVars>
          <dgm:chMax val="0"/>
          <dgm:chPref val="0"/>
        </dgm:presLayoutVars>
      </dgm:prSet>
      <dgm:spPr/>
    </dgm:pt>
    <dgm:pt modelId="{2098AF93-139F-48D0-ACD4-EAD90241E64C}" type="pres">
      <dgm:prSet presAssocID="{30452868-A0D1-4003-89FD-587AA7A5C787}" presName="sibTrans" presStyleCnt="0"/>
      <dgm:spPr/>
    </dgm:pt>
    <dgm:pt modelId="{E70D4E79-E120-4A05-9B0F-8D59A6459CF6}" type="pres">
      <dgm:prSet presAssocID="{C13C18F0-2218-4FC3-9256-585E5A049238}" presName="compNode" presStyleCnt="0"/>
      <dgm:spPr/>
    </dgm:pt>
    <dgm:pt modelId="{7D6C7232-31AC-4BA7-A4E0-6CBAE127CD87}" type="pres">
      <dgm:prSet presAssocID="{C13C18F0-2218-4FC3-9256-585E5A049238}" presName="bgRect" presStyleLbl="bgShp" presStyleIdx="3" presStyleCnt="4"/>
      <dgm:spPr>
        <a:solidFill>
          <a:srgbClr val="00B0F0"/>
        </a:solidFill>
      </dgm:spPr>
    </dgm:pt>
    <dgm:pt modelId="{23A07898-653B-43B9-850B-50D4D8142912}" type="pres">
      <dgm:prSet presAssocID="{C13C18F0-2218-4FC3-9256-585E5A04923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15E1B117-C48C-437D-89AA-E54BB3EA1CAF}" type="pres">
      <dgm:prSet presAssocID="{C13C18F0-2218-4FC3-9256-585E5A049238}" presName="spaceRect" presStyleCnt="0"/>
      <dgm:spPr/>
    </dgm:pt>
    <dgm:pt modelId="{23C3269B-4E68-4FD3-A097-05E1E0A549D3}" type="pres">
      <dgm:prSet presAssocID="{C13C18F0-2218-4FC3-9256-585E5A049238}" presName="parTx" presStyleLbl="revTx" presStyleIdx="3" presStyleCnt="4">
        <dgm:presLayoutVars>
          <dgm:chMax val="0"/>
          <dgm:chPref val="0"/>
        </dgm:presLayoutVars>
      </dgm:prSet>
      <dgm:spPr/>
    </dgm:pt>
  </dgm:ptLst>
  <dgm:cxnLst>
    <dgm:cxn modelId="{5DC9B010-3DA2-4B40-B0A5-638A7D8E1055}" srcId="{8EC5349A-B97A-4483-A6B2-1E0AF97E0A46}" destId="{70008421-4B1B-4A68-BD89-918F4E564CB4}" srcOrd="1" destOrd="0" parTransId="{17C5A8D3-F7BC-4372-BC3C-6F93FC0D875A}" sibTransId="{312CA7F5-2446-4BA3-AA81-F8C5DD69E525}"/>
    <dgm:cxn modelId="{7F224217-732D-4C3D-8FE9-2B7349FBA5E6}" type="presOf" srcId="{FC036ED5-D8D0-4E36-B943-4F4FE184DA3E}" destId="{37DC689A-E2D6-4AAB-BE0E-A537A3B88396}" srcOrd="0" destOrd="0" presId="urn:microsoft.com/office/officeart/2018/2/layout/IconVerticalSolidList"/>
    <dgm:cxn modelId="{0C3CF826-3DCD-46C0-8EF9-28B5BE73286D}" type="presOf" srcId="{90B2EB55-39DD-4611-8F61-3D2A46CF7682}" destId="{AA5BB5B0-59E8-4783-834F-8FEE209BEF3A}" srcOrd="0" destOrd="0" presId="urn:microsoft.com/office/officeart/2018/2/layout/IconVerticalSolidList"/>
    <dgm:cxn modelId="{59B8A630-0F37-4212-95BF-6EFB3B369FBF}" srcId="{8EC5349A-B97A-4483-A6B2-1E0AF97E0A46}" destId="{90B2EB55-39DD-4611-8F61-3D2A46CF7682}" srcOrd="2" destOrd="0" parTransId="{F4FB61E0-4253-4CAB-B2F2-3E2CED3B0065}" sibTransId="{30452868-A0D1-4003-89FD-587AA7A5C787}"/>
    <dgm:cxn modelId="{FABBBE56-0F31-45C9-9E29-4746548D53F5}" srcId="{8EC5349A-B97A-4483-A6B2-1E0AF97E0A46}" destId="{C13C18F0-2218-4FC3-9256-585E5A049238}" srcOrd="3" destOrd="0" parTransId="{3E8688FD-9709-4F6C-93CD-A9F086D8F1E1}" sibTransId="{A91F0CAD-4A55-4BBD-B65C-5E0BDE107EAB}"/>
    <dgm:cxn modelId="{86DE9C8B-F20D-488B-9894-8B313037C46A}" srcId="{8EC5349A-B97A-4483-A6B2-1E0AF97E0A46}" destId="{FC036ED5-D8D0-4E36-B943-4F4FE184DA3E}" srcOrd="0" destOrd="0" parTransId="{05D19AF1-5BD7-4467-8C3C-C14DB5D20A5F}" sibTransId="{310F487E-634B-46B3-9403-DC43B12DBAD0}"/>
    <dgm:cxn modelId="{2007AFCC-E06C-4C54-9CDE-A234077BC006}" type="presOf" srcId="{C13C18F0-2218-4FC3-9256-585E5A049238}" destId="{23C3269B-4E68-4FD3-A097-05E1E0A549D3}" srcOrd="0" destOrd="0" presId="urn:microsoft.com/office/officeart/2018/2/layout/IconVerticalSolidList"/>
    <dgm:cxn modelId="{CA4713CF-3C1B-46FA-9EEB-674217DD3DA5}" type="presOf" srcId="{8EC5349A-B97A-4483-A6B2-1E0AF97E0A46}" destId="{494DACD9-A283-4301-AED8-64C93C5F0ECA}" srcOrd="0" destOrd="0" presId="urn:microsoft.com/office/officeart/2018/2/layout/IconVerticalSolidList"/>
    <dgm:cxn modelId="{5F7DB6FD-3582-4780-9CF7-0B06B2806E91}" type="presOf" srcId="{70008421-4B1B-4A68-BD89-918F4E564CB4}" destId="{FCE4B1F5-3710-4D56-BC8D-38445C18AE61}" srcOrd="0" destOrd="0" presId="urn:microsoft.com/office/officeart/2018/2/layout/IconVerticalSolidList"/>
    <dgm:cxn modelId="{C10D05F9-523E-40C1-B2DE-22A4A5EFD08E}" type="presParOf" srcId="{494DACD9-A283-4301-AED8-64C93C5F0ECA}" destId="{D2B1DADA-149F-4D17-8CE8-9CE905DF741F}" srcOrd="0" destOrd="0" presId="urn:microsoft.com/office/officeart/2018/2/layout/IconVerticalSolidList"/>
    <dgm:cxn modelId="{E61CF573-DAE8-4D64-B2F8-FF88C9A349BD}" type="presParOf" srcId="{D2B1DADA-149F-4D17-8CE8-9CE905DF741F}" destId="{3D35CEF6-B26D-4433-92A5-214544093307}" srcOrd="0" destOrd="0" presId="urn:microsoft.com/office/officeart/2018/2/layout/IconVerticalSolidList"/>
    <dgm:cxn modelId="{17327B58-A367-4E06-BBF7-D91054C314B4}" type="presParOf" srcId="{D2B1DADA-149F-4D17-8CE8-9CE905DF741F}" destId="{CB8FFC11-D0A7-4252-A90B-219AF36EFC73}" srcOrd="1" destOrd="0" presId="urn:microsoft.com/office/officeart/2018/2/layout/IconVerticalSolidList"/>
    <dgm:cxn modelId="{C0C05546-4507-4E51-9B95-4BF2ED2A4A57}" type="presParOf" srcId="{D2B1DADA-149F-4D17-8CE8-9CE905DF741F}" destId="{0E99EE61-3EF3-4D19-BF5F-6AE6EDAB887C}" srcOrd="2" destOrd="0" presId="urn:microsoft.com/office/officeart/2018/2/layout/IconVerticalSolidList"/>
    <dgm:cxn modelId="{067E519D-6BD4-495F-8AB5-B4341A11764A}" type="presParOf" srcId="{D2B1DADA-149F-4D17-8CE8-9CE905DF741F}" destId="{37DC689A-E2D6-4AAB-BE0E-A537A3B88396}" srcOrd="3" destOrd="0" presId="urn:microsoft.com/office/officeart/2018/2/layout/IconVerticalSolidList"/>
    <dgm:cxn modelId="{3ADC95C3-8739-4341-BB75-A4126C2E2623}" type="presParOf" srcId="{494DACD9-A283-4301-AED8-64C93C5F0ECA}" destId="{8A8C68BE-1E68-4E3D-BC6E-5F1C7AB4526A}" srcOrd="1" destOrd="0" presId="urn:microsoft.com/office/officeart/2018/2/layout/IconVerticalSolidList"/>
    <dgm:cxn modelId="{4F344129-1CD4-4A98-B911-8AB69FD63067}" type="presParOf" srcId="{494DACD9-A283-4301-AED8-64C93C5F0ECA}" destId="{751F4A1B-BDA6-42C1-AFEB-F266FDA6C2E1}" srcOrd="2" destOrd="0" presId="urn:microsoft.com/office/officeart/2018/2/layout/IconVerticalSolidList"/>
    <dgm:cxn modelId="{AC79D455-D77D-4A7A-A0D9-D41993F5A887}" type="presParOf" srcId="{751F4A1B-BDA6-42C1-AFEB-F266FDA6C2E1}" destId="{EC650FCF-4159-4A3E-A002-1E62FAB6E0F1}" srcOrd="0" destOrd="0" presId="urn:microsoft.com/office/officeart/2018/2/layout/IconVerticalSolidList"/>
    <dgm:cxn modelId="{C7955A7C-837C-4D52-8D0E-367ED236982A}" type="presParOf" srcId="{751F4A1B-BDA6-42C1-AFEB-F266FDA6C2E1}" destId="{2C0D1EAB-C722-4EA1-8FDC-02C60E392678}" srcOrd="1" destOrd="0" presId="urn:microsoft.com/office/officeart/2018/2/layout/IconVerticalSolidList"/>
    <dgm:cxn modelId="{A48C672D-1A70-4AD0-8D43-3DBDA599641B}" type="presParOf" srcId="{751F4A1B-BDA6-42C1-AFEB-F266FDA6C2E1}" destId="{F7BDDAB1-6AC6-48B2-AEF7-B797E3F8A082}" srcOrd="2" destOrd="0" presId="urn:microsoft.com/office/officeart/2018/2/layout/IconVerticalSolidList"/>
    <dgm:cxn modelId="{BA8DC30C-330E-4964-BB2C-02127EFB2E2A}" type="presParOf" srcId="{751F4A1B-BDA6-42C1-AFEB-F266FDA6C2E1}" destId="{FCE4B1F5-3710-4D56-BC8D-38445C18AE61}" srcOrd="3" destOrd="0" presId="urn:microsoft.com/office/officeart/2018/2/layout/IconVerticalSolidList"/>
    <dgm:cxn modelId="{95304FFF-1FA8-421B-9837-A945024F7DA6}" type="presParOf" srcId="{494DACD9-A283-4301-AED8-64C93C5F0ECA}" destId="{E61E6C17-0EC8-4730-96B9-44D103B4E765}" srcOrd="3" destOrd="0" presId="urn:microsoft.com/office/officeart/2018/2/layout/IconVerticalSolidList"/>
    <dgm:cxn modelId="{45FBEB02-A483-4592-B644-AF88AC15B091}" type="presParOf" srcId="{494DACD9-A283-4301-AED8-64C93C5F0ECA}" destId="{F7C024D4-7F81-4BB4-824A-7DF73C77C071}" srcOrd="4" destOrd="0" presId="urn:microsoft.com/office/officeart/2018/2/layout/IconVerticalSolidList"/>
    <dgm:cxn modelId="{8C98BDFB-9115-4FCC-BADE-09EF6318BCCB}" type="presParOf" srcId="{F7C024D4-7F81-4BB4-824A-7DF73C77C071}" destId="{DE49A154-6220-45DC-AFB9-9538D6EBD349}" srcOrd="0" destOrd="0" presId="urn:microsoft.com/office/officeart/2018/2/layout/IconVerticalSolidList"/>
    <dgm:cxn modelId="{DF6D5774-6367-4FF3-8A16-EB8AAB105A8E}" type="presParOf" srcId="{F7C024D4-7F81-4BB4-824A-7DF73C77C071}" destId="{11628A3A-5396-4021-9C66-4874CF37E094}" srcOrd="1" destOrd="0" presId="urn:microsoft.com/office/officeart/2018/2/layout/IconVerticalSolidList"/>
    <dgm:cxn modelId="{C07C390E-2D7D-4BC7-AD7F-3A8E61E2E32C}" type="presParOf" srcId="{F7C024D4-7F81-4BB4-824A-7DF73C77C071}" destId="{B6C003E1-E0A4-4C5F-9FAC-4EC3D7A4ECB4}" srcOrd="2" destOrd="0" presId="urn:microsoft.com/office/officeart/2018/2/layout/IconVerticalSolidList"/>
    <dgm:cxn modelId="{546DB83C-3550-4A4A-889F-5FBA47FBEC7A}" type="presParOf" srcId="{F7C024D4-7F81-4BB4-824A-7DF73C77C071}" destId="{AA5BB5B0-59E8-4783-834F-8FEE209BEF3A}" srcOrd="3" destOrd="0" presId="urn:microsoft.com/office/officeart/2018/2/layout/IconVerticalSolidList"/>
    <dgm:cxn modelId="{0E374D25-47E7-40FE-8A0E-B3A692ABDDBC}" type="presParOf" srcId="{494DACD9-A283-4301-AED8-64C93C5F0ECA}" destId="{2098AF93-139F-48D0-ACD4-EAD90241E64C}" srcOrd="5" destOrd="0" presId="urn:microsoft.com/office/officeart/2018/2/layout/IconVerticalSolidList"/>
    <dgm:cxn modelId="{2AE119C3-170E-45FF-86AE-F82E2363D5AC}" type="presParOf" srcId="{494DACD9-A283-4301-AED8-64C93C5F0ECA}" destId="{E70D4E79-E120-4A05-9B0F-8D59A6459CF6}" srcOrd="6" destOrd="0" presId="urn:microsoft.com/office/officeart/2018/2/layout/IconVerticalSolidList"/>
    <dgm:cxn modelId="{794590CD-F547-49D1-B44D-B76CEA4F8A05}" type="presParOf" srcId="{E70D4E79-E120-4A05-9B0F-8D59A6459CF6}" destId="{7D6C7232-31AC-4BA7-A4E0-6CBAE127CD87}" srcOrd="0" destOrd="0" presId="urn:microsoft.com/office/officeart/2018/2/layout/IconVerticalSolidList"/>
    <dgm:cxn modelId="{2C1CD0E3-1FE2-4CE9-8E1D-046AFA81B005}" type="presParOf" srcId="{E70D4E79-E120-4A05-9B0F-8D59A6459CF6}" destId="{23A07898-653B-43B9-850B-50D4D8142912}" srcOrd="1" destOrd="0" presId="urn:microsoft.com/office/officeart/2018/2/layout/IconVerticalSolidList"/>
    <dgm:cxn modelId="{7F7E7724-2953-4937-A1C7-FAFB2296478C}" type="presParOf" srcId="{E70D4E79-E120-4A05-9B0F-8D59A6459CF6}" destId="{15E1B117-C48C-437D-89AA-E54BB3EA1CAF}" srcOrd="2" destOrd="0" presId="urn:microsoft.com/office/officeart/2018/2/layout/IconVerticalSolidList"/>
    <dgm:cxn modelId="{C1669D1E-8446-49DF-8DEF-2A8EDD7ECC67}" type="presParOf" srcId="{E70D4E79-E120-4A05-9B0F-8D59A6459CF6}" destId="{23C3269B-4E68-4FD3-A097-05E1E0A549D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E427A3-2C7A-47C5-A552-BC03005EE632}"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B6E6926B-0A79-43E1-90C2-B1EE4C9297AD}">
      <dgm:prSet/>
      <dgm:spPr/>
      <dgm:t>
        <a:bodyPr/>
        <a:lstStyle/>
        <a:p>
          <a:r>
            <a:rPr lang="en-US" dirty="0"/>
            <a:t>How do you switch between your Learner and Manager views?</a:t>
          </a:r>
        </a:p>
      </dgm:t>
    </dgm:pt>
    <dgm:pt modelId="{EC7A40C7-95A7-4B8B-A0F4-DB989152949B}" type="parTrans" cxnId="{5DFCB550-F656-4028-B383-E10CEEDC5388}">
      <dgm:prSet/>
      <dgm:spPr/>
      <dgm:t>
        <a:bodyPr/>
        <a:lstStyle/>
        <a:p>
          <a:endParaRPr lang="en-US"/>
        </a:p>
      </dgm:t>
    </dgm:pt>
    <dgm:pt modelId="{3DC30277-110B-4873-8A90-DC72D5C5EF6F}" type="sibTrans" cxnId="{5DFCB550-F656-4028-B383-E10CEEDC5388}">
      <dgm:prSet/>
      <dgm:spPr/>
      <dgm:t>
        <a:bodyPr/>
        <a:lstStyle/>
        <a:p>
          <a:endParaRPr lang="en-US"/>
        </a:p>
      </dgm:t>
    </dgm:pt>
    <dgm:pt modelId="{BB36A03C-9113-4D76-A285-08B45736367B}">
      <dgm:prSet/>
      <dgm:spPr/>
      <dgm:t>
        <a:bodyPr/>
        <a:lstStyle/>
        <a:p>
          <a:r>
            <a:rPr lang="en-US" dirty="0"/>
            <a:t>After log in, from the left panel, click the arrow next to “Learner” and switch to “Manager.” As a Manager, click the dropdown menu on the right and select Learner.</a:t>
          </a:r>
        </a:p>
      </dgm:t>
    </dgm:pt>
    <dgm:pt modelId="{837E2E44-61B5-40A7-9236-CF17313B74BA}" type="parTrans" cxnId="{80DD4CB8-CEB8-4FF2-8360-18BC09B05333}">
      <dgm:prSet/>
      <dgm:spPr/>
      <dgm:t>
        <a:bodyPr/>
        <a:lstStyle/>
        <a:p>
          <a:endParaRPr lang="en-US"/>
        </a:p>
      </dgm:t>
    </dgm:pt>
    <dgm:pt modelId="{C0A1E9A6-CCA3-4508-ABE9-D53423B73C67}" type="sibTrans" cxnId="{80DD4CB8-CEB8-4FF2-8360-18BC09B05333}">
      <dgm:prSet/>
      <dgm:spPr/>
      <dgm:t>
        <a:bodyPr/>
        <a:lstStyle/>
        <a:p>
          <a:endParaRPr lang="en-US"/>
        </a:p>
      </dgm:t>
    </dgm:pt>
    <dgm:pt modelId="{957573C7-B255-411F-B04A-56652E50BFA3}" type="pres">
      <dgm:prSet presAssocID="{6DE427A3-2C7A-47C5-A552-BC03005EE632}" presName="hierChild1" presStyleCnt="0">
        <dgm:presLayoutVars>
          <dgm:chPref val="1"/>
          <dgm:dir/>
          <dgm:animOne val="branch"/>
          <dgm:animLvl val="lvl"/>
          <dgm:resizeHandles/>
        </dgm:presLayoutVars>
      </dgm:prSet>
      <dgm:spPr/>
    </dgm:pt>
    <dgm:pt modelId="{D3D30D74-C4B0-4FAB-BFDE-5FA60F31922B}" type="pres">
      <dgm:prSet presAssocID="{B6E6926B-0A79-43E1-90C2-B1EE4C9297AD}" presName="hierRoot1" presStyleCnt="0"/>
      <dgm:spPr/>
    </dgm:pt>
    <dgm:pt modelId="{1EE56EE0-5724-434F-81C7-1172F7A87F9C}" type="pres">
      <dgm:prSet presAssocID="{B6E6926B-0A79-43E1-90C2-B1EE4C9297AD}" presName="composite" presStyleCnt="0"/>
      <dgm:spPr/>
    </dgm:pt>
    <dgm:pt modelId="{D4BD721C-14D6-4558-8A59-706AFB1795CC}" type="pres">
      <dgm:prSet presAssocID="{B6E6926B-0A79-43E1-90C2-B1EE4C9297AD}" presName="background" presStyleLbl="node0" presStyleIdx="0" presStyleCnt="2"/>
      <dgm:spPr>
        <a:solidFill>
          <a:schemeClr val="accent2"/>
        </a:solidFill>
      </dgm:spPr>
    </dgm:pt>
    <dgm:pt modelId="{634E5755-6827-4C6B-9C63-102A616FE85F}" type="pres">
      <dgm:prSet presAssocID="{B6E6926B-0A79-43E1-90C2-B1EE4C9297AD}" presName="text" presStyleLbl="fgAcc0" presStyleIdx="0" presStyleCnt="2">
        <dgm:presLayoutVars>
          <dgm:chPref val="3"/>
        </dgm:presLayoutVars>
      </dgm:prSet>
      <dgm:spPr/>
    </dgm:pt>
    <dgm:pt modelId="{193A14AC-ED90-4A80-A54A-56CFBC8B8759}" type="pres">
      <dgm:prSet presAssocID="{B6E6926B-0A79-43E1-90C2-B1EE4C9297AD}" presName="hierChild2" presStyleCnt="0"/>
      <dgm:spPr/>
    </dgm:pt>
    <dgm:pt modelId="{2EAC9FBE-DA34-4904-83CA-D165AB1983EA}" type="pres">
      <dgm:prSet presAssocID="{BB36A03C-9113-4D76-A285-08B45736367B}" presName="hierRoot1" presStyleCnt="0"/>
      <dgm:spPr/>
    </dgm:pt>
    <dgm:pt modelId="{7E9249AA-EF9F-4F59-91DA-764FEE2D9B98}" type="pres">
      <dgm:prSet presAssocID="{BB36A03C-9113-4D76-A285-08B45736367B}" presName="composite" presStyleCnt="0"/>
      <dgm:spPr/>
    </dgm:pt>
    <dgm:pt modelId="{ACB3E9C1-ECE9-4863-B609-93F50B609739}" type="pres">
      <dgm:prSet presAssocID="{BB36A03C-9113-4D76-A285-08B45736367B}" presName="background" presStyleLbl="node0" presStyleIdx="1" presStyleCnt="2"/>
      <dgm:spPr/>
    </dgm:pt>
    <dgm:pt modelId="{01A83987-9225-4219-BE48-731B4F4EEA66}" type="pres">
      <dgm:prSet presAssocID="{BB36A03C-9113-4D76-A285-08B45736367B}" presName="text" presStyleLbl="fgAcc0" presStyleIdx="1" presStyleCnt="2">
        <dgm:presLayoutVars>
          <dgm:chPref val="3"/>
        </dgm:presLayoutVars>
      </dgm:prSet>
      <dgm:spPr/>
    </dgm:pt>
    <dgm:pt modelId="{4426FFCC-B3D0-46FC-9449-BABDFB74721C}" type="pres">
      <dgm:prSet presAssocID="{BB36A03C-9113-4D76-A285-08B45736367B}" presName="hierChild2" presStyleCnt="0"/>
      <dgm:spPr/>
    </dgm:pt>
  </dgm:ptLst>
  <dgm:cxnLst>
    <dgm:cxn modelId="{5DFCB550-F656-4028-B383-E10CEEDC5388}" srcId="{6DE427A3-2C7A-47C5-A552-BC03005EE632}" destId="{B6E6926B-0A79-43E1-90C2-B1EE4C9297AD}" srcOrd="0" destOrd="0" parTransId="{EC7A40C7-95A7-4B8B-A0F4-DB989152949B}" sibTransId="{3DC30277-110B-4873-8A90-DC72D5C5EF6F}"/>
    <dgm:cxn modelId="{9712955A-CD4E-466B-97FE-B811BD189F26}" type="presOf" srcId="{B6E6926B-0A79-43E1-90C2-B1EE4C9297AD}" destId="{634E5755-6827-4C6B-9C63-102A616FE85F}" srcOrd="0" destOrd="0" presId="urn:microsoft.com/office/officeart/2005/8/layout/hierarchy1"/>
    <dgm:cxn modelId="{80DD4CB8-CEB8-4FF2-8360-18BC09B05333}" srcId="{6DE427A3-2C7A-47C5-A552-BC03005EE632}" destId="{BB36A03C-9113-4D76-A285-08B45736367B}" srcOrd="1" destOrd="0" parTransId="{837E2E44-61B5-40A7-9236-CF17313B74BA}" sibTransId="{C0A1E9A6-CCA3-4508-ABE9-D53423B73C67}"/>
    <dgm:cxn modelId="{3A6850BD-55E3-4408-9BA0-184CCC1416AD}" type="presOf" srcId="{BB36A03C-9113-4D76-A285-08B45736367B}" destId="{01A83987-9225-4219-BE48-731B4F4EEA66}" srcOrd="0" destOrd="0" presId="urn:microsoft.com/office/officeart/2005/8/layout/hierarchy1"/>
    <dgm:cxn modelId="{65689AD1-E8F3-4AFD-A216-E9D297FF8BAE}" type="presOf" srcId="{6DE427A3-2C7A-47C5-A552-BC03005EE632}" destId="{957573C7-B255-411F-B04A-56652E50BFA3}" srcOrd="0" destOrd="0" presId="urn:microsoft.com/office/officeart/2005/8/layout/hierarchy1"/>
    <dgm:cxn modelId="{FC91AB1E-F950-40A3-83FF-2442CB2396AE}" type="presParOf" srcId="{957573C7-B255-411F-B04A-56652E50BFA3}" destId="{D3D30D74-C4B0-4FAB-BFDE-5FA60F31922B}" srcOrd="0" destOrd="0" presId="urn:microsoft.com/office/officeart/2005/8/layout/hierarchy1"/>
    <dgm:cxn modelId="{F6FBD352-338D-40E4-90E1-FB4AB9FF4EF6}" type="presParOf" srcId="{D3D30D74-C4B0-4FAB-BFDE-5FA60F31922B}" destId="{1EE56EE0-5724-434F-81C7-1172F7A87F9C}" srcOrd="0" destOrd="0" presId="urn:microsoft.com/office/officeart/2005/8/layout/hierarchy1"/>
    <dgm:cxn modelId="{1341A66B-4D66-4492-8C8B-5A7E0052DF4E}" type="presParOf" srcId="{1EE56EE0-5724-434F-81C7-1172F7A87F9C}" destId="{D4BD721C-14D6-4558-8A59-706AFB1795CC}" srcOrd="0" destOrd="0" presId="urn:microsoft.com/office/officeart/2005/8/layout/hierarchy1"/>
    <dgm:cxn modelId="{B2E53FFF-D227-4B58-B3FF-2F0DB9982136}" type="presParOf" srcId="{1EE56EE0-5724-434F-81C7-1172F7A87F9C}" destId="{634E5755-6827-4C6B-9C63-102A616FE85F}" srcOrd="1" destOrd="0" presId="urn:microsoft.com/office/officeart/2005/8/layout/hierarchy1"/>
    <dgm:cxn modelId="{D5DDD781-2B02-4353-98FD-84AB30AF4F6E}" type="presParOf" srcId="{D3D30D74-C4B0-4FAB-BFDE-5FA60F31922B}" destId="{193A14AC-ED90-4A80-A54A-56CFBC8B8759}" srcOrd="1" destOrd="0" presId="urn:microsoft.com/office/officeart/2005/8/layout/hierarchy1"/>
    <dgm:cxn modelId="{7C2B7F54-4DAB-422C-ACC5-310B32C2F66D}" type="presParOf" srcId="{957573C7-B255-411F-B04A-56652E50BFA3}" destId="{2EAC9FBE-DA34-4904-83CA-D165AB1983EA}" srcOrd="1" destOrd="0" presId="urn:microsoft.com/office/officeart/2005/8/layout/hierarchy1"/>
    <dgm:cxn modelId="{E9CD0BD9-8F0B-4833-8036-5B89DECAB468}" type="presParOf" srcId="{2EAC9FBE-DA34-4904-83CA-D165AB1983EA}" destId="{7E9249AA-EF9F-4F59-91DA-764FEE2D9B98}" srcOrd="0" destOrd="0" presId="urn:microsoft.com/office/officeart/2005/8/layout/hierarchy1"/>
    <dgm:cxn modelId="{9C967CBE-5DFD-4CFB-B371-D0E1EB71BCCB}" type="presParOf" srcId="{7E9249AA-EF9F-4F59-91DA-764FEE2D9B98}" destId="{ACB3E9C1-ECE9-4863-B609-93F50B609739}" srcOrd="0" destOrd="0" presId="urn:microsoft.com/office/officeart/2005/8/layout/hierarchy1"/>
    <dgm:cxn modelId="{C894F3EA-5381-4D6A-A76D-D9F112E4A64D}" type="presParOf" srcId="{7E9249AA-EF9F-4F59-91DA-764FEE2D9B98}" destId="{01A83987-9225-4219-BE48-731B4F4EEA66}" srcOrd="1" destOrd="0" presId="urn:microsoft.com/office/officeart/2005/8/layout/hierarchy1"/>
    <dgm:cxn modelId="{54E25786-02D0-4A38-B729-EA14F76B242C}" type="presParOf" srcId="{2EAC9FBE-DA34-4904-83CA-D165AB1983EA}" destId="{4426FFCC-B3D0-46FC-9449-BABDFB74721C}"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E427A3-2C7A-47C5-A552-BC03005EE632}"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B6E6926B-0A79-43E1-90C2-B1EE4C9297AD}">
      <dgm:prSet custT="1"/>
      <dgm:spPr/>
      <dgm:t>
        <a:bodyPr/>
        <a:lstStyle/>
        <a:p>
          <a:r>
            <a:rPr lang="en-US" sz="2800" dirty="0"/>
            <a:t>How do you enroll/assign training?</a:t>
          </a:r>
        </a:p>
      </dgm:t>
    </dgm:pt>
    <dgm:pt modelId="{EC7A40C7-95A7-4B8B-A0F4-DB989152949B}" type="parTrans" cxnId="{5DFCB550-F656-4028-B383-E10CEEDC5388}">
      <dgm:prSet/>
      <dgm:spPr/>
      <dgm:t>
        <a:bodyPr/>
        <a:lstStyle/>
        <a:p>
          <a:endParaRPr lang="en-US"/>
        </a:p>
      </dgm:t>
    </dgm:pt>
    <dgm:pt modelId="{3DC30277-110B-4873-8A90-DC72D5C5EF6F}" type="sibTrans" cxnId="{5DFCB550-F656-4028-B383-E10CEEDC5388}">
      <dgm:prSet/>
      <dgm:spPr/>
      <dgm:t>
        <a:bodyPr/>
        <a:lstStyle/>
        <a:p>
          <a:endParaRPr lang="en-US"/>
        </a:p>
      </dgm:t>
    </dgm:pt>
    <dgm:pt modelId="{BB36A03C-9113-4D76-A285-08B45736367B}">
      <dgm:prSet/>
      <dgm:spPr/>
      <dgm:t>
        <a:bodyPr/>
        <a:lstStyle/>
        <a:p>
          <a:r>
            <a:rPr lang="en-US" dirty="0"/>
            <a:t>Individual: Find the learner, click Enroll in Section, select the course and section, set the start and end dates (if needed), and enroll.</a:t>
          </a:r>
        </a:p>
        <a:p>
          <a:pPr>
            <a:buNone/>
          </a:pPr>
          <a:r>
            <a:rPr lang="en-US" dirty="0"/>
            <a:t>Group: Go to Bulk Actions, get the list of learners, select the learners to assign, click Bulk Enroll, then select the course and section and set the start and end dates (if needed), and enroll.</a:t>
          </a:r>
        </a:p>
      </dgm:t>
    </dgm:pt>
    <dgm:pt modelId="{837E2E44-61B5-40A7-9236-CF17313B74BA}" type="parTrans" cxnId="{80DD4CB8-CEB8-4FF2-8360-18BC09B05333}">
      <dgm:prSet/>
      <dgm:spPr/>
      <dgm:t>
        <a:bodyPr/>
        <a:lstStyle/>
        <a:p>
          <a:endParaRPr lang="en-US"/>
        </a:p>
      </dgm:t>
    </dgm:pt>
    <dgm:pt modelId="{C0A1E9A6-CCA3-4508-ABE9-D53423B73C67}" type="sibTrans" cxnId="{80DD4CB8-CEB8-4FF2-8360-18BC09B05333}">
      <dgm:prSet/>
      <dgm:spPr/>
      <dgm:t>
        <a:bodyPr/>
        <a:lstStyle/>
        <a:p>
          <a:endParaRPr lang="en-US"/>
        </a:p>
      </dgm:t>
    </dgm:pt>
    <dgm:pt modelId="{957573C7-B255-411F-B04A-56652E50BFA3}" type="pres">
      <dgm:prSet presAssocID="{6DE427A3-2C7A-47C5-A552-BC03005EE632}" presName="hierChild1" presStyleCnt="0">
        <dgm:presLayoutVars>
          <dgm:chPref val="1"/>
          <dgm:dir/>
          <dgm:animOne val="branch"/>
          <dgm:animLvl val="lvl"/>
          <dgm:resizeHandles/>
        </dgm:presLayoutVars>
      </dgm:prSet>
      <dgm:spPr/>
    </dgm:pt>
    <dgm:pt modelId="{D3D30D74-C4B0-4FAB-BFDE-5FA60F31922B}" type="pres">
      <dgm:prSet presAssocID="{B6E6926B-0A79-43E1-90C2-B1EE4C9297AD}" presName="hierRoot1" presStyleCnt="0"/>
      <dgm:spPr/>
    </dgm:pt>
    <dgm:pt modelId="{1EE56EE0-5724-434F-81C7-1172F7A87F9C}" type="pres">
      <dgm:prSet presAssocID="{B6E6926B-0A79-43E1-90C2-B1EE4C9297AD}" presName="composite" presStyleCnt="0"/>
      <dgm:spPr/>
    </dgm:pt>
    <dgm:pt modelId="{D4BD721C-14D6-4558-8A59-706AFB1795CC}" type="pres">
      <dgm:prSet presAssocID="{B6E6926B-0A79-43E1-90C2-B1EE4C9297AD}" presName="background" presStyleLbl="node0" presStyleIdx="0" presStyleCnt="2"/>
      <dgm:spPr>
        <a:solidFill>
          <a:schemeClr val="accent6"/>
        </a:solidFill>
      </dgm:spPr>
    </dgm:pt>
    <dgm:pt modelId="{634E5755-6827-4C6B-9C63-102A616FE85F}" type="pres">
      <dgm:prSet presAssocID="{B6E6926B-0A79-43E1-90C2-B1EE4C9297AD}" presName="text" presStyleLbl="fgAcc0" presStyleIdx="0" presStyleCnt="2" custScaleX="57520" custLinFactNeighborX="-5925" custLinFactNeighborY="-1060">
        <dgm:presLayoutVars>
          <dgm:chPref val="3"/>
        </dgm:presLayoutVars>
      </dgm:prSet>
      <dgm:spPr/>
    </dgm:pt>
    <dgm:pt modelId="{193A14AC-ED90-4A80-A54A-56CFBC8B8759}" type="pres">
      <dgm:prSet presAssocID="{B6E6926B-0A79-43E1-90C2-B1EE4C9297AD}" presName="hierChild2" presStyleCnt="0"/>
      <dgm:spPr/>
    </dgm:pt>
    <dgm:pt modelId="{2EAC9FBE-DA34-4904-83CA-D165AB1983EA}" type="pres">
      <dgm:prSet presAssocID="{BB36A03C-9113-4D76-A285-08B45736367B}" presName="hierRoot1" presStyleCnt="0"/>
      <dgm:spPr/>
    </dgm:pt>
    <dgm:pt modelId="{7E9249AA-EF9F-4F59-91DA-764FEE2D9B98}" type="pres">
      <dgm:prSet presAssocID="{BB36A03C-9113-4D76-A285-08B45736367B}" presName="composite" presStyleCnt="0"/>
      <dgm:spPr/>
    </dgm:pt>
    <dgm:pt modelId="{ACB3E9C1-ECE9-4863-B609-93F50B609739}" type="pres">
      <dgm:prSet presAssocID="{BB36A03C-9113-4D76-A285-08B45736367B}" presName="background" presStyleLbl="node0" presStyleIdx="1" presStyleCnt="2"/>
      <dgm:spPr/>
    </dgm:pt>
    <dgm:pt modelId="{01A83987-9225-4219-BE48-731B4F4EEA66}" type="pres">
      <dgm:prSet presAssocID="{BB36A03C-9113-4D76-A285-08B45736367B}" presName="text" presStyleLbl="fgAcc0" presStyleIdx="1" presStyleCnt="2" custScaleX="131666" custLinFactNeighborX="-5189" custLinFactNeighborY="-1060">
        <dgm:presLayoutVars>
          <dgm:chPref val="3"/>
        </dgm:presLayoutVars>
      </dgm:prSet>
      <dgm:spPr/>
    </dgm:pt>
    <dgm:pt modelId="{4426FFCC-B3D0-46FC-9449-BABDFB74721C}" type="pres">
      <dgm:prSet presAssocID="{BB36A03C-9113-4D76-A285-08B45736367B}" presName="hierChild2" presStyleCnt="0"/>
      <dgm:spPr/>
    </dgm:pt>
  </dgm:ptLst>
  <dgm:cxnLst>
    <dgm:cxn modelId="{5DFCB550-F656-4028-B383-E10CEEDC5388}" srcId="{6DE427A3-2C7A-47C5-A552-BC03005EE632}" destId="{B6E6926B-0A79-43E1-90C2-B1EE4C9297AD}" srcOrd="0" destOrd="0" parTransId="{EC7A40C7-95A7-4B8B-A0F4-DB989152949B}" sibTransId="{3DC30277-110B-4873-8A90-DC72D5C5EF6F}"/>
    <dgm:cxn modelId="{9712955A-CD4E-466B-97FE-B811BD189F26}" type="presOf" srcId="{B6E6926B-0A79-43E1-90C2-B1EE4C9297AD}" destId="{634E5755-6827-4C6B-9C63-102A616FE85F}" srcOrd="0" destOrd="0" presId="urn:microsoft.com/office/officeart/2005/8/layout/hierarchy1"/>
    <dgm:cxn modelId="{80DD4CB8-CEB8-4FF2-8360-18BC09B05333}" srcId="{6DE427A3-2C7A-47C5-A552-BC03005EE632}" destId="{BB36A03C-9113-4D76-A285-08B45736367B}" srcOrd="1" destOrd="0" parTransId="{837E2E44-61B5-40A7-9236-CF17313B74BA}" sibTransId="{C0A1E9A6-CCA3-4508-ABE9-D53423B73C67}"/>
    <dgm:cxn modelId="{3A6850BD-55E3-4408-9BA0-184CCC1416AD}" type="presOf" srcId="{BB36A03C-9113-4D76-A285-08B45736367B}" destId="{01A83987-9225-4219-BE48-731B4F4EEA66}" srcOrd="0" destOrd="0" presId="urn:microsoft.com/office/officeart/2005/8/layout/hierarchy1"/>
    <dgm:cxn modelId="{65689AD1-E8F3-4AFD-A216-E9D297FF8BAE}" type="presOf" srcId="{6DE427A3-2C7A-47C5-A552-BC03005EE632}" destId="{957573C7-B255-411F-B04A-56652E50BFA3}" srcOrd="0" destOrd="0" presId="urn:microsoft.com/office/officeart/2005/8/layout/hierarchy1"/>
    <dgm:cxn modelId="{FC91AB1E-F950-40A3-83FF-2442CB2396AE}" type="presParOf" srcId="{957573C7-B255-411F-B04A-56652E50BFA3}" destId="{D3D30D74-C4B0-4FAB-BFDE-5FA60F31922B}" srcOrd="0" destOrd="0" presId="urn:microsoft.com/office/officeart/2005/8/layout/hierarchy1"/>
    <dgm:cxn modelId="{F6FBD352-338D-40E4-90E1-FB4AB9FF4EF6}" type="presParOf" srcId="{D3D30D74-C4B0-4FAB-BFDE-5FA60F31922B}" destId="{1EE56EE0-5724-434F-81C7-1172F7A87F9C}" srcOrd="0" destOrd="0" presId="urn:microsoft.com/office/officeart/2005/8/layout/hierarchy1"/>
    <dgm:cxn modelId="{1341A66B-4D66-4492-8C8B-5A7E0052DF4E}" type="presParOf" srcId="{1EE56EE0-5724-434F-81C7-1172F7A87F9C}" destId="{D4BD721C-14D6-4558-8A59-706AFB1795CC}" srcOrd="0" destOrd="0" presId="urn:microsoft.com/office/officeart/2005/8/layout/hierarchy1"/>
    <dgm:cxn modelId="{B2E53FFF-D227-4B58-B3FF-2F0DB9982136}" type="presParOf" srcId="{1EE56EE0-5724-434F-81C7-1172F7A87F9C}" destId="{634E5755-6827-4C6B-9C63-102A616FE85F}" srcOrd="1" destOrd="0" presId="urn:microsoft.com/office/officeart/2005/8/layout/hierarchy1"/>
    <dgm:cxn modelId="{D5DDD781-2B02-4353-98FD-84AB30AF4F6E}" type="presParOf" srcId="{D3D30D74-C4B0-4FAB-BFDE-5FA60F31922B}" destId="{193A14AC-ED90-4A80-A54A-56CFBC8B8759}" srcOrd="1" destOrd="0" presId="urn:microsoft.com/office/officeart/2005/8/layout/hierarchy1"/>
    <dgm:cxn modelId="{7C2B7F54-4DAB-422C-ACC5-310B32C2F66D}" type="presParOf" srcId="{957573C7-B255-411F-B04A-56652E50BFA3}" destId="{2EAC9FBE-DA34-4904-83CA-D165AB1983EA}" srcOrd="1" destOrd="0" presId="urn:microsoft.com/office/officeart/2005/8/layout/hierarchy1"/>
    <dgm:cxn modelId="{E9CD0BD9-8F0B-4833-8036-5B89DECAB468}" type="presParOf" srcId="{2EAC9FBE-DA34-4904-83CA-D165AB1983EA}" destId="{7E9249AA-EF9F-4F59-91DA-764FEE2D9B98}" srcOrd="0" destOrd="0" presId="urn:microsoft.com/office/officeart/2005/8/layout/hierarchy1"/>
    <dgm:cxn modelId="{9C967CBE-5DFD-4CFB-B371-D0E1EB71BCCB}" type="presParOf" srcId="{7E9249AA-EF9F-4F59-91DA-764FEE2D9B98}" destId="{ACB3E9C1-ECE9-4863-B609-93F50B609739}" srcOrd="0" destOrd="0" presId="urn:microsoft.com/office/officeart/2005/8/layout/hierarchy1"/>
    <dgm:cxn modelId="{C894F3EA-5381-4D6A-A76D-D9F112E4A64D}" type="presParOf" srcId="{7E9249AA-EF9F-4F59-91DA-764FEE2D9B98}" destId="{01A83987-9225-4219-BE48-731B4F4EEA66}" srcOrd="1" destOrd="0" presId="urn:microsoft.com/office/officeart/2005/8/layout/hierarchy1"/>
    <dgm:cxn modelId="{54E25786-02D0-4A38-B729-EA14F76B242C}" type="presParOf" srcId="{2EAC9FBE-DA34-4904-83CA-D165AB1983EA}" destId="{4426FFCC-B3D0-46FC-9449-BABDFB74721C}"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E427A3-2C7A-47C5-A552-BC03005EE632}"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B6E6926B-0A79-43E1-90C2-B1EE4C9297AD}">
      <dgm:prSet/>
      <dgm:spPr/>
      <dgm:t>
        <a:bodyPr/>
        <a:lstStyle/>
        <a:p>
          <a:r>
            <a:rPr lang="en-US" dirty="0"/>
            <a:t>How do you run a report of course completions? </a:t>
          </a:r>
        </a:p>
      </dgm:t>
    </dgm:pt>
    <dgm:pt modelId="{EC7A40C7-95A7-4B8B-A0F4-DB989152949B}" type="parTrans" cxnId="{5DFCB550-F656-4028-B383-E10CEEDC5388}">
      <dgm:prSet/>
      <dgm:spPr/>
      <dgm:t>
        <a:bodyPr/>
        <a:lstStyle/>
        <a:p>
          <a:endParaRPr lang="en-US"/>
        </a:p>
      </dgm:t>
    </dgm:pt>
    <dgm:pt modelId="{3DC30277-110B-4873-8A90-DC72D5C5EF6F}" type="sibTrans" cxnId="{5DFCB550-F656-4028-B383-E10CEEDC5388}">
      <dgm:prSet/>
      <dgm:spPr/>
      <dgm:t>
        <a:bodyPr/>
        <a:lstStyle/>
        <a:p>
          <a:endParaRPr lang="en-US"/>
        </a:p>
      </dgm:t>
    </dgm:pt>
    <dgm:pt modelId="{BB36A03C-9113-4D76-A285-08B45736367B}">
      <dgm:prSet/>
      <dgm:spPr/>
      <dgm:t>
        <a:bodyPr/>
        <a:lstStyle/>
        <a:p>
          <a:pPr algn="l"/>
          <a:r>
            <a:rPr lang="en-US" dirty="0"/>
            <a:t>Go to Reports &gt; Enrollments &gt; Enrollment History.</a:t>
          </a:r>
        </a:p>
        <a:p>
          <a:pPr algn="l"/>
          <a:r>
            <a:rPr lang="en-US" dirty="0"/>
            <a:t>Select the course.</a:t>
          </a:r>
        </a:p>
        <a:p>
          <a:pPr algn="l"/>
          <a:r>
            <a:rPr lang="en-US" dirty="0"/>
            <a:t>Run report and export to Excel.</a:t>
          </a:r>
        </a:p>
      </dgm:t>
    </dgm:pt>
    <dgm:pt modelId="{837E2E44-61B5-40A7-9236-CF17313B74BA}" type="parTrans" cxnId="{80DD4CB8-CEB8-4FF2-8360-18BC09B05333}">
      <dgm:prSet/>
      <dgm:spPr/>
      <dgm:t>
        <a:bodyPr/>
        <a:lstStyle/>
        <a:p>
          <a:endParaRPr lang="en-US"/>
        </a:p>
      </dgm:t>
    </dgm:pt>
    <dgm:pt modelId="{C0A1E9A6-CCA3-4508-ABE9-D53423B73C67}" type="sibTrans" cxnId="{80DD4CB8-CEB8-4FF2-8360-18BC09B05333}">
      <dgm:prSet/>
      <dgm:spPr/>
      <dgm:t>
        <a:bodyPr/>
        <a:lstStyle/>
        <a:p>
          <a:endParaRPr lang="en-US"/>
        </a:p>
      </dgm:t>
    </dgm:pt>
    <dgm:pt modelId="{957573C7-B255-411F-B04A-56652E50BFA3}" type="pres">
      <dgm:prSet presAssocID="{6DE427A3-2C7A-47C5-A552-BC03005EE632}" presName="hierChild1" presStyleCnt="0">
        <dgm:presLayoutVars>
          <dgm:chPref val="1"/>
          <dgm:dir/>
          <dgm:animOne val="branch"/>
          <dgm:animLvl val="lvl"/>
          <dgm:resizeHandles/>
        </dgm:presLayoutVars>
      </dgm:prSet>
      <dgm:spPr/>
    </dgm:pt>
    <dgm:pt modelId="{D3D30D74-C4B0-4FAB-BFDE-5FA60F31922B}" type="pres">
      <dgm:prSet presAssocID="{B6E6926B-0A79-43E1-90C2-B1EE4C9297AD}" presName="hierRoot1" presStyleCnt="0"/>
      <dgm:spPr/>
    </dgm:pt>
    <dgm:pt modelId="{1EE56EE0-5724-434F-81C7-1172F7A87F9C}" type="pres">
      <dgm:prSet presAssocID="{B6E6926B-0A79-43E1-90C2-B1EE4C9297AD}" presName="composite" presStyleCnt="0"/>
      <dgm:spPr/>
    </dgm:pt>
    <dgm:pt modelId="{D4BD721C-14D6-4558-8A59-706AFB1795CC}" type="pres">
      <dgm:prSet presAssocID="{B6E6926B-0A79-43E1-90C2-B1EE4C9297AD}" presName="background" presStyleLbl="node0" presStyleIdx="0" presStyleCnt="2"/>
      <dgm:spPr>
        <a:solidFill>
          <a:schemeClr val="accent4"/>
        </a:solidFill>
      </dgm:spPr>
    </dgm:pt>
    <dgm:pt modelId="{634E5755-6827-4C6B-9C63-102A616FE85F}" type="pres">
      <dgm:prSet presAssocID="{B6E6926B-0A79-43E1-90C2-B1EE4C9297AD}" presName="text" presStyleLbl="fgAcc0" presStyleIdx="0" presStyleCnt="2">
        <dgm:presLayoutVars>
          <dgm:chPref val="3"/>
        </dgm:presLayoutVars>
      </dgm:prSet>
      <dgm:spPr/>
    </dgm:pt>
    <dgm:pt modelId="{193A14AC-ED90-4A80-A54A-56CFBC8B8759}" type="pres">
      <dgm:prSet presAssocID="{B6E6926B-0A79-43E1-90C2-B1EE4C9297AD}" presName="hierChild2" presStyleCnt="0"/>
      <dgm:spPr/>
    </dgm:pt>
    <dgm:pt modelId="{2EAC9FBE-DA34-4904-83CA-D165AB1983EA}" type="pres">
      <dgm:prSet presAssocID="{BB36A03C-9113-4D76-A285-08B45736367B}" presName="hierRoot1" presStyleCnt="0"/>
      <dgm:spPr/>
    </dgm:pt>
    <dgm:pt modelId="{7E9249AA-EF9F-4F59-91DA-764FEE2D9B98}" type="pres">
      <dgm:prSet presAssocID="{BB36A03C-9113-4D76-A285-08B45736367B}" presName="composite" presStyleCnt="0"/>
      <dgm:spPr/>
    </dgm:pt>
    <dgm:pt modelId="{ACB3E9C1-ECE9-4863-B609-93F50B609739}" type="pres">
      <dgm:prSet presAssocID="{BB36A03C-9113-4D76-A285-08B45736367B}" presName="background" presStyleLbl="node0" presStyleIdx="1" presStyleCnt="2"/>
      <dgm:spPr/>
    </dgm:pt>
    <dgm:pt modelId="{01A83987-9225-4219-BE48-731B4F4EEA66}" type="pres">
      <dgm:prSet presAssocID="{BB36A03C-9113-4D76-A285-08B45736367B}" presName="text" presStyleLbl="fgAcc0" presStyleIdx="1" presStyleCnt="2">
        <dgm:presLayoutVars>
          <dgm:chPref val="3"/>
        </dgm:presLayoutVars>
      </dgm:prSet>
      <dgm:spPr/>
    </dgm:pt>
    <dgm:pt modelId="{4426FFCC-B3D0-46FC-9449-BABDFB74721C}" type="pres">
      <dgm:prSet presAssocID="{BB36A03C-9113-4D76-A285-08B45736367B}" presName="hierChild2" presStyleCnt="0"/>
      <dgm:spPr/>
    </dgm:pt>
  </dgm:ptLst>
  <dgm:cxnLst>
    <dgm:cxn modelId="{5DFCB550-F656-4028-B383-E10CEEDC5388}" srcId="{6DE427A3-2C7A-47C5-A552-BC03005EE632}" destId="{B6E6926B-0A79-43E1-90C2-B1EE4C9297AD}" srcOrd="0" destOrd="0" parTransId="{EC7A40C7-95A7-4B8B-A0F4-DB989152949B}" sibTransId="{3DC30277-110B-4873-8A90-DC72D5C5EF6F}"/>
    <dgm:cxn modelId="{9712955A-CD4E-466B-97FE-B811BD189F26}" type="presOf" srcId="{B6E6926B-0A79-43E1-90C2-B1EE4C9297AD}" destId="{634E5755-6827-4C6B-9C63-102A616FE85F}" srcOrd="0" destOrd="0" presId="urn:microsoft.com/office/officeart/2005/8/layout/hierarchy1"/>
    <dgm:cxn modelId="{80DD4CB8-CEB8-4FF2-8360-18BC09B05333}" srcId="{6DE427A3-2C7A-47C5-A552-BC03005EE632}" destId="{BB36A03C-9113-4D76-A285-08B45736367B}" srcOrd="1" destOrd="0" parTransId="{837E2E44-61B5-40A7-9236-CF17313B74BA}" sibTransId="{C0A1E9A6-CCA3-4508-ABE9-D53423B73C67}"/>
    <dgm:cxn modelId="{3A6850BD-55E3-4408-9BA0-184CCC1416AD}" type="presOf" srcId="{BB36A03C-9113-4D76-A285-08B45736367B}" destId="{01A83987-9225-4219-BE48-731B4F4EEA66}" srcOrd="0" destOrd="0" presId="urn:microsoft.com/office/officeart/2005/8/layout/hierarchy1"/>
    <dgm:cxn modelId="{65689AD1-E8F3-4AFD-A216-E9D297FF8BAE}" type="presOf" srcId="{6DE427A3-2C7A-47C5-A552-BC03005EE632}" destId="{957573C7-B255-411F-B04A-56652E50BFA3}" srcOrd="0" destOrd="0" presId="urn:microsoft.com/office/officeart/2005/8/layout/hierarchy1"/>
    <dgm:cxn modelId="{FC91AB1E-F950-40A3-83FF-2442CB2396AE}" type="presParOf" srcId="{957573C7-B255-411F-B04A-56652E50BFA3}" destId="{D3D30D74-C4B0-4FAB-BFDE-5FA60F31922B}" srcOrd="0" destOrd="0" presId="urn:microsoft.com/office/officeart/2005/8/layout/hierarchy1"/>
    <dgm:cxn modelId="{F6FBD352-338D-40E4-90E1-FB4AB9FF4EF6}" type="presParOf" srcId="{D3D30D74-C4B0-4FAB-BFDE-5FA60F31922B}" destId="{1EE56EE0-5724-434F-81C7-1172F7A87F9C}" srcOrd="0" destOrd="0" presId="urn:microsoft.com/office/officeart/2005/8/layout/hierarchy1"/>
    <dgm:cxn modelId="{1341A66B-4D66-4492-8C8B-5A7E0052DF4E}" type="presParOf" srcId="{1EE56EE0-5724-434F-81C7-1172F7A87F9C}" destId="{D4BD721C-14D6-4558-8A59-706AFB1795CC}" srcOrd="0" destOrd="0" presId="urn:microsoft.com/office/officeart/2005/8/layout/hierarchy1"/>
    <dgm:cxn modelId="{B2E53FFF-D227-4B58-B3FF-2F0DB9982136}" type="presParOf" srcId="{1EE56EE0-5724-434F-81C7-1172F7A87F9C}" destId="{634E5755-6827-4C6B-9C63-102A616FE85F}" srcOrd="1" destOrd="0" presId="urn:microsoft.com/office/officeart/2005/8/layout/hierarchy1"/>
    <dgm:cxn modelId="{D5DDD781-2B02-4353-98FD-84AB30AF4F6E}" type="presParOf" srcId="{D3D30D74-C4B0-4FAB-BFDE-5FA60F31922B}" destId="{193A14AC-ED90-4A80-A54A-56CFBC8B8759}" srcOrd="1" destOrd="0" presId="urn:microsoft.com/office/officeart/2005/8/layout/hierarchy1"/>
    <dgm:cxn modelId="{7C2B7F54-4DAB-422C-ACC5-310B32C2F66D}" type="presParOf" srcId="{957573C7-B255-411F-B04A-56652E50BFA3}" destId="{2EAC9FBE-DA34-4904-83CA-D165AB1983EA}" srcOrd="1" destOrd="0" presId="urn:microsoft.com/office/officeart/2005/8/layout/hierarchy1"/>
    <dgm:cxn modelId="{E9CD0BD9-8F0B-4833-8036-5B89DECAB468}" type="presParOf" srcId="{2EAC9FBE-DA34-4904-83CA-D165AB1983EA}" destId="{7E9249AA-EF9F-4F59-91DA-764FEE2D9B98}" srcOrd="0" destOrd="0" presId="urn:microsoft.com/office/officeart/2005/8/layout/hierarchy1"/>
    <dgm:cxn modelId="{9C967CBE-5DFD-4CFB-B371-D0E1EB71BCCB}" type="presParOf" srcId="{7E9249AA-EF9F-4F59-91DA-764FEE2D9B98}" destId="{ACB3E9C1-ECE9-4863-B609-93F50B609739}" srcOrd="0" destOrd="0" presId="urn:microsoft.com/office/officeart/2005/8/layout/hierarchy1"/>
    <dgm:cxn modelId="{C894F3EA-5381-4D6A-A76D-D9F112E4A64D}" type="presParOf" srcId="{7E9249AA-EF9F-4F59-91DA-764FEE2D9B98}" destId="{01A83987-9225-4219-BE48-731B4F4EEA66}" srcOrd="1" destOrd="0" presId="urn:microsoft.com/office/officeart/2005/8/layout/hierarchy1"/>
    <dgm:cxn modelId="{54E25786-02D0-4A38-B729-EA14F76B242C}" type="presParOf" srcId="{2EAC9FBE-DA34-4904-83CA-D165AB1983EA}" destId="{4426FFCC-B3D0-46FC-9449-BABDFB74721C}"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E427A3-2C7A-47C5-A552-BC03005EE632}"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B6E6926B-0A79-43E1-90C2-B1EE4C9297AD}">
      <dgm:prSet custT="1"/>
      <dgm:spPr/>
      <dgm:t>
        <a:bodyPr/>
        <a:lstStyle/>
        <a:p>
          <a:r>
            <a:rPr lang="en-US" sz="2800" dirty="0"/>
            <a:t>How do you enter a roster in EDI for the facilitated video courses, so Learners get CPT credit?</a:t>
          </a:r>
        </a:p>
      </dgm:t>
    </dgm:pt>
    <dgm:pt modelId="{EC7A40C7-95A7-4B8B-A0F4-DB989152949B}" type="parTrans" cxnId="{5DFCB550-F656-4028-B383-E10CEEDC5388}">
      <dgm:prSet/>
      <dgm:spPr/>
      <dgm:t>
        <a:bodyPr/>
        <a:lstStyle/>
        <a:p>
          <a:endParaRPr lang="en-US"/>
        </a:p>
      </dgm:t>
    </dgm:pt>
    <dgm:pt modelId="{3DC30277-110B-4873-8A90-DC72D5C5EF6F}" type="sibTrans" cxnId="{5DFCB550-F656-4028-B383-E10CEEDC5388}">
      <dgm:prSet/>
      <dgm:spPr/>
      <dgm:t>
        <a:bodyPr/>
        <a:lstStyle/>
        <a:p>
          <a:endParaRPr lang="en-US"/>
        </a:p>
      </dgm:t>
    </dgm:pt>
    <dgm:pt modelId="{BB36A03C-9113-4D76-A285-08B45736367B}">
      <dgm:prSet custT="1"/>
      <dgm:spPr/>
      <dgm:t>
        <a:bodyPr/>
        <a:lstStyle/>
        <a:p>
          <a:pPr algn="l"/>
          <a:r>
            <a:rPr lang="en-US" sz="2800" dirty="0"/>
            <a:t>In Facilitated Courses, see the Facilitated Courses Explained tutorial.</a:t>
          </a:r>
        </a:p>
        <a:p>
          <a:pPr algn="l"/>
          <a:r>
            <a:rPr lang="en-US" sz="2800" dirty="0"/>
            <a:t>Or go to: </a:t>
          </a:r>
          <a:r>
            <a:rPr lang="en-US" sz="2800" dirty="0">
              <a:hlinkClick xmlns:r="http://schemas.openxmlformats.org/officeDocument/2006/relationships" r:id="rId1"/>
            </a:rPr>
            <a:t>https://post.ca.gov/portals/0/post_docs/training/TrainingVideoCourseRosters_Instructions.pdf</a:t>
          </a:r>
          <a:r>
            <a:rPr lang="en-US" sz="2800" dirty="0"/>
            <a:t> </a:t>
          </a:r>
        </a:p>
      </dgm:t>
    </dgm:pt>
    <dgm:pt modelId="{837E2E44-61B5-40A7-9236-CF17313B74BA}" type="parTrans" cxnId="{80DD4CB8-CEB8-4FF2-8360-18BC09B05333}">
      <dgm:prSet/>
      <dgm:spPr/>
      <dgm:t>
        <a:bodyPr/>
        <a:lstStyle/>
        <a:p>
          <a:endParaRPr lang="en-US"/>
        </a:p>
      </dgm:t>
    </dgm:pt>
    <dgm:pt modelId="{C0A1E9A6-CCA3-4508-ABE9-D53423B73C67}" type="sibTrans" cxnId="{80DD4CB8-CEB8-4FF2-8360-18BC09B05333}">
      <dgm:prSet/>
      <dgm:spPr/>
      <dgm:t>
        <a:bodyPr/>
        <a:lstStyle/>
        <a:p>
          <a:endParaRPr lang="en-US"/>
        </a:p>
      </dgm:t>
    </dgm:pt>
    <dgm:pt modelId="{957573C7-B255-411F-B04A-56652E50BFA3}" type="pres">
      <dgm:prSet presAssocID="{6DE427A3-2C7A-47C5-A552-BC03005EE632}" presName="hierChild1" presStyleCnt="0">
        <dgm:presLayoutVars>
          <dgm:chPref val="1"/>
          <dgm:dir/>
          <dgm:animOne val="branch"/>
          <dgm:animLvl val="lvl"/>
          <dgm:resizeHandles/>
        </dgm:presLayoutVars>
      </dgm:prSet>
      <dgm:spPr/>
    </dgm:pt>
    <dgm:pt modelId="{D3D30D74-C4B0-4FAB-BFDE-5FA60F31922B}" type="pres">
      <dgm:prSet presAssocID="{B6E6926B-0A79-43E1-90C2-B1EE4C9297AD}" presName="hierRoot1" presStyleCnt="0"/>
      <dgm:spPr/>
    </dgm:pt>
    <dgm:pt modelId="{1EE56EE0-5724-434F-81C7-1172F7A87F9C}" type="pres">
      <dgm:prSet presAssocID="{B6E6926B-0A79-43E1-90C2-B1EE4C9297AD}" presName="composite" presStyleCnt="0"/>
      <dgm:spPr/>
    </dgm:pt>
    <dgm:pt modelId="{D4BD721C-14D6-4558-8A59-706AFB1795CC}" type="pres">
      <dgm:prSet presAssocID="{B6E6926B-0A79-43E1-90C2-B1EE4C9297AD}" presName="background" presStyleLbl="node0" presStyleIdx="0" presStyleCnt="2"/>
      <dgm:spPr>
        <a:solidFill>
          <a:srgbClr val="00B0F0"/>
        </a:solidFill>
      </dgm:spPr>
    </dgm:pt>
    <dgm:pt modelId="{634E5755-6827-4C6B-9C63-102A616FE85F}" type="pres">
      <dgm:prSet presAssocID="{B6E6926B-0A79-43E1-90C2-B1EE4C9297AD}" presName="text" presStyleLbl="fgAcc0" presStyleIdx="0" presStyleCnt="2" custScaleX="63961" custLinFactNeighborX="-5925" custLinFactNeighborY="-1060">
        <dgm:presLayoutVars>
          <dgm:chPref val="3"/>
        </dgm:presLayoutVars>
      </dgm:prSet>
      <dgm:spPr/>
    </dgm:pt>
    <dgm:pt modelId="{193A14AC-ED90-4A80-A54A-56CFBC8B8759}" type="pres">
      <dgm:prSet presAssocID="{B6E6926B-0A79-43E1-90C2-B1EE4C9297AD}" presName="hierChild2" presStyleCnt="0"/>
      <dgm:spPr/>
    </dgm:pt>
    <dgm:pt modelId="{2EAC9FBE-DA34-4904-83CA-D165AB1983EA}" type="pres">
      <dgm:prSet presAssocID="{BB36A03C-9113-4D76-A285-08B45736367B}" presName="hierRoot1" presStyleCnt="0"/>
      <dgm:spPr/>
    </dgm:pt>
    <dgm:pt modelId="{7E9249AA-EF9F-4F59-91DA-764FEE2D9B98}" type="pres">
      <dgm:prSet presAssocID="{BB36A03C-9113-4D76-A285-08B45736367B}" presName="composite" presStyleCnt="0"/>
      <dgm:spPr/>
    </dgm:pt>
    <dgm:pt modelId="{ACB3E9C1-ECE9-4863-B609-93F50B609739}" type="pres">
      <dgm:prSet presAssocID="{BB36A03C-9113-4D76-A285-08B45736367B}" presName="background" presStyleLbl="node0" presStyleIdx="1" presStyleCnt="2"/>
      <dgm:spPr/>
    </dgm:pt>
    <dgm:pt modelId="{01A83987-9225-4219-BE48-731B4F4EEA66}" type="pres">
      <dgm:prSet presAssocID="{BB36A03C-9113-4D76-A285-08B45736367B}" presName="text" presStyleLbl="fgAcc0" presStyleIdx="1" presStyleCnt="2" custScaleX="131666" custLinFactNeighborX="-5189" custLinFactNeighborY="-1060">
        <dgm:presLayoutVars>
          <dgm:chPref val="3"/>
        </dgm:presLayoutVars>
      </dgm:prSet>
      <dgm:spPr/>
    </dgm:pt>
    <dgm:pt modelId="{4426FFCC-B3D0-46FC-9449-BABDFB74721C}" type="pres">
      <dgm:prSet presAssocID="{BB36A03C-9113-4D76-A285-08B45736367B}" presName="hierChild2" presStyleCnt="0"/>
      <dgm:spPr/>
    </dgm:pt>
  </dgm:ptLst>
  <dgm:cxnLst>
    <dgm:cxn modelId="{5DFCB550-F656-4028-B383-E10CEEDC5388}" srcId="{6DE427A3-2C7A-47C5-A552-BC03005EE632}" destId="{B6E6926B-0A79-43E1-90C2-B1EE4C9297AD}" srcOrd="0" destOrd="0" parTransId="{EC7A40C7-95A7-4B8B-A0F4-DB989152949B}" sibTransId="{3DC30277-110B-4873-8A90-DC72D5C5EF6F}"/>
    <dgm:cxn modelId="{9712955A-CD4E-466B-97FE-B811BD189F26}" type="presOf" srcId="{B6E6926B-0A79-43E1-90C2-B1EE4C9297AD}" destId="{634E5755-6827-4C6B-9C63-102A616FE85F}" srcOrd="0" destOrd="0" presId="urn:microsoft.com/office/officeart/2005/8/layout/hierarchy1"/>
    <dgm:cxn modelId="{80DD4CB8-CEB8-4FF2-8360-18BC09B05333}" srcId="{6DE427A3-2C7A-47C5-A552-BC03005EE632}" destId="{BB36A03C-9113-4D76-A285-08B45736367B}" srcOrd="1" destOrd="0" parTransId="{837E2E44-61B5-40A7-9236-CF17313B74BA}" sibTransId="{C0A1E9A6-CCA3-4508-ABE9-D53423B73C67}"/>
    <dgm:cxn modelId="{3A6850BD-55E3-4408-9BA0-184CCC1416AD}" type="presOf" srcId="{BB36A03C-9113-4D76-A285-08B45736367B}" destId="{01A83987-9225-4219-BE48-731B4F4EEA66}" srcOrd="0" destOrd="0" presId="urn:microsoft.com/office/officeart/2005/8/layout/hierarchy1"/>
    <dgm:cxn modelId="{65689AD1-E8F3-4AFD-A216-E9D297FF8BAE}" type="presOf" srcId="{6DE427A3-2C7A-47C5-A552-BC03005EE632}" destId="{957573C7-B255-411F-B04A-56652E50BFA3}" srcOrd="0" destOrd="0" presId="urn:microsoft.com/office/officeart/2005/8/layout/hierarchy1"/>
    <dgm:cxn modelId="{FC91AB1E-F950-40A3-83FF-2442CB2396AE}" type="presParOf" srcId="{957573C7-B255-411F-B04A-56652E50BFA3}" destId="{D3D30D74-C4B0-4FAB-BFDE-5FA60F31922B}" srcOrd="0" destOrd="0" presId="urn:microsoft.com/office/officeart/2005/8/layout/hierarchy1"/>
    <dgm:cxn modelId="{F6FBD352-338D-40E4-90E1-FB4AB9FF4EF6}" type="presParOf" srcId="{D3D30D74-C4B0-4FAB-BFDE-5FA60F31922B}" destId="{1EE56EE0-5724-434F-81C7-1172F7A87F9C}" srcOrd="0" destOrd="0" presId="urn:microsoft.com/office/officeart/2005/8/layout/hierarchy1"/>
    <dgm:cxn modelId="{1341A66B-4D66-4492-8C8B-5A7E0052DF4E}" type="presParOf" srcId="{1EE56EE0-5724-434F-81C7-1172F7A87F9C}" destId="{D4BD721C-14D6-4558-8A59-706AFB1795CC}" srcOrd="0" destOrd="0" presId="urn:microsoft.com/office/officeart/2005/8/layout/hierarchy1"/>
    <dgm:cxn modelId="{B2E53FFF-D227-4B58-B3FF-2F0DB9982136}" type="presParOf" srcId="{1EE56EE0-5724-434F-81C7-1172F7A87F9C}" destId="{634E5755-6827-4C6B-9C63-102A616FE85F}" srcOrd="1" destOrd="0" presId="urn:microsoft.com/office/officeart/2005/8/layout/hierarchy1"/>
    <dgm:cxn modelId="{D5DDD781-2B02-4353-98FD-84AB30AF4F6E}" type="presParOf" srcId="{D3D30D74-C4B0-4FAB-BFDE-5FA60F31922B}" destId="{193A14AC-ED90-4A80-A54A-56CFBC8B8759}" srcOrd="1" destOrd="0" presId="urn:microsoft.com/office/officeart/2005/8/layout/hierarchy1"/>
    <dgm:cxn modelId="{7C2B7F54-4DAB-422C-ACC5-310B32C2F66D}" type="presParOf" srcId="{957573C7-B255-411F-B04A-56652E50BFA3}" destId="{2EAC9FBE-DA34-4904-83CA-D165AB1983EA}" srcOrd="1" destOrd="0" presId="urn:microsoft.com/office/officeart/2005/8/layout/hierarchy1"/>
    <dgm:cxn modelId="{E9CD0BD9-8F0B-4833-8036-5B89DECAB468}" type="presParOf" srcId="{2EAC9FBE-DA34-4904-83CA-D165AB1983EA}" destId="{7E9249AA-EF9F-4F59-91DA-764FEE2D9B98}" srcOrd="0" destOrd="0" presId="urn:microsoft.com/office/officeart/2005/8/layout/hierarchy1"/>
    <dgm:cxn modelId="{9C967CBE-5DFD-4CFB-B371-D0E1EB71BCCB}" type="presParOf" srcId="{7E9249AA-EF9F-4F59-91DA-764FEE2D9B98}" destId="{ACB3E9C1-ECE9-4863-B609-93F50B609739}" srcOrd="0" destOrd="0" presId="urn:microsoft.com/office/officeart/2005/8/layout/hierarchy1"/>
    <dgm:cxn modelId="{C894F3EA-5381-4D6A-A76D-D9F112E4A64D}" type="presParOf" srcId="{7E9249AA-EF9F-4F59-91DA-764FEE2D9B98}" destId="{01A83987-9225-4219-BE48-731B4F4EEA66}" srcOrd="1" destOrd="0" presId="urn:microsoft.com/office/officeart/2005/8/layout/hierarchy1"/>
    <dgm:cxn modelId="{54E25786-02D0-4A38-B729-EA14F76B242C}" type="presParOf" srcId="{2EAC9FBE-DA34-4904-83CA-D165AB1983EA}" destId="{4426FFCC-B3D0-46FC-9449-BABDFB74721C}"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9ED5E-CFAF-447A-B480-F3A1D2B5974F}">
      <dsp:nvSpPr>
        <dsp:cNvPr id="0" name=""/>
        <dsp:cNvSpPr/>
      </dsp:nvSpPr>
      <dsp:spPr>
        <a:xfrm>
          <a:off x="0" y="612024"/>
          <a:ext cx="7654447" cy="78700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i="1" kern="1200" dirty="0"/>
            <a:t>Interface and Terminology</a:t>
          </a:r>
          <a:endParaRPr lang="en-US" sz="3000" kern="1200" dirty="0"/>
        </a:p>
      </dsp:txBody>
      <dsp:txXfrm>
        <a:off x="38419" y="650443"/>
        <a:ext cx="7577609" cy="710169"/>
      </dsp:txXfrm>
    </dsp:sp>
    <dsp:sp modelId="{0E54E48D-4542-47D9-A80D-EC5EE6DA790D}">
      <dsp:nvSpPr>
        <dsp:cNvPr id="0" name=""/>
        <dsp:cNvSpPr/>
      </dsp:nvSpPr>
      <dsp:spPr>
        <a:xfrm>
          <a:off x="0" y="1485432"/>
          <a:ext cx="7654447" cy="78700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i="1" kern="1200" dirty="0"/>
            <a:t>Learner and Manager Navigation </a:t>
          </a:r>
          <a:endParaRPr lang="en-US" sz="3000" kern="1200" dirty="0"/>
        </a:p>
      </dsp:txBody>
      <dsp:txXfrm>
        <a:off x="38419" y="1523851"/>
        <a:ext cx="7577609" cy="710169"/>
      </dsp:txXfrm>
    </dsp:sp>
    <dsp:sp modelId="{9B7CB76F-5427-496B-86E5-4ACBA5D30C86}">
      <dsp:nvSpPr>
        <dsp:cNvPr id="0" name=""/>
        <dsp:cNvSpPr/>
      </dsp:nvSpPr>
      <dsp:spPr>
        <a:xfrm>
          <a:off x="0" y="2358840"/>
          <a:ext cx="7654447" cy="78700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i="1" kern="1200" dirty="0"/>
            <a:t>Find, Register For, and Drop Courses</a:t>
          </a:r>
          <a:endParaRPr lang="en-US" sz="3000" kern="1200" dirty="0"/>
        </a:p>
      </dsp:txBody>
      <dsp:txXfrm>
        <a:off x="38419" y="2397259"/>
        <a:ext cx="7577609" cy="710169"/>
      </dsp:txXfrm>
    </dsp:sp>
    <dsp:sp modelId="{A19AC99F-C80D-4EF4-B35F-85DB1672B6F1}">
      <dsp:nvSpPr>
        <dsp:cNvPr id="0" name=""/>
        <dsp:cNvSpPr/>
      </dsp:nvSpPr>
      <dsp:spPr>
        <a:xfrm>
          <a:off x="0" y="3232247"/>
          <a:ext cx="7654447" cy="78700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3000" b="1" i="1" kern="1200" dirty="0"/>
            <a:t>Manager Tools (Assign Training, Run Reports)</a:t>
          </a:r>
        </a:p>
      </dsp:txBody>
      <dsp:txXfrm>
        <a:off x="38419" y="3270666"/>
        <a:ext cx="7577609" cy="710169"/>
      </dsp:txXfrm>
    </dsp:sp>
    <dsp:sp modelId="{4ECC7F7D-F72C-452E-82CF-1E3FF50DABB7}">
      <dsp:nvSpPr>
        <dsp:cNvPr id="0" name=""/>
        <dsp:cNvSpPr/>
      </dsp:nvSpPr>
      <dsp:spPr>
        <a:xfrm>
          <a:off x="0" y="4105655"/>
          <a:ext cx="7654447" cy="78700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i="1" kern="1200" dirty="0"/>
            <a:t>Others (VPP, NPOs, Rosters)</a:t>
          </a:r>
        </a:p>
      </dsp:txBody>
      <dsp:txXfrm>
        <a:off x="38419" y="4144074"/>
        <a:ext cx="7577609" cy="7101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5CEF6-B26D-4433-92A5-214544093307}">
      <dsp:nvSpPr>
        <dsp:cNvPr id="0" name=""/>
        <dsp:cNvSpPr/>
      </dsp:nvSpPr>
      <dsp:spPr>
        <a:xfrm>
          <a:off x="0" y="2319"/>
          <a:ext cx="6245265" cy="11757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8FFC11-D0A7-4252-A90B-219AF36EFC73}">
      <dsp:nvSpPr>
        <dsp:cNvPr id="0" name=""/>
        <dsp:cNvSpPr/>
      </dsp:nvSpPr>
      <dsp:spPr>
        <a:xfrm>
          <a:off x="355657" y="266858"/>
          <a:ext cx="646650" cy="6466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DC689A-E2D6-4AAB-BE0E-A537A3B88396}">
      <dsp:nvSpPr>
        <dsp:cNvPr id="0" name=""/>
        <dsp:cNvSpPr/>
      </dsp:nvSpPr>
      <dsp:spPr>
        <a:xfrm>
          <a:off x="1357965" y="231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33450">
            <a:lnSpc>
              <a:spcPct val="90000"/>
            </a:lnSpc>
            <a:spcBef>
              <a:spcPct val="0"/>
            </a:spcBef>
            <a:spcAft>
              <a:spcPct val="35000"/>
            </a:spcAft>
            <a:buNone/>
          </a:pPr>
          <a:r>
            <a:rPr lang="en-US" sz="2100" kern="1200"/>
            <a:t>How do you switch between your Learner and Manager views?</a:t>
          </a:r>
        </a:p>
      </dsp:txBody>
      <dsp:txXfrm>
        <a:off x="1357965" y="2319"/>
        <a:ext cx="4887299" cy="1175727"/>
      </dsp:txXfrm>
    </dsp:sp>
    <dsp:sp modelId="{EC650FCF-4159-4A3E-A002-1E62FAB6E0F1}">
      <dsp:nvSpPr>
        <dsp:cNvPr id="0" name=""/>
        <dsp:cNvSpPr/>
      </dsp:nvSpPr>
      <dsp:spPr>
        <a:xfrm>
          <a:off x="0" y="1471979"/>
          <a:ext cx="6245265" cy="1175727"/>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2C0D1EAB-C722-4EA1-8FDC-02C60E392678}">
      <dsp:nvSpPr>
        <dsp:cNvPr id="0" name=""/>
        <dsp:cNvSpPr/>
      </dsp:nvSpPr>
      <dsp:spPr>
        <a:xfrm>
          <a:off x="355657" y="1736518"/>
          <a:ext cx="646650" cy="6466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E4B1F5-3710-4D56-BC8D-38445C18AE61}">
      <dsp:nvSpPr>
        <dsp:cNvPr id="0" name=""/>
        <dsp:cNvSpPr/>
      </dsp:nvSpPr>
      <dsp:spPr>
        <a:xfrm>
          <a:off x="1357965" y="147197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33450">
            <a:lnSpc>
              <a:spcPct val="90000"/>
            </a:lnSpc>
            <a:spcBef>
              <a:spcPct val="0"/>
            </a:spcBef>
            <a:spcAft>
              <a:spcPct val="35000"/>
            </a:spcAft>
            <a:buNone/>
          </a:pPr>
          <a:r>
            <a:rPr lang="en-US" sz="2100" kern="1200"/>
            <a:t>How do you enroll/assign training?</a:t>
          </a:r>
        </a:p>
      </dsp:txBody>
      <dsp:txXfrm>
        <a:off x="1357965" y="1471979"/>
        <a:ext cx="4887299" cy="1175727"/>
      </dsp:txXfrm>
    </dsp:sp>
    <dsp:sp modelId="{DE49A154-6220-45DC-AFB9-9538D6EBD349}">
      <dsp:nvSpPr>
        <dsp:cNvPr id="0" name=""/>
        <dsp:cNvSpPr/>
      </dsp:nvSpPr>
      <dsp:spPr>
        <a:xfrm>
          <a:off x="0" y="2941639"/>
          <a:ext cx="6245265" cy="117572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628A3A-5396-4021-9C66-4874CF37E094}">
      <dsp:nvSpPr>
        <dsp:cNvPr id="0" name=""/>
        <dsp:cNvSpPr/>
      </dsp:nvSpPr>
      <dsp:spPr>
        <a:xfrm>
          <a:off x="355657" y="3206178"/>
          <a:ext cx="646650" cy="646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5BB5B0-59E8-4783-834F-8FEE209BEF3A}">
      <dsp:nvSpPr>
        <dsp:cNvPr id="0" name=""/>
        <dsp:cNvSpPr/>
      </dsp:nvSpPr>
      <dsp:spPr>
        <a:xfrm>
          <a:off x="1357965" y="294163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33450">
            <a:lnSpc>
              <a:spcPct val="90000"/>
            </a:lnSpc>
            <a:spcBef>
              <a:spcPct val="0"/>
            </a:spcBef>
            <a:spcAft>
              <a:spcPct val="35000"/>
            </a:spcAft>
            <a:buNone/>
          </a:pPr>
          <a:r>
            <a:rPr lang="en-US" sz="2100" kern="1200"/>
            <a:t>How do you run a report of course completions? </a:t>
          </a:r>
        </a:p>
      </dsp:txBody>
      <dsp:txXfrm>
        <a:off x="1357965" y="2941639"/>
        <a:ext cx="4887299" cy="1175727"/>
      </dsp:txXfrm>
    </dsp:sp>
    <dsp:sp modelId="{7D6C7232-31AC-4BA7-A4E0-6CBAE127CD87}">
      <dsp:nvSpPr>
        <dsp:cNvPr id="0" name=""/>
        <dsp:cNvSpPr/>
      </dsp:nvSpPr>
      <dsp:spPr>
        <a:xfrm>
          <a:off x="0" y="4411299"/>
          <a:ext cx="6245265" cy="1175727"/>
        </a:xfrm>
        <a:prstGeom prst="roundRect">
          <a:avLst>
            <a:gd name="adj" fmla="val 10000"/>
          </a:avLst>
        </a:prstGeom>
        <a:solidFill>
          <a:srgbClr val="00B0F0"/>
        </a:solidFill>
        <a:ln>
          <a:noFill/>
        </a:ln>
        <a:effectLst/>
      </dsp:spPr>
      <dsp:style>
        <a:lnRef idx="0">
          <a:scrgbClr r="0" g="0" b="0"/>
        </a:lnRef>
        <a:fillRef idx="1">
          <a:scrgbClr r="0" g="0" b="0"/>
        </a:fillRef>
        <a:effectRef idx="0">
          <a:scrgbClr r="0" g="0" b="0"/>
        </a:effectRef>
        <a:fontRef idx="minor"/>
      </dsp:style>
    </dsp:sp>
    <dsp:sp modelId="{23A07898-653B-43B9-850B-50D4D8142912}">
      <dsp:nvSpPr>
        <dsp:cNvPr id="0" name=""/>
        <dsp:cNvSpPr/>
      </dsp:nvSpPr>
      <dsp:spPr>
        <a:xfrm>
          <a:off x="355657" y="4675838"/>
          <a:ext cx="646650" cy="6466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C3269B-4E68-4FD3-A097-05E1E0A549D3}">
      <dsp:nvSpPr>
        <dsp:cNvPr id="0" name=""/>
        <dsp:cNvSpPr/>
      </dsp:nvSpPr>
      <dsp:spPr>
        <a:xfrm>
          <a:off x="1357965" y="441129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33450">
            <a:lnSpc>
              <a:spcPct val="90000"/>
            </a:lnSpc>
            <a:spcBef>
              <a:spcPct val="0"/>
            </a:spcBef>
            <a:spcAft>
              <a:spcPct val="35000"/>
            </a:spcAft>
            <a:buNone/>
          </a:pPr>
          <a:r>
            <a:rPr lang="en-US" sz="2100" kern="1200" dirty="0"/>
            <a:t>Where do you find information on how to enter a roster in EDI for the facilitated video courses, so Learners get CPT credit?</a:t>
          </a:r>
        </a:p>
      </dsp:txBody>
      <dsp:txXfrm>
        <a:off x="1357965" y="4411299"/>
        <a:ext cx="4887299" cy="11757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D721C-14D6-4558-8A59-706AFB1795CC}">
      <dsp:nvSpPr>
        <dsp:cNvPr id="0" name=""/>
        <dsp:cNvSpPr/>
      </dsp:nvSpPr>
      <dsp:spPr>
        <a:xfrm>
          <a:off x="1333" y="110983"/>
          <a:ext cx="4682211" cy="297320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4E5755-6827-4C6B-9C63-102A616FE85F}">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How do you switch between your Learner and Manager views?</a:t>
          </a:r>
        </a:p>
      </dsp:txBody>
      <dsp:txXfrm>
        <a:off x="608661" y="692298"/>
        <a:ext cx="4508047" cy="2799040"/>
      </dsp:txXfrm>
    </dsp:sp>
    <dsp:sp modelId="{ACB3E9C1-ECE9-4863-B609-93F50B609739}">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83987-9225-4219-BE48-731B4F4EEA66}">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After log in, from the left panel, click the arrow next to “Learner” and switch to “Manager.” As a Manager, click the dropdown menu on the right and select Learner.</a:t>
          </a:r>
        </a:p>
      </dsp:txBody>
      <dsp:txXfrm>
        <a:off x="6331365" y="692298"/>
        <a:ext cx="4508047" cy="27990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D721C-14D6-4558-8A59-706AFB1795CC}">
      <dsp:nvSpPr>
        <dsp:cNvPr id="0" name=""/>
        <dsp:cNvSpPr/>
      </dsp:nvSpPr>
      <dsp:spPr>
        <a:xfrm>
          <a:off x="-287413" y="-5625"/>
          <a:ext cx="2823034" cy="3116528"/>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4E5755-6827-4C6B-9C63-102A616FE85F}">
      <dsp:nvSpPr>
        <dsp:cNvPr id="0" name=""/>
        <dsp:cNvSpPr/>
      </dsp:nvSpPr>
      <dsp:spPr>
        <a:xfrm>
          <a:off x="257910" y="512432"/>
          <a:ext cx="2823034" cy="31165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How do you enroll/assign training?</a:t>
          </a:r>
        </a:p>
      </dsp:txBody>
      <dsp:txXfrm>
        <a:off x="340594" y="595116"/>
        <a:ext cx="2657666" cy="2951160"/>
      </dsp:txXfrm>
    </dsp:sp>
    <dsp:sp modelId="{ACB3E9C1-ECE9-4863-B609-93F50B609739}">
      <dsp:nvSpPr>
        <dsp:cNvPr id="0" name=""/>
        <dsp:cNvSpPr/>
      </dsp:nvSpPr>
      <dsp:spPr>
        <a:xfrm>
          <a:off x="3662392" y="-5625"/>
          <a:ext cx="6462059" cy="31165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83987-9225-4219-BE48-731B4F4EEA66}">
      <dsp:nvSpPr>
        <dsp:cNvPr id="0" name=""/>
        <dsp:cNvSpPr/>
      </dsp:nvSpPr>
      <dsp:spPr>
        <a:xfrm>
          <a:off x="4207716" y="512432"/>
          <a:ext cx="6462059" cy="31165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Individual: Find the learner, click Enroll in Section, select the course and section, set the start and end dates (if needed), and enroll.</a:t>
          </a:r>
        </a:p>
        <a:p>
          <a:pPr marL="0" lvl="0" indent="0" algn="ctr" defTabSz="1066800">
            <a:lnSpc>
              <a:spcPct val="90000"/>
            </a:lnSpc>
            <a:spcBef>
              <a:spcPct val="0"/>
            </a:spcBef>
            <a:spcAft>
              <a:spcPct val="35000"/>
            </a:spcAft>
            <a:buNone/>
          </a:pPr>
          <a:r>
            <a:rPr lang="en-US" sz="2400" kern="1200" dirty="0"/>
            <a:t>Group: Go to Bulk Actions, get the list of learners, select the learners to assign, click Bulk Enroll, then select the course and section and set the start and end dates (if needed), and enroll.</a:t>
          </a:r>
        </a:p>
      </dsp:txBody>
      <dsp:txXfrm>
        <a:off x="4298996" y="603712"/>
        <a:ext cx="6279499" cy="29339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D721C-14D6-4558-8A59-706AFB1795CC}">
      <dsp:nvSpPr>
        <dsp:cNvPr id="0" name=""/>
        <dsp:cNvSpPr/>
      </dsp:nvSpPr>
      <dsp:spPr>
        <a:xfrm>
          <a:off x="1333" y="110983"/>
          <a:ext cx="4682211" cy="2973204"/>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4E5755-6827-4C6B-9C63-102A616FE85F}">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How do you run a report of course completions? </a:t>
          </a:r>
        </a:p>
      </dsp:txBody>
      <dsp:txXfrm>
        <a:off x="608661" y="692298"/>
        <a:ext cx="4508047" cy="2799040"/>
      </dsp:txXfrm>
    </dsp:sp>
    <dsp:sp modelId="{ACB3E9C1-ECE9-4863-B609-93F50B609739}">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83987-9225-4219-BE48-731B4F4EEA66}">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Go to Reports &gt; Enrollments &gt; Enrollment History.</a:t>
          </a:r>
        </a:p>
        <a:p>
          <a:pPr marL="0" lvl="0" indent="0" algn="l" defTabSz="1289050">
            <a:lnSpc>
              <a:spcPct val="90000"/>
            </a:lnSpc>
            <a:spcBef>
              <a:spcPct val="0"/>
            </a:spcBef>
            <a:spcAft>
              <a:spcPct val="35000"/>
            </a:spcAft>
            <a:buNone/>
          </a:pPr>
          <a:r>
            <a:rPr lang="en-US" sz="2900" kern="1200" dirty="0"/>
            <a:t>Select the course.</a:t>
          </a:r>
        </a:p>
        <a:p>
          <a:pPr marL="0" lvl="0" indent="0" algn="l" defTabSz="1289050">
            <a:lnSpc>
              <a:spcPct val="90000"/>
            </a:lnSpc>
            <a:spcBef>
              <a:spcPct val="0"/>
            </a:spcBef>
            <a:spcAft>
              <a:spcPct val="35000"/>
            </a:spcAft>
            <a:buNone/>
          </a:pPr>
          <a:r>
            <a:rPr lang="en-US" sz="2900" kern="1200" dirty="0"/>
            <a:t>Run report and export to Excel.</a:t>
          </a:r>
        </a:p>
      </dsp:txBody>
      <dsp:txXfrm>
        <a:off x="6331365" y="692298"/>
        <a:ext cx="4508047" cy="27990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D721C-14D6-4558-8A59-706AFB1795CC}">
      <dsp:nvSpPr>
        <dsp:cNvPr id="0" name=""/>
        <dsp:cNvSpPr/>
      </dsp:nvSpPr>
      <dsp:spPr>
        <a:xfrm>
          <a:off x="-277789" y="46878"/>
          <a:ext cx="3050077" cy="3028094"/>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4E5755-6827-4C6B-9C63-102A616FE85F}">
      <dsp:nvSpPr>
        <dsp:cNvPr id="0" name=""/>
        <dsp:cNvSpPr/>
      </dsp:nvSpPr>
      <dsp:spPr>
        <a:xfrm>
          <a:off x="252060" y="550236"/>
          <a:ext cx="3050077" cy="30280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How do you enter a roster in EDI for the facilitated video courses, so Learners get CPT credit?</a:t>
          </a:r>
        </a:p>
      </dsp:txBody>
      <dsp:txXfrm>
        <a:off x="340750" y="638926"/>
        <a:ext cx="2872697" cy="2850714"/>
      </dsp:txXfrm>
    </dsp:sp>
    <dsp:sp modelId="{ACB3E9C1-ECE9-4863-B609-93F50B609739}">
      <dsp:nvSpPr>
        <dsp:cNvPr id="0" name=""/>
        <dsp:cNvSpPr/>
      </dsp:nvSpPr>
      <dsp:spPr>
        <a:xfrm>
          <a:off x="3867086" y="46878"/>
          <a:ext cx="6278694" cy="30280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83987-9225-4219-BE48-731B4F4EEA66}">
      <dsp:nvSpPr>
        <dsp:cNvPr id="0" name=""/>
        <dsp:cNvSpPr/>
      </dsp:nvSpPr>
      <dsp:spPr>
        <a:xfrm>
          <a:off x="4396936" y="550236"/>
          <a:ext cx="6278694" cy="30280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In Facilitated Courses, see the Facilitated Courses Explained tutorial.</a:t>
          </a:r>
        </a:p>
        <a:p>
          <a:pPr marL="0" lvl="0" indent="0" algn="l" defTabSz="1244600">
            <a:lnSpc>
              <a:spcPct val="90000"/>
            </a:lnSpc>
            <a:spcBef>
              <a:spcPct val="0"/>
            </a:spcBef>
            <a:spcAft>
              <a:spcPct val="35000"/>
            </a:spcAft>
            <a:buNone/>
          </a:pPr>
          <a:r>
            <a:rPr lang="en-US" sz="2800" kern="1200" dirty="0"/>
            <a:t>Or go to: </a:t>
          </a:r>
          <a:r>
            <a:rPr lang="en-US" sz="2800" kern="1200" dirty="0">
              <a:hlinkClick xmlns:r="http://schemas.openxmlformats.org/officeDocument/2006/relationships" r:id="rId1"/>
            </a:rPr>
            <a:t>https://post.ca.gov/portals/0/post_docs/training/TrainingVideoCourseRosters_Instructions.pdf</a:t>
          </a:r>
          <a:r>
            <a:rPr lang="en-US" sz="2800" kern="1200" dirty="0"/>
            <a:t> </a:t>
          </a:r>
        </a:p>
      </dsp:txBody>
      <dsp:txXfrm>
        <a:off x="4485626" y="638926"/>
        <a:ext cx="6101314" cy="285071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6BD518-9E7E-44FB-9E54-409A2DB55431}"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15507C-13FA-4415-A8EB-AC6232854DF1}" type="slidenum">
              <a:rPr lang="en-US" smtClean="0"/>
              <a:t>‹#›</a:t>
            </a:fld>
            <a:endParaRPr lang="en-US"/>
          </a:p>
        </p:txBody>
      </p:sp>
    </p:spTree>
    <p:extLst>
      <p:ext uri="{BB962C8B-B14F-4D97-AF65-F5344CB8AC3E}">
        <p14:creationId xmlns:p14="http://schemas.microsoft.com/office/powerpoint/2010/main" val="1267547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lp.post.ca.gov/"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post.ca.gov/Portals/0/post_docs/bulletin/2012-07.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edinet.post.ca.gov/home.aspx"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p.post.ca.gov/"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PowerPoint updated April 2025</a:t>
            </a:r>
          </a:p>
          <a:p>
            <a:r>
              <a:rPr lang="en-US" dirty="0"/>
              <a:t>LP Help Phone: 916-970-4650    </a:t>
            </a:r>
          </a:p>
          <a:p>
            <a:r>
              <a:rPr lang="en-US" dirty="0"/>
              <a:t>EDI Help Phone: 916-275-5872</a:t>
            </a:r>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1</a:t>
            </a:fld>
            <a:endParaRPr lang="en-US"/>
          </a:p>
        </p:txBody>
      </p:sp>
    </p:spTree>
    <p:extLst>
      <p:ext uri="{BB962C8B-B14F-4D97-AF65-F5344CB8AC3E}">
        <p14:creationId xmlns:p14="http://schemas.microsoft.com/office/powerpoint/2010/main" val="2689915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10</a:t>
            </a:fld>
            <a:endParaRPr lang="en-US"/>
          </a:p>
        </p:txBody>
      </p:sp>
    </p:spTree>
    <p:extLst>
      <p:ext uri="{BB962C8B-B14F-4D97-AF65-F5344CB8AC3E}">
        <p14:creationId xmlns:p14="http://schemas.microsoft.com/office/powerpoint/2010/main" val="3097314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on your Dashboard as a Learner which is the default. </a:t>
            </a:r>
          </a:p>
          <a:p>
            <a:r>
              <a:rPr lang="en-US" dirty="0"/>
              <a:t>Once a Learner is enrolled the course section will appear in their dashboard. </a:t>
            </a:r>
          </a:p>
          <a:p>
            <a:r>
              <a:rPr lang="en-US" dirty="0"/>
              <a:t>Message Center shows the enrollment and other messages from the Portal including course completions.</a:t>
            </a:r>
          </a:p>
          <a:p>
            <a:endParaRPr lang="en-US" dirty="0"/>
          </a:p>
          <a:p>
            <a:r>
              <a:rPr lang="en-US" dirty="0"/>
              <a:t>Look at your active courses. If you are already an LP Admin you were assigned the training manager tutorials and the facilitated courses. Those are in your dashboard to learn from and/or use for training.</a:t>
            </a:r>
          </a:p>
          <a:p>
            <a:r>
              <a:rPr lang="en-US" dirty="0"/>
              <a:t>The complete courses corner has your certificates of completion. You can download them all. </a:t>
            </a:r>
          </a:p>
          <a:p>
            <a:endParaRPr lang="en-US" dirty="0"/>
          </a:p>
          <a:p>
            <a:r>
              <a:rPr lang="en-US" dirty="0"/>
              <a:t>(Common Question: Can I download others? No. Transcripts give you some similar info and we’ll go over that when we change to your training manager role)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find the other courses to take, click Register for Courses for the catalog of additional courses.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11</a:t>
            </a:fld>
            <a:endParaRPr lang="en-US"/>
          </a:p>
        </p:txBody>
      </p:sp>
    </p:spTree>
    <p:extLst>
      <p:ext uri="{BB962C8B-B14F-4D97-AF65-F5344CB8AC3E}">
        <p14:creationId xmlns:p14="http://schemas.microsoft.com/office/powerpoint/2010/main" val="1682151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 Register for Courses (the online course catalog), there are many topics, most meet CPT mandates, some meet specific mandates, facilitated video training programs can help for group settings and there are individual version too but those still need to be discussed, did you know videos.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“card” indicates if automatic CPT is offered or if a multimedia roster to be entered in EDI for credit.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automatic CPT training has quizzes/tests, interactions, and feedback as if an instructor is involved but they are self-paced.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training that requires an EDI roster has a companion facilitated version, student guide, and overview guide PDFs that you as a training manager with LP admin access can discuss or facilitate a session or have a discussion. Or point an instructor to teach from. There’s where you are responsible to ensure learning took place. There are guides for facilitation, student participation and an over of a topic. We’ll go over where those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can find mandates on the website. I have a link to this later. https://post.ca.gov/Learning-Portal-Training-that-Meets-Mandates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12</a:t>
            </a:fld>
            <a:endParaRPr lang="en-US"/>
          </a:p>
        </p:txBody>
      </p:sp>
    </p:spTree>
    <p:extLst>
      <p:ext uri="{BB962C8B-B14F-4D97-AF65-F5344CB8AC3E}">
        <p14:creationId xmlns:p14="http://schemas.microsoft.com/office/powerpoint/2010/main" val="2645131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you find what you need, there are a few ways to filter and search. Categories and types can help. Example: Automatic CPT</a:t>
            </a:r>
          </a:p>
          <a:p>
            <a:endParaRPr lang="en-US" dirty="0"/>
          </a:p>
          <a:p>
            <a:r>
              <a:rPr lang="en-US" dirty="0"/>
              <a:t>The search features now have more detail such as “roster required”, “mandates”</a:t>
            </a:r>
          </a:p>
        </p:txBody>
      </p:sp>
      <p:sp>
        <p:nvSpPr>
          <p:cNvPr id="4" name="Slide Number Placeholder 3"/>
          <p:cNvSpPr>
            <a:spLocks noGrp="1"/>
          </p:cNvSpPr>
          <p:nvPr>
            <p:ph type="sldNum" sz="quarter" idx="5"/>
          </p:nvPr>
        </p:nvSpPr>
        <p:spPr/>
        <p:txBody>
          <a:bodyPr/>
          <a:lstStyle/>
          <a:p>
            <a:fld id="{7015507C-13FA-4415-A8EB-AC6232854DF1}" type="slidenum">
              <a:rPr lang="en-US" smtClean="0"/>
              <a:t>13</a:t>
            </a:fld>
            <a:endParaRPr lang="en-US"/>
          </a:p>
        </p:txBody>
      </p:sp>
    </p:spTree>
    <p:extLst>
      <p:ext uri="{BB962C8B-B14F-4D97-AF65-F5344CB8AC3E}">
        <p14:creationId xmlns:p14="http://schemas.microsoft.com/office/powerpoint/2010/main" val="2773742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also search for topics or categories. Enter “mandate” in Search to see the courses that meet mandates.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Sidebar: Also, can find mandates on the website. I have a link to this later. https://post.ca.gov/Learning-Portal-Training-that-Meets-Mandates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14</a:t>
            </a:fld>
            <a:endParaRPr lang="en-US"/>
          </a:p>
        </p:txBody>
      </p:sp>
    </p:spTree>
    <p:extLst>
      <p:ext uri="{BB962C8B-B14F-4D97-AF65-F5344CB8AC3E}">
        <p14:creationId xmlns:p14="http://schemas.microsoft.com/office/powerpoint/2010/main" val="3754933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mandate info.</a:t>
            </a:r>
          </a:p>
          <a:p>
            <a:r>
              <a:rPr lang="en-US" dirty="0"/>
              <a:t>Also there’s a Help Feature is available throughout the Portal. It will give you a brief description of what’s going on the page you are on.</a:t>
            </a:r>
          </a:p>
        </p:txBody>
      </p:sp>
      <p:sp>
        <p:nvSpPr>
          <p:cNvPr id="4" name="Slide Number Placeholder 3"/>
          <p:cNvSpPr>
            <a:spLocks noGrp="1"/>
          </p:cNvSpPr>
          <p:nvPr>
            <p:ph type="sldNum" sz="quarter" idx="5"/>
          </p:nvPr>
        </p:nvSpPr>
        <p:spPr/>
        <p:txBody>
          <a:bodyPr/>
          <a:lstStyle/>
          <a:p>
            <a:fld id="{7015507C-13FA-4415-A8EB-AC6232854DF1}" type="slidenum">
              <a:rPr lang="en-US" smtClean="0"/>
              <a:t>15</a:t>
            </a:fld>
            <a:endParaRPr lang="en-US"/>
          </a:p>
        </p:txBody>
      </p:sp>
    </p:spTree>
    <p:extLst>
      <p:ext uri="{BB962C8B-B14F-4D97-AF65-F5344CB8AC3E}">
        <p14:creationId xmlns:p14="http://schemas.microsoft.com/office/powerpoint/2010/main" val="2618327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see how you access a course as a Learner. Your agency may have questions on this….Find the course you want. Click Register to Enroll. Enrolling puts the course on your Dashboard. Go back to the Dashboard to start a course. </a:t>
            </a:r>
          </a:p>
        </p:txBody>
      </p:sp>
      <p:sp>
        <p:nvSpPr>
          <p:cNvPr id="4" name="Slide Number Placeholder 3"/>
          <p:cNvSpPr>
            <a:spLocks noGrp="1"/>
          </p:cNvSpPr>
          <p:nvPr>
            <p:ph type="sldNum" sz="quarter" idx="5"/>
          </p:nvPr>
        </p:nvSpPr>
        <p:spPr/>
        <p:txBody>
          <a:bodyPr/>
          <a:lstStyle/>
          <a:p>
            <a:fld id="{7015507C-13FA-4415-A8EB-AC6232854DF1}" type="slidenum">
              <a:rPr lang="en-US" smtClean="0"/>
              <a:t>16</a:t>
            </a:fld>
            <a:endParaRPr lang="en-US"/>
          </a:p>
        </p:txBody>
      </p:sp>
    </p:spTree>
    <p:extLst>
      <p:ext uri="{BB962C8B-B14F-4D97-AF65-F5344CB8AC3E}">
        <p14:creationId xmlns:p14="http://schemas.microsoft.com/office/powerpoint/2010/main" val="2245167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17</a:t>
            </a:fld>
            <a:endParaRPr lang="en-US"/>
          </a:p>
        </p:txBody>
      </p:sp>
    </p:spTree>
    <p:extLst>
      <p:ext uri="{BB962C8B-B14F-4D97-AF65-F5344CB8AC3E}">
        <p14:creationId xmlns:p14="http://schemas.microsoft.com/office/powerpoint/2010/main" val="676078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Play this video for a walk through</a:t>
            </a:r>
          </a:p>
          <a:p>
            <a:pPr lvl="0" algn="l"/>
            <a:endParaRPr lang="en-US" sz="1200" dirty="0"/>
          </a:p>
          <a:p>
            <a:pPr lvl="0" algn="l"/>
            <a:r>
              <a:rPr lang="en-US" sz="1200" dirty="0"/>
              <a:t>This shows the training outline. </a:t>
            </a:r>
          </a:p>
          <a:p>
            <a:pPr lvl="0" algn="l"/>
            <a:r>
              <a:rPr lang="en-US" sz="1200" dirty="0"/>
              <a:t>Complete all modules online in Portal. </a:t>
            </a:r>
          </a:p>
          <a:p>
            <a:pPr lvl="0" algn="l"/>
            <a:r>
              <a:rPr lang="en-US" sz="1200" dirty="0"/>
              <a:t>Details on the online modules and the skills demo date entry are all written out. </a:t>
            </a:r>
            <a:r>
              <a:rPr lang="en-US" sz="1200" b="1" dirty="0"/>
              <a:t>Take time to read through.</a:t>
            </a:r>
          </a:p>
          <a:p>
            <a:pPr lvl="0" algn="l"/>
            <a:r>
              <a:rPr lang="en-US" sz="1200" dirty="0"/>
              <a:t>Once in-person skills demonstration is complete, Learner goes back to the Portal and enters date, after that they will receive the credit</a:t>
            </a:r>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18</a:t>
            </a:fld>
            <a:endParaRPr lang="en-US"/>
          </a:p>
        </p:txBody>
      </p:sp>
    </p:spTree>
    <p:extLst>
      <p:ext uri="{BB962C8B-B14F-4D97-AF65-F5344CB8AC3E}">
        <p14:creationId xmlns:p14="http://schemas.microsoft.com/office/powerpoint/2010/main" val="2336971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sz="1200" dirty="0"/>
              <a:t>Once in-person skills demonstration is complete, Learner goes back to the Portal and enters date, after that they will receive credit</a:t>
            </a:r>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19</a:t>
            </a:fld>
            <a:endParaRPr lang="en-US"/>
          </a:p>
        </p:txBody>
      </p:sp>
    </p:spTree>
    <p:extLst>
      <p:ext uri="{BB962C8B-B14F-4D97-AF65-F5344CB8AC3E}">
        <p14:creationId xmlns:p14="http://schemas.microsoft.com/office/powerpoint/2010/main" val="720094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what else you might need to know. (Entering rosters in EDI, VPP status, Assigning Training are common requests.)</a:t>
            </a:r>
          </a:p>
        </p:txBody>
      </p:sp>
      <p:sp>
        <p:nvSpPr>
          <p:cNvPr id="4" name="Slide Number Placeholder 3"/>
          <p:cNvSpPr>
            <a:spLocks noGrp="1"/>
          </p:cNvSpPr>
          <p:nvPr>
            <p:ph type="sldNum" sz="quarter" idx="5"/>
          </p:nvPr>
        </p:nvSpPr>
        <p:spPr/>
        <p:txBody>
          <a:bodyPr/>
          <a:lstStyle/>
          <a:p>
            <a:fld id="{7015507C-13FA-4415-A8EB-AC6232854DF1}" type="slidenum">
              <a:rPr lang="en-US" smtClean="0"/>
              <a:t>2</a:t>
            </a:fld>
            <a:endParaRPr lang="en-US"/>
          </a:p>
        </p:txBody>
      </p:sp>
    </p:spTree>
    <p:extLst>
      <p:ext uri="{BB962C8B-B14F-4D97-AF65-F5344CB8AC3E}">
        <p14:creationId xmlns:p14="http://schemas.microsoft.com/office/powerpoint/2010/main" val="3896482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20</a:t>
            </a:fld>
            <a:endParaRPr lang="en-US"/>
          </a:p>
        </p:txBody>
      </p:sp>
    </p:spTree>
    <p:extLst>
      <p:ext uri="{BB962C8B-B14F-4D97-AF65-F5344CB8AC3E}">
        <p14:creationId xmlns:p14="http://schemas.microsoft.com/office/powerpoint/2010/main" val="1756471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2B29B-FBF0-9725-B81B-2B7EAD010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77475-81CF-E5D2-BA6F-55D6539A1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054AE8-093C-5789-1B39-B4831F9D9EF3}"/>
              </a:ext>
            </a:extLst>
          </p:cNvPr>
          <p:cNvSpPr>
            <a:spLocks noGrp="1"/>
          </p:cNvSpPr>
          <p:nvPr>
            <p:ph type="body" idx="1"/>
          </p:nvPr>
        </p:nvSpPr>
        <p:spPr/>
        <p:txBody>
          <a:bodyPr/>
          <a:lstStyle/>
          <a:p>
            <a:r>
              <a:rPr lang="en-US" dirty="0"/>
              <a:t>You can also Drop a Course you are no longer interested in or aren’t going to complete to remove it from your Dashboard.</a:t>
            </a:r>
          </a:p>
        </p:txBody>
      </p:sp>
      <p:sp>
        <p:nvSpPr>
          <p:cNvPr id="4" name="Slide Number Placeholder 3">
            <a:extLst>
              <a:ext uri="{FF2B5EF4-FFF2-40B4-BE49-F238E27FC236}">
                <a16:creationId xmlns:a16="http://schemas.microsoft.com/office/drawing/2014/main" id="{E4229548-878D-F239-939E-DDB0072384DF}"/>
              </a:ext>
            </a:extLst>
          </p:cNvPr>
          <p:cNvSpPr>
            <a:spLocks noGrp="1"/>
          </p:cNvSpPr>
          <p:nvPr>
            <p:ph type="sldNum" sz="quarter" idx="5"/>
          </p:nvPr>
        </p:nvSpPr>
        <p:spPr/>
        <p:txBody>
          <a:bodyPr/>
          <a:lstStyle/>
          <a:p>
            <a:fld id="{7015507C-13FA-4415-A8EB-AC6232854DF1}" type="slidenum">
              <a:rPr lang="en-US" smtClean="0"/>
              <a:t>21</a:t>
            </a:fld>
            <a:endParaRPr lang="en-US"/>
          </a:p>
        </p:txBody>
      </p:sp>
    </p:spTree>
    <p:extLst>
      <p:ext uri="{BB962C8B-B14F-4D97-AF65-F5344CB8AC3E}">
        <p14:creationId xmlns:p14="http://schemas.microsoft.com/office/powerpoint/2010/main" val="1067600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044F1-AEAC-3A68-1626-6D0EB93557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B43567-6FFD-2CBB-A041-9817DAC220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B5C6B-4830-FC3A-2997-F275F7E6129E}"/>
              </a:ext>
            </a:extLst>
          </p:cNvPr>
          <p:cNvSpPr>
            <a:spLocks noGrp="1"/>
          </p:cNvSpPr>
          <p:nvPr>
            <p:ph type="body" idx="1"/>
          </p:nvPr>
        </p:nvSpPr>
        <p:spPr/>
        <p:txBody>
          <a:bodyPr/>
          <a:lstStyle/>
          <a:p>
            <a:pPr marL="566738" lvl="1" indent="0">
              <a:lnSpc>
                <a:spcPct val="90000"/>
              </a:lnSpc>
              <a:spcBef>
                <a:spcPct val="0"/>
              </a:spcBef>
              <a:spcAft>
                <a:spcPts val="600"/>
              </a:spcAft>
              <a:buFont typeface="Arial" panose="020B0604020202020204" pitchFamily="34" charset="0"/>
              <a:buNone/>
            </a:pPr>
            <a:endParaRPr lang="en-US" sz="700" dirty="0">
              <a:solidFill>
                <a:schemeClr val="tx1"/>
              </a:solidFill>
            </a:endParaRPr>
          </a:p>
        </p:txBody>
      </p:sp>
      <p:sp>
        <p:nvSpPr>
          <p:cNvPr id="4" name="Slide Number Placeholder 3">
            <a:extLst>
              <a:ext uri="{FF2B5EF4-FFF2-40B4-BE49-F238E27FC236}">
                <a16:creationId xmlns:a16="http://schemas.microsoft.com/office/drawing/2014/main" id="{9A6ECC22-C801-3F57-9896-045141ED2ACC}"/>
              </a:ext>
            </a:extLst>
          </p:cNvPr>
          <p:cNvSpPr>
            <a:spLocks noGrp="1"/>
          </p:cNvSpPr>
          <p:nvPr>
            <p:ph type="sldNum" sz="quarter" idx="5"/>
          </p:nvPr>
        </p:nvSpPr>
        <p:spPr/>
        <p:txBody>
          <a:bodyPr/>
          <a:lstStyle/>
          <a:p>
            <a:fld id="{7015507C-13FA-4415-A8EB-AC6232854DF1}" type="slidenum">
              <a:rPr lang="en-US" smtClean="0"/>
              <a:t>22</a:t>
            </a:fld>
            <a:endParaRPr lang="en-US"/>
          </a:p>
        </p:txBody>
      </p:sp>
    </p:spTree>
    <p:extLst>
      <p:ext uri="{BB962C8B-B14F-4D97-AF65-F5344CB8AC3E}">
        <p14:creationId xmlns:p14="http://schemas.microsoft.com/office/powerpoint/2010/main" val="4002558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9E18E-B9C9-A9A0-A1E5-BCEDA9A71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7B9F47-2243-5E43-D1AD-91B035D83C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A71053-6190-76AC-AAEC-1A5BFCE57C49}"/>
              </a:ext>
            </a:extLst>
          </p:cNvPr>
          <p:cNvSpPr>
            <a:spLocks noGrp="1"/>
          </p:cNvSpPr>
          <p:nvPr>
            <p:ph type="body" idx="1"/>
          </p:nvPr>
        </p:nvSpPr>
        <p:spPr/>
        <p:txBody>
          <a:bodyPr/>
          <a:lstStyle/>
          <a:p>
            <a:r>
              <a:rPr lang="en-US" dirty="0"/>
              <a:t>Now on to your LP Admin/Manager role details.</a:t>
            </a:r>
          </a:p>
          <a:p>
            <a:r>
              <a:rPr lang="en-US" dirty="0"/>
              <a:t>How do you know you have the Manager (Admin) role in the Portal?</a:t>
            </a:r>
          </a:p>
          <a:p>
            <a:r>
              <a:rPr lang="en-US" dirty="0"/>
              <a:t>Check under name Learner and Manager should be listed as your two roles. If you don’t have the Manager role and need it, go to Form 2-339 on POST Website. We will review this.</a:t>
            </a:r>
          </a:p>
        </p:txBody>
      </p:sp>
      <p:sp>
        <p:nvSpPr>
          <p:cNvPr id="4" name="Slide Number Placeholder 3">
            <a:extLst>
              <a:ext uri="{FF2B5EF4-FFF2-40B4-BE49-F238E27FC236}">
                <a16:creationId xmlns:a16="http://schemas.microsoft.com/office/drawing/2014/main" id="{FF204D8C-5593-B77F-FEA2-6C748A12E55A}"/>
              </a:ext>
            </a:extLst>
          </p:cNvPr>
          <p:cNvSpPr>
            <a:spLocks noGrp="1"/>
          </p:cNvSpPr>
          <p:nvPr>
            <p:ph type="sldNum" sz="quarter" idx="5"/>
          </p:nvPr>
        </p:nvSpPr>
        <p:spPr/>
        <p:txBody>
          <a:bodyPr/>
          <a:lstStyle/>
          <a:p>
            <a:fld id="{7015507C-13FA-4415-A8EB-AC6232854DF1}" type="slidenum">
              <a:rPr lang="en-US" smtClean="0"/>
              <a:t>23</a:t>
            </a:fld>
            <a:endParaRPr lang="en-US"/>
          </a:p>
        </p:txBody>
      </p:sp>
    </p:spTree>
    <p:extLst>
      <p:ext uri="{BB962C8B-B14F-4D97-AF65-F5344CB8AC3E}">
        <p14:creationId xmlns:p14="http://schemas.microsoft.com/office/powerpoint/2010/main" val="5935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this video for a walk through</a:t>
            </a:r>
          </a:p>
          <a:p>
            <a:endParaRPr lang="en-US" dirty="0"/>
          </a:p>
          <a:p>
            <a:pPr marL="171450" indent="-171450">
              <a:buFont typeface="Arial" panose="020B0604020202020204" pitchFamily="34" charset="0"/>
              <a:buChar char="•"/>
            </a:pPr>
            <a:r>
              <a:rPr lang="en-US" dirty="0"/>
              <a:t>To change to your Manager role…</a:t>
            </a:r>
          </a:p>
          <a:p>
            <a:pPr marL="171450" indent="-171450">
              <a:buFont typeface="Arial" panose="020B0604020202020204" pitchFamily="34" charset="0"/>
              <a:buChar char="•"/>
            </a:pPr>
            <a:r>
              <a:rPr lang="en-US" dirty="0"/>
              <a:t>Click under your name and change from Learner to Manager.</a:t>
            </a:r>
          </a:p>
          <a:p>
            <a:pPr marL="171450" indent="-171450">
              <a:buFont typeface="Arial" panose="020B0604020202020204" pitchFamily="34" charset="0"/>
              <a:buChar char="•"/>
            </a:pPr>
            <a:r>
              <a:rPr lang="en-US" dirty="0"/>
              <a:t>You now see a dashboard, a high-level look of Portal activity and accounts, for your agency</a:t>
            </a:r>
          </a:p>
          <a:p>
            <a:pPr marL="171450" indent="-171450">
              <a:buFont typeface="Arial" panose="020B0604020202020204" pitchFamily="34" charset="0"/>
              <a:buChar char="•"/>
            </a:pPr>
            <a:r>
              <a:rPr lang="en-US" dirty="0"/>
              <a:t>To go back as a Learner, go the right side and click Learner under your name </a:t>
            </a:r>
          </a:p>
          <a:p>
            <a:pPr marL="171450" indent="-171450">
              <a:buFont typeface="Arial" panose="020B0604020202020204" pitchFamily="34" charset="0"/>
              <a:buChar char="•"/>
            </a:pPr>
            <a:r>
              <a:rPr lang="en-US" dirty="0"/>
              <a:t>Then go back to Manager from the left Learner drop down</a:t>
            </a:r>
          </a:p>
          <a:p>
            <a:pPr marL="0" indent="0">
              <a:buFont typeface="Arial" panose="020B0604020202020204" pitchFamily="34" charset="0"/>
              <a:buNone/>
            </a:pPr>
            <a:r>
              <a:rPr lang="en-US" dirty="0"/>
              <a:t>This is how you go back and forth.</a:t>
            </a:r>
          </a:p>
        </p:txBody>
      </p:sp>
      <p:sp>
        <p:nvSpPr>
          <p:cNvPr id="4" name="Slide Number Placeholder 3"/>
          <p:cNvSpPr>
            <a:spLocks noGrp="1"/>
          </p:cNvSpPr>
          <p:nvPr>
            <p:ph type="sldNum" sz="quarter" idx="5"/>
          </p:nvPr>
        </p:nvSpPr>
        <p:spPr/>
        <p:txBody>
          <a:bodyPr/>
          <a:lstStyle/>
          <a:p>
            <a:fld id="{7015507C-13FA-4415-A8EB-AC6232854DF1}" type="slidenum">
              <a:rPr lang="en-US" smtClean="0"/>
              <a:t>24</a:t>
            </a:fld>
            <a:endParaRPr lang="en-US"/>
          </a:p>
        </p:txBody>
      </p:sp>
    </p:spTree>
    <p:extLst>
      <p:ext uri="{BB962C8B-B14F-4D97-AF65-F5344CB8AC3E}">
        <p14:creationId xmlns:p14="http://schemas.microsoft.com/office/powerpoint/2010/main" val="2235435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written-out steps. May skip in session.</a:t>
            </a:r>
          </a:p>
        </p:txBody>
      </p:sp>
      <p:sp>
        <p:nvSpPr>
          <p:cNvPr id="4" name="Slide Number Placeholder 3"/>
          <p:cNvSpPr>
            <a:spLocks noGrp="1"/>
          </p:cNvSpPr>
          <p:nvPr>
            <p:ph type="sldNum" sz="quarter" idx="5"/>
          </p:nvPr>
        </p:nvSpPr>
        <p:spPr/>
        <p:txBody>
          <a:bodyPr/>
          <a:lstStyle/>
          <a:p>
            <a:fld id="{7015507C-13FA-4415-A8EB-AC6232854DF1}" type="slidenum">
              <a:rPr lang="en-US" smtClean="0"/>
              <a:t>25</a:t>
            </a:fld>
            <a:endParaRPr lang="en-US"/>
          </a:p>
        </p:txBody>
      </p:sp>
    </p:spTree>
    <p:extLst>
      <p:ext uri="{BB962C8B-B14F-4D97-AF65-F5344CB8AC3E}">
        <p14:creationId xmlns:p14="http://schemas.microsoft.com/office/powerpoint/2010/main" val="961743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04541-19B6-09A4-9254-F78B00ED50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61106-DDCD-ED63-BE47-C67A0E3332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DFDBB0-EFE4-A2FE-E51C-4440755C5F0B}"/>
              </a:ext>
            </a:extLst>
          </p:cNvPr>
          <p:cNvSpPr>
            <a:spLocks noGrp="1"/>
          </p:cNvSpPr>
          <p:nvPr>
            <p:ph type="body" idx="1"/>
          </p:nvPr>
        </p:nvSpPr>
        <p:spPr/>
        <p:txBody>
          <a:bodyPr/>
          <a:lstStyle/>
          <a:p>
            <a:endParaRPr lang="en-US" b="0" dirty="0"/>
          </a:p>
        </p:txBody>
      </p:sp>
      <p:sp>
        <p:nvSpPr>
          <p:cNvPr id="4" name="Slide Number Placeholder 3">
            <a:extLst>
              <a:ext uri="{FF2B5EF4-FFF2-40B4-BE49-F238E27FC236}">
                <a16:creationId xmlns:a16="http://schemas.microsoft.com/office/drawing/2014/main" id="{416C8109-4C48-C105-F468-0DE94E3737AF}"/>
              </a:ext>
            </a:extLst>
          </p:cNvPr>
          <p:cNvSpPr>
            <a:spLocks noGrp="1"/>
          </p:cNvSpPr>
          <p:nvPr>
            <p:ph type="sldNum" sz="quarter" idx="5"/>
          </p:nvPr>
        </p:nvSpPr>
        <p:spPr/>
        <p:txBody>
          <a:bodyPr/>
          <a:lstStyle/>
          <a:p>
            <a:fld id="{7015507C-13FA-4415-A8EB-AC6232854DF1}" type="slidenum">
              <a:rPr lang="en-US" smtClean="0"/>
              <a:t>26</a:t>
            </a:fld>
            <a:endParaRPr lang="en-US"/>
          </a:p>
        </p:txBody>
      </p:sp>
    </p:spTree>
    <p:extLst>
      <p:ext uri="{BB962C8B-B14F-4D97-AF65-F5344CB8AC3E}">
        <p14:creationId xmlns:p14="http://schemas.microsoft.com/office/powerpoint/2010/main" val="2890818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by step</a:t>
            </a:r>
          </a:p>
          <a:p>
            <a:r>
              <a:rPr lang="en-US" dirty="0"/>
              <a:t>Learners shows your agency accounts in the Portal. Enter a name, or POST ID or email, </a:t>
            </a:r>
            <a:r>
              <a:rPr lang="en-US" dirty="0" err="1"/>
              <a:t>etc</a:t>
            </a:r>
            <a:r>
              <a:rPr lang="en-US" dirty="0"/>
              <a:t> in the search columns. Click on the Learner to see details on activities, enrollments, </a:t>
            </a:r>
            <a:r>
              <a:rPr lang="en-US" dirty="0" err="1"/>
              <a:t>etc</a:t>
            </a:r>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27</a:t>
            </a:fld>
            <a:endParaRPr lang="en-US"/>
          </a:p>
        </p:txBody>
      </p:sp>
    </p:spTree>
    <p:extLst>
      <p:ext uri="{BB962C8B-B14F-4D97-AF65-F5344CB8AC3E}">
        <p14:creationId xmlns:p14="http://schemas.microsoft.com/office/powerpoint/2010/main" val="3260838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transcript shows a summary of completions can download. Enrollment History show a summary of courses. Export to excel if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28</a:t>
            </a:fld>
            <a:endParaRPr lang="en-US"/>
          </a:p>
        </p:txBody>
      </p:sp>
    </p:spTree>
    <p:extLst>
      <p:ext uri="{BB962C8B-B14F-4D97-AF65-F5344CB8AC3E}">
        <p14:creationId xmlns:p14="http://schemas.microsoft.com/office/powerpoint/2010/main" val="721889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29</a:t>
            </a:fld>
            <a:endParaRPr lang="en-US"/>
          </a:p>
        </p:txBody>
      </p:sp>
    </p:spTree>
    <p:extLst>
      <p:ext uri="{BB962C8B-B14F-4D97-AF65-F5344CB8AC3E}">
        <p14:creationId xmlns:p14="http://schemas.microsoft.com/office/powerpoint/2010/main" val="2827700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4B865-97E9-2F0B-1489-FE42013E9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DC788-3850-5543-B103-E923CC176C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CA17CD-7086-6152-A767-BAF0C6E6AA18}"/>
              </a:ext>
            </a:extLst>
          </p:cNvPr>
          <p:cNvSpPr>
            <a:spLocks noGrp="1"/>
          </p:cNvSpPr>
          <p:nvPr>
            <p:ph type="body" idx="1"/>
          </p:nvPr>
        </p:nvSpPr>
        <p:spPr/>
        <p:txBody>
          <a:bodyPr/>
          <a:lstStyle/>
          <a:p>
            <a:pPr marL="338138" lvl="0" indent="-228600">
              <a:spcBef>
                <a:spcPct val="0"/>
              </a:spcBef>
              <a:spcAft>
                <a:spcPts val="600"/>
              </a:spcAft>
              <a:buFont typeface="Arial" panose="020B0604020202020204" pitchFamily="34" charset="0"/>
              <a:buChar char="•"/>
            </a:pPr>
            <a:r>
              <a:rPr lang="en-US" sz="700" dirty="0">
                <a:solidFill>
                  <a:schemeClr val="tx1"/>
                </a:solidFill>
              </a:rPr>
              <a:t>Learning Portal : </a:t>
            </a:r>
          </a:p>
          <a:p>
            <a:pPr marL="795338" lvl="1" indent="-228600">
              <a:lnSpc>
                <a:spcPct val="90000"/>
              </a:lnSpc>
              <a:spcBef>
                <a:spcPct val="0"/>
              </a:spcBef>
              <a:spcAft>
                <a:spcPts val="600"/>
              </a:spcAft>
              <a:buFont typeface="Arial" panose="020B0604020202020204" pitchFamily="34" charset="0"/>
              <a:buChar char="•"/>
            </a:pPr>
            <a:r>
              <a:rPr lang="en-US" sz="700" dirty="0">
                <a:solidFill>
                  <a:schemeClr val="tx1"/>
                </a:solidFill>
              </a:rPr>
              <a:t>What: Courses, Informational Resources, Tutorials </a:t>
            </a:r>
          </a:p>
          <a:p>
            <a:pPr marL="795338" marR="0" lvl="1"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lang="en-US" sz="700" dirty="0">
                <a:solidFill>
                  <a:schemeClr val="tx1"/>
                </a:solidFill>
              </a:rPr>
              <a:t>Why: Free, 24/7 Access, Meet Mandates, Manage Learners, Assign Training, Run Reports</a:t>
            </a:r>
          </a:p>
          <a:p>
            <a:pPr marL="795338" marR="0" lvl="1"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lang="en-US" sz="700" dirty="0">
                <a:solidFill>
                  <a:schemeClr val="tx1"/>
                </a:solidFill>
              </a:rPr>
              <a:t>Where: From POST Website or Direct URL</a:t>
            </a:r>
          </a:p>
          <a:p>
            <a:pPr marL="795338" lvl="1" indent="-228600">
              <a:lnSpc>
                <a:spcPct val="90000"/>
              </a:lnSpc>
              <a:spcBef>
                <a:spcPct val="0"/>
              </a:spcBef>
              <a:spcAft>
                <a:spcPts val="600"/>
              </a:spcAft>
              <a:buFont typeface="Arial" panose="020B0604020202020204" pitchFamily="34" charset="0"/>
              <a:buChar char="•"/>
            </a:pPr>
            <a:r>
              <a:rPr lang="en-US" sz="700" dirty="0">
                <a:solidFill>
                  <a:schemeClr val="tx1"/>
                </a:solidFill>
              </a:rPr>
              <a:t>How: PASS account, Sworn Staff/NOA, Non-Peace Officers</a:t>
            </a:r>
          </a:p>
          <a:p>
            <a:pPr marL="795338" lvl="1" indent="-228600">
              <a:lnSpc>
                <a:spcPct val="90000"/>
              </a:lnSpc>
              <a:spcBef>
                <a:spcPct val="0"/>
              </a:spcBef>
              <a:spcAft>
                <a:spcPts val="600"/>
              </a:spcAft>
              <a:buFont typeface="Arial" panose="020B0604020202020204" pitchFamily="34" charset="0"/>
              <a:buChar char="•"/>
            </a:pPr>
            <a:endParaRPr lang="en-US" sz="700" dirty="0">
              <a:solidFill>
                <a:schemeClr val="tx1"/>
              </a:solidFill>
            </a:endParaRPr>
          </a:p>
          <a:p>
            <a:r>
              <a:rPr lang="en-US" sz="800" dirty="0"/>
              <a:t>The </a:t>
            </a:r>
            <a:r>
              <a:rPr lang="en-US" sz="800" u="none" dirty="0">
                <a:hlinkClick r:id="rId3"/>
              </a:rPr>
              <a:t>Learning Portal</a:t>
            </a:r>
            <a:r>
              <a:rPr lang="en-US" sz="800" u="none" dirty="0"/>
              <a:t> </a:t>
            </a:r>
            <a:r>
              <a:rPr lang="en-US" sz="800" dirty="0"/>
              <a:t>is a free, secure website for California peace officers, dispatchers, and law enforcement instructors.  It provides 24/7 access to many of the products developed by LTR. It’s one option for training and video resources. </a:t>
            </a:r>
            <a:r>
              <a:rPr lang="en-US" sz="800" b="1" dirty="0"/>
              <a:t>What are you using it for? </a:t>
            </a:r>
          </a:p>
          <a:p>
            <a:r>
              <a:rPr lang="en-US" sz="800" b="1" dirty="0"/>
              <a:t> </a:t>
            </a:r>
          </a:p>
          <a:p>
            <a:pPr marL="171450" indent="-171450">
              <a:buFont typeface="Arial" panose="020B0604020202020204" pitchFamily="34" charset="0"/>
              <a:buChar char="•"/>
            </a:pPr>
            <a:r>
              <a:rPr lang="en-US" sz="800" dirty="0"/>
              <a:t>Distance learning including self-paced courses and training videos to be facilitated/discussed and an EDI roster to be entered. Video topics and resources are available to train with.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t>Did You Know? </a:t>
            </a:r>
            <a:r>
              <a:rPr lang="en-US" sz="800" kern="100" dirty="0">
                <a:effectLst/>
                <a:latin typeface="Calibri" panose="020F0502020204030204" pitchFamily="34" charset="0"/>
                <a:ea typeface="Calibri" panose="020F0502020204030204" pitchFamily="34" charset="0"/>
                <a:cs typeface="Times New Roman" panose="02020603050405020304" pitchFamily="18" charset="0"/>
              </a:rPr>
              <a:t>Series - provides short, informational videos that can be used for roll call training or assigned for general information. Agencies small to medium sized a huge benefit.</a:t>
            </a:r>
          </a:p>
          <a:p>
            <a:pPr marL="171450" indent="-171450">
              <a:buFont typeface="Arial" panose="020B0604020202020204" pitchFamily="34" charset="0"/>
              <a:buChar char="•"/>
            </a:pPr>
            <a:r>
              <a:rPr lang="en-US" sz="800" kern="1200" dirty="0">
                <a:effectLst/>
                <a:latin typeface="+mn-lt"/>
                <a:ea typeface="+mn-ea"/>
                <a:cs typeface="+mn-cs"/>
              </a:rPr>
              <a:t>M</a:t>
            </a:r>
            <a:r>
              <a:rPr lang="en-US" sz="800" kern="100" dirty="0">
                <a:effectLst/>
                <a:latin typeface="Calibri" panose="020F0502020204030204" pitchFamily="34" charset="0"/>
                <a:ea typeface="Calibri" panose="020F0502020204030204" pitchFamily="34" charset="0"/>
                <a:cs typeface="Times New Roman" panose="02020603050405020304" pitchFamily="18" charset="0"/>
              </a:rPr>
              <a:t>any courses meet mandates, including most products meet the 24 hour every 2 years CPT credit requirement. </a:t>
            </a:r>
          </a:p>
          <a:p>
            <a:pPr marL="171450" indent="-171450">
              <a:buFont typeface="Arial" panose="020B0604020202020204" pitchFamily="34" charset="0"/>
              <a:buChar char="•"/>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Tutorials and informational segments provide support and reference. </a:t>
            </a:r>
            <a:r>
              <a:rPr lang="en-US" sz="800" dirty="0"/>
              <a:t>Some distance learning course completions are automatically posted to the student’s POST training profile for Continuing Professional Training (CPT) credit. Details about CPT credit for each product is provided in the Learning Portal description for each topic.</a:t>
            </a:r>
          </a:p>
          <a:p>
            <a:pPr marL="795338" lvl="1" indent="-228600">
              <a:lnSpc>
                <a:spcPct val="90000"/>
              </a:lnSpc>
              <a:spcBef>
                <a:spcPct val="0"/>
              </a:spcBef>
              <a:spcAft>
                <a:spcPts val="600"/>
              </a:spcAft>
              <a:buFont typeface="Arial" panose="020B0604020202020204" pitchFamily="34" charset="0"/>
              <a:buChar char="•"/>
            </a:pPr>
            <a:endParaRPr lang="en-US" sz="700" dirty="0">
              <a:solidFill>
                <a:schemeClr val="tx1"/>
              </a:solidFill>
            </a:endParaRPr>
          </a:p>
        </p:txBody>
      </p:sp>
      <p:sp>
        <p:nvSpPr>
          <p:cNvPr id="4" name="Slide Number Placeholder 3">
            <a:extLst>
              <a:ext uri="{FF2B5EF4-FFF2-40B4-BE49-F238E27FC236}">
                <a16:creationId xmlns:a16="http://schemas.microsoft.com/office/drawing/2014/main" id="{E42D2124-5DDA-AEA6-EE9F-9DB432278403}"/>
              </a:ext>
            </a:extLst>
          </p:cNvPr>
          <p:cNvSpPr>
            <a:spLocks noGrp="1"/>
          </p:cNvSpPr>
          <p:nvPr>
            <p:ph type="sldNum" sz="quarter" idx="5"/>
          </p:nvPr>
        </p:nvSpPr>
        <p:spPr/>
        <p:txBody>
          <a:bodyPr/>
          <a:lstStyle/>
          <a:p>
            <a:fld id="{7015507C-13FA-4415-A8EB-AC6232854DF1}" type="slidenum">
              <a:rPr lang="en-US" smtClean="0"/>
              <a:t>3</a:t>
            </a:fld>
            <a:endParaRPr lang="en-US"/>
          </a:p>
        </p:txBody>
      </p:sp>
    </p:spTree>
    <p:extLst>
      <p:ext uri="{BB962C8B-B14F-4D97-AF65-F5344CB8AC3E}">
        <p14:creationId xmlns:p14="http://schemas.microsoft.com/office/powerpoint/2010/main" val="2498666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3601-53A5-55DE-ACB8-805BF2CDFD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4D1962-517E-9E17-AB25-3F1C36AC1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390139-996B-E2CD-0FB2-5F6C92AE02A3}"/>
              </a:ext>
            </a:extLst>
          </p:cNvPr>
          <p:cNvSpPr>
            <a:spLocks noGrp="1"/>
          </p:cNvSpPr>
          <p:nvPr>
            <p:ph type="body" idx="1"/>
          </p:nvPr>
        </p:nvSpPr>
        <p:spPr/>
        <p:txBody>
          <a:bodyPr/>
          <a:lstStyle/>
          <a:p>
            <a:pPr lvl="1"/>
            <a:r>
              <a:rPr lang="en-US" sz="800" kern="1200" dirty="0">
                <a:solidFill>
                  <a:srgbClr val="FFFFFF"/>
                </a:solidFill>
                <a:latin typeface="+mj-lt"/>
                <a:ea typeface="+mj-ea"/>
                <a:cs typeface="+mj-cs"/>
              </a:rPr>
              <a:t>Who qualifies as a Non-Peace Officer? And can be added to the LP by you as TM/LP Admin?</a:t>
            </a:r>
          </a:p>
          <a:p>
            <a:pPr lvl="1"/>
            <a:r>
              <a:rPr lang="en-US" sz="800" b="0" i="0" dirty="0">
                <a:solidFill>
                  <a:srgbClr val="156082"/>
                </a:solidFill>
              </a:rPr>
              <a:t>If the person is… </a:t>
            </a:r>
          </a:p>
          <a:p>
            <a:pPr lvl="1"/>
            <a:r>
              <a:rPr lang="en-US" sz="800" b="0" i="0" dirty="0">
                <a:solidFill>
                  <a:srgbClr val="156082"/>
                </a:solidFill>
              </a:rPr>
              <a:t>An employee or volunteer of your agency (clearance checked) </a:t>
            </a:r>
          </a:p>
          <a:p>
            <a:pPr lvl="1"/>
            <a:r>
              <a:rPr lang="en-US" sz="800" b="0" i="0" dirty="0">
                <a:solidFill>
                  <a:srgbClr val="156082"/>
                </a:solidFill>
              </a:rPr>
              <a:t>Employed as an instructor at your agency such as for AICP, RBC, or SBIC</a:t>
            </a:r>
          </a:p>
          <a:p>
            <a:pPr lvl="1"/>
            <a:r>
              <a:rPr lang="en-US" sz="800" b="0" i="0" dirty="0">
                <a:solidFill>
                  <a:srgbClr val="156082"/>
                </a:solidFill>
              </a:rPr>
              <a:t>No EDI records kept. No CPT. For NPOs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800" b="1" i="1" dirty="0">
                <a:solidFill>
                  <a:srgbClr val="156082"/>
                </a:solidFill>
              </a:rPr>
              <a:t>You are responsible for their activity in the Portal.</a:t>
            </a:r>
          </a:p>
          <a:p>
            <a:pPr lvl="1"/>
            <a:endParaRPr lang="en-US" sz="800" b="0" i="0" dirty="0">
              <a:solidFill>
                <a:srgbClr val="156082"/>
              </a:solidFill>
            </a:endParaRPr>
          </a:p>
        </p:txBody>
      </p:sp>
      <p:sp>
        <p:nvSpPr>
          <p:cNvPr id="4" name="Slide Number Placeholder 3">
            <a:extLst>
              <a:ext uri="{FF2B5EF4-FFF2-40B4-BE49-F238E27FC236}">
                <a16:creationId xmlns:a16="http://schemas.microsoft.com/office/drawing/2014/main" id="{9870DF7B-16BA-32BA-A57B-7082A6073ACE}"/>
              </a:ext>
            </a:extLst>
          </p:cNvPr>
          <p:cNvSpPr>
            <a:spLocks noGrp="1"/>
          </p:cNvSpPr>
          <p:nvPr>
            <p:ph type="sldNum" sz="quarter" idx="5"/>
          </p:nvPr>
        </p:nvSpPr>
        <p:spPr/>
        <p:txBody>
          <a:bodyPr/>
          <a:lstStyle/>
          <a:p>
            <a:fld id="{7015507C-13FA-4415-A8EB-AC6232854DF1}" type="slidenum">
              <a:rPr lang="en-US" smtClean="0"/>
              <a:t>30</a:t>
            </a:fld>
            <a:endParaRPr lang="en-US"/>
          </a:p>
        </p:txBody>
      </p:sp>
    </p:spTree>
    <p:extLst>
      <p:ext uri="{BB962C8B-B14F-4D97-AF65-F5344CB8AC3E}">
        <p14:creationId xmlns:p14="http://schemas.microsoft.com/office/powerpoint/2010/main" val="1595227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99FD2-1F07-DAD8-07D3-27AD31E61C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434A4A-0159-FEE7-0156-5B50250AA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63F9C5-D695-946A-EC98-FF1D85852AB2}"/>
              </a:ext>
            </a:extLst>
          </p:cNvPr>
          <p:cNvSpPr>
            <a:spLocks noGrp="1"/>
          </p:cNvSpPr>
          <p:nvPr>
            <p:ph type="body" idx="1"/>
          </p:nvPr>
        </p:nvSpPr>
        <p:spPr/>
        <p:txBody>
          <a:bodyPr/>
          <a:lstStyle/>
          <a:p>
            <a:pPr marL="6350" lvl="1" indent="-6350"/>
            <a:r>
              <a:rPr lang="en-US" sz="2800" b="0" i="1" dirty="0">
                <a:solidFill>
                  <a:srgbClr val="156082"/>
                </a:solidFill>
              </a:rPr>
              <a:t>Who can you add?</a:t>
            </a:r>
          </a:p>
          <a:p>
            <a:pPr fontAlgn="base"/>
            <a:r>
              <a:rPr lang="en-US" sz="2800" b="0" i="1" dirty="0">
                <a:solidFill>
                  <a:schemeClr val="tx2"/>
                </a:solidFill>
              </a:rPr>
              <a:t>…A person who has a Notice of Appointment (NOA) or is awaiting the NOA processing in EDI?</a:t>
            </a:r>
            <a:r>
              <a:rPr lang="en-US" sz="2800" b="0" dirty="0">
                <a:solidFill>
                  <a:schemeClr val="tx2"/>
                </a:solidFill>
              </a:rPr>
              <a:t>​</a:t>
            </a:r>
          </a:p>
          <a:p>
            <a:pPr marL="6350" lvl="1" indent="-6350"/>
            <a:r>
              <a:rPr lang="en-US" sz="2800" i="1" dirty="0">
                <a:solidFill>
                  <a:srgbClr val="156082"/>
                </a:solidFill>
              </a:rPr>
              <a:t>		</a:t>
            </a:r>
            <a:r>
              <a:rPr lang="en-US" sz="2800" i="1" dirty="0">
                <a:solidFill>
                  <a:srgbClr val="C00000"/>
                </a:solidFill>
              </a:rPr>
              <a:t>No. </a:t>
            </a:r>
            <a:r>
              <a:rPr lang="en-US" sz="2800" i="1" dirty="0">
                <a:solidFill>
                  <a:schemeClr val="tx2"/>
                </a:solidFill>
              </a:rPr>
              <a:t>Have them login to the Portal follow the instructions to create a PASS account or update their 	password. </a:t>
            </a:r>
          </a:p>
          <a:p>
            <a:pPr marL="6350" lvl="1" indent="-6350"/>
            <a:r>
              <a:rPr lang="en-US" sz="2800" b="0" i="1" dirty="0">
                <a:solidFill>
                  <a:schemeClr val="tx2"/>
                </a:solidFill>
              </a:rPr>
              <a:t>…A person is a Dispatcher at your agency?</a:t>
            </a:r>
          </a:p>
          <a:p>
            <a:pPr marL="6350" lvl="1" indent="-6350"/>
            <a:r>
              <a:rPr lang="en-US" sz="2800" b="1" i="1" dirty="0">
                <a:solidFill>
                  <a:srgbClr val="156082"/>
                </a:solidFill>
              </a:rPr>
              <a:t> </a:t>
            </a:r>
            <a:r>
              <a:rPr lang="en-US" sz="3100" i="1" dirty="0">
                <a:solidFill>
                  <a:srgbClr val="156082"/>
                </a:solidFill>
              </a:rPr>
              <a:t>   	</a:t>
            </a:r>
            <a:r>
              <a:rPr lang="en-US" sz="3100" i="1" dirty="0">
                <a:solidFill>
                  <a:srgbClr val="C00000"/>
                </a:solidFill>
              </a:rPr>
              <a:t>No. </a:t>
            </a:r>
            <a:r>
              <a:rPr lang="en-US" sz="3100" i="1" dirty="0">
                <a:solidFill>
                  <a:schemeClr val="tx2"/>
                </a:solidFill>
              </a:rPr>
              <a:t>Have them login to the Portal follow the instructions to create a PASS account or update their 	password.</a:t>
            </a:r>
            <a:endParaRPr lang="en-US" sz="3100" b="1" i="1" dirty="0">
              <a:solidFill>
                <a:schemeClr val="tx2"/>
              </a:solidFill>
            </a:endParaRPr>
          </a:p>
          <a:p>
            <a:pPr marL="6350" lvl="1" indent="-6350"/>
            <a:r>
              <a:rPr lang="en-US" sz="3600" b="0" i="1" dirty="0">
                <a:solidFill>
                  <a:schemeClr val="accent6"/>
                </a:solidFill>
              </a:rPr>
              <a:t>Why?</a:t>
            </a:r>
          </a:p>
          <a:p>
            <a:pPr marL="6350" lvl="1" indent="-6350"/>
            <a:r>
              <a:rPr lang="en-US" sz="3000" b="0" i="1" dirty="0">
                <a:solidFill>
                  <a:srgbClr val="156082"/>
                </a:solidFill>
              </a:rPr>
              <a:t>	</a:t>
            </a:r>
            <a:r>
              <a:rPr lang="en-US" sz="3000" b="0" i="1" dirty="0">
                <a:solidFill>
                  <a:schemeClr val="accent6"/>
                </a:solidFill>
              </a:rPr>
              <a:t>EDI is the system of record for all profiles and data. The Portal checks with EDI and allows or doesn’t allow dependent on the NOA status.</a:t>
            </a:r>
          </a:p>
          <a:p>
            <a:pPr marL="6350" lvl="1" indent="-6350"/>
            <a:endParaRPr lang="en-US" sz="3000" b="1" i="1" dirty="0">
              <a:solidFill>
                <a:srgbClr val="156082"/>
              </a:solidFill>
            </a:endParaRPr>
          </a:p>
          <a:p>
            <a:pPr marL="6350" lvl="1" indent="-6350"/>
            <a:endParaRPr lang="en-US" sz="2000" dirty="0"/>
          </a:p>
          <a:p>
            <a:pPr marL="566738" marR="0" lvl="1"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endParaRPr lang="en-US" sz="800" i="1" dirty="0">
              <a:solidFill>
                <a:srgbClr val="FFFFFF"/>
              </a:solidFill>
            </a:endParaRPr>
          </a:p>
        </p:txBody>
      </p:sp>
      <p:sp>
        <p:nvSpPr>
          <p:cNvPr id="4" name="Slide Number Placeholder 3">
            <a:extLst>
              <a:ext uri="{FF2B5EF4-FFF2-40B4-BE49-F238E27FC236}">
                <a16:creationId xmlns:a16="http://schemas.microsoft.com/office/drawing/2014/main" id="{59959B80-E0DB-EF96-5AF6-DDF3B40F0090}"/>
              </a:ext>
            </a:extLst>
          </p:cNvPr>
          <p:cNvSpPr>
            <a:spLocks noGrp="1"/>
          </p:cNvSpPr>
          <p:nvPr>
            <p:ph type="sldNum" sz="quarter" idx="5"/>
          </p:nvPr>
        </p:nvSpPr>
        <p:spPr/>
        <p:txBody>
          <a:bodyPr/>
          <a:lstStyle/>
          <a:p>
            <a:fld id="{7015507C-13FA-4415-A8EB-AC6232854DF1}" type="slidenum">
              <a:rPr lang="en-US" smtClean="0"/>
              <a:t>31</a:t>
            </a:fld>
            <a:endParaRPr lang="en-US"/>
          </a:p>
        </p:txBody>
      </p:sp>
    </p:spTree>
    <p:extLst>
      <p:ext uri="{BB962C8B-B14F-4D97-AF65-F5344CB8AC3E}">
        <p14:creationId xmlns:p14="http://schemas.microsoft.com/office/powerpoint/2010/main" val="2122068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BC7C9-0365-0A91-3F91-0697EC810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CA404-93F3-A662-ED19-A5E28EBCA6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F70B1-4862-D0C9-0A4D-136C5BC48E25}"/>
              </a:ext>
            </a:extLst>
          </p:cNvPr>
          <p:cNvSpPr>
            <a:spLocks noGrp="1"/>
          </p:cNvSpPr>
          <p:nvPr>
            <p:ph type="body" idx="1"/>
          </p:nvPr>
        </p:nvSpPr>
        <p:spPr/>
        <p:txBody>
          <a:bodyPr/>
          <a:lstStyle/>
          <a:p>
            <a:pPr marL="566738" lvl="1" indent="0">
              <a:lnSpc>
                <a:spcPct val="90000"/>
              </a:lnSpc>
              <a:spcBef>
                <a:spcPct val="0"/>
              </a:spcBef>
              <a:spcAft>
                <a:spcPts val="600"/>
              </a:spcAft>
              <a:buFont typeface="Arial" panose="020B0604020202020204" pitchFamily="34" charset="0"/>
              <a:buNone/>
            </a:pPr>
            <a:endParaRPr lang="en-US" sz="800" kern="1200" dirty="0">
              <a:solidFill>
                <a:srgbClr val="FFFFFF"/>
              </a:solidFill>
              <a:latin typeface="+mj-lt"/>
              <a:ea typeface="+mj-ea"/>
              <a:cs typeface="+mj-cs"/>
              <a:hlinkClick r:id="rId3"/>
            </a:endParaRPr>
          </a:p>
        </p:txBody>
      </p:sp>
      <p:sp>
        <p:nvSpPr>
          <p:cNvPr id="4" name="Slide Number Placeholder 3">
            <a:extLst>
              <a:ext uri="{FF2B5EF4-FFF2-40B4-BE49-F238E27FC236}">
                <a16:creationId xmlns:a16="http://schemas.microsoft.com/office/drawing/2014/main" id="{8765565C-75C6-991C-CEBB-343512DC3FAA}"/>
              </a:ext>
            </a:extLst>
          </p:cNvPr>
          <p:cNvSpPr>
            <a:spLocks noGrp="1"/>
          </p:cNvSpPr>
          <p:nvPr>
            <p:ph type="sldNum" sz="quarter" idx="5"/>
          </p:nvPr>
        </p:nvSpPr>
        <p:spPr/>
        <p:txBody>
          <a:bodyPr/>
          <a:lstStyle/>
          <a:p>
            <a:fld id="{7015507C-13FA-4415-A8EB-AC6232854DF1}" type="slidenum">
              <a:rPr lang="en-US" smtClean="0"/>
              <a:t>32</a:t>
            </a:fld>
            <a:endParaRPr lang="en-US"/>
          </a:p>
        </p:txBody>
      </p:sp>
    </p:spTree>
    <p:extLst>
      <p:ext uri="{BB962C8B-B14F-4D97-AF65-F5344CB8AC3E}">
        <p14:creationId xmlns:p14="http://schemas.microsoft.com/office/powerpoint/2010/main" val="29989488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Play this video for a walk 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to add Non-Peace Officers from your Manager role.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 to Learners, Add Learner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Enter the required fields in blue and the Affiliation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Leave PASS ID field blank. POST ID will automatically update when user logs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Mark the NPO as Yes. Account expiration is set for 2 years from 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future, you can renew or end the NPO’s access changing the date</a:t>
            </a:r>
          </a:p>
          <a:p>
            <a:pPr>
              <a:lnSpc>
                <a:spcPct val="100000"/>
              </a:lnSpc>
              <a:spcBef>
                <a:spcPts val="0"/>
              </a:spcBef>
              <a:defRPr/>
            </a:pPr>
            <a:r>
              <a:rPr lang="en-US" dirty="0"/>
              <a:t>More details on managing NPOs will be in a future tutorial</a:t>
            </a:r>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33</a:t>
            </a:fld>
            <a:endParaRPr lang="en-US"/>
          </a:p>
        </p:txBody>
      </p:sp>
    </p:spTree>
    <p:extLst>
      <p:ext uri="{BB962C8B-B14F-4D97-AF65-F5344CB8AC3E}">
        <p14:creationId xmlns:p14="http://schemas.microsoft.com/office/powerpoint/2010/main" val="1953862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training session. Show on screen the steps to take. These are hidden because they are optional to show.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do a walk through up to the point you submit the learner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34</a:t>
            </a:fld>
            <a:endParaRPr lang="en-US"/>
          </a:p>
        </p:txBody>
      </p:sp>
    </p:spTree>
    <p:extLst>
      <p:ext uri="{BB962C8B-B14F-4D97-AF65-F5344CB8AC3E}">
        <p14:creationId xmlns:p14="http://schemas.microsoft.com/office/powerpoint/2010/main" val="1566502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27599B"/>
                </a:solidFill>
              </a:rPr>
              <a:t>A common question is how to remove past employees from my list of users in the Portal.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27599B"/>
                </a:solidFill>
              </a:rPr>
              <a:t>Keep in mind POST and EDI are the system of record for all training for CA LE. The Portal has another level of that so you want to be careful when making changes. If a person’s record who is retired for example won’t trigger the updated NOAT from EDI unless they login…which likely won’t do if they are retired.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27599B"/>
                </a:solidFill>
              </a:rPr>
              <a:t>Also, once a person has moved from your agency to another, and their status changes, you will no longer have access to their record. A CPRA via POST is the only way to gain access to those records after the fact.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27599B"/>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27599B"/>
                </a:solidFill>
              </a:rPr>
              <a:t>Note: It’s the agency’s responsibility to report changes in appointment in EDI. If the Portal, does not show the more updated info from EDI, you can organize your list slightly to help your view. If you need help with any other items, let support know and they will help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27599B"/>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0" dirty="0">
              <a:effectLst/>
              <a:latin typeface="Calibri" panose="020F0502020204030204" pitchFamily="34" charset="0"/>
              <a:ea typeface="Calibri" panose="020F0502020204030204" pitchFamily="34" charset="0"/>
            </a:endParaRPr>
          </a:p>
          <a:p>
            <a:endParaRPr lang="en-US" b="0" dirty="0"/>
          </a:p>
        </p:txBody>
      </p:sp>
      <p:sp>
        <p:nvSpPr>
          <p:cNvPr id="4" name="Slide Number Placeholder 3"/>
          <p:cNvSpPr>
            <a:spLocks noGrp="1"/>
          </p:cNvSpPr>
          <p:nvPr>
            <p:ph type="sldNum" sz="quarter" idx="5"/>
          </p:nvPr>
        </p:nvSpPr>
        <p:spPr/>
        <p:txBody>
          <a:bodyPr/>
          <a:lstStyle/>
          <a:p>
            <a:fld id="{7015507C-13FA-4415-A8EB-AC6232854DF1}" type="slidenum">
              <a:rPr lang="en-US" smtClean="0"/>
              <a:t>35</a:t>
            </a:fld>
            <a:endParaRPr lang="en-US"/>
          </a:p>
        </p:txBody>
      </p:sp>
    </p:spTree>
    <p:extLst>
      <p:ext uri="{BB962C8B-B14F-4D97-AF65-F5344CB8AC3E}">
        <p14:creationId xmlns:p14="http://schemas.microsoft.com/office/powerpoint/2010/main" val="3487240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36</a:t>
            </a:fld>
            <a:endParaRPr lang="en-US"/>
          </a:p>
        </p:txBody>
      </p:sp>
    </p:spTree>
    <p:extLst>
      <p:ext uri="{BB962C8B-B14F-4D97-AF65-F5344CB8AC3E}">
        <p14:creationId xmlns:p14="http://schemas.microsoft.com/office/powerpoint/2010/main" val="9567317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be sure you know this person won’t be coming back. Once you archive them and if they try to gain access again, they will be locked out of the Portal.</a:t>
            </a:r>
          </a:p>
        </p:txBody>
      </p:sp>
      <p:sp>
        <p:nvSpPr>
          <p:cNvPr id="4" name="Slide Number Placeholder 3"/>
          <p:cNvSpPr>
            <a:spLocks noGrp="1"/>
          </p:cNvSpPr>
          <p:nvPr>
            <p:ph type="sldNum" sz="quarter" idx="5"/>
          </p:nvPr>
        </p:nvSpPr>
        <p:spPr/>
        <p:txBody>
          <a:bodyPr/>
          <a:lstStyle/>
          <a:p>
            <a:fld id="{7015507C-13FA-4415-A8EB-AC6232854DF1}" type="slidenum">
              <a:rPr lang="en-US" smtClean="0"/>
              <a:t>37</a:t>
            </a:fld>
            <a:endParaRPr lang="en-US"/>
          </a:p>
        </p:txBody>
      </p:sp>
    </p:spTree>
    <p:extLst>
      <p:ext uri="{BB962C8B-B14F-4D97-AF65-F5344CB8AC3E}">
        <p14:creationId xmlns:p14="http://schemas.microsoft.com/office/powerpoint/2010/main" val="1871928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38</a:t>
            </a:fld>
            <a:endParaRPr lang="en-US"/>
          </a:p>
        </p:txBody>
      </p:sp>
    </p:spTree>
    <p:extLst>
      <p:ext uri="{BB962C8B-B14F-4D97-AF65-F5344CB8AC3E}">
        <p14:creationId xmlns:p14="http://schemas.microsoft.com/office/powerpoint/2010/main" val="19049298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training session. Show on screen the steps to take. These are hidden because they are optional to show.</a:t>
            </a:r>
          </a:p>
          <a:p>
            <a:endParaRPr lang="en-US" b="1" dirty="0"/>
          </a:p>
          <a:p>
            <a:r>
              <a:rPr lang="en-US" dirty="0"/>
              <a:t>A green confirmation message will appear. Or a red error message if you need to correct an area. </a:t>
            </a:r>
          </a:p>
          <a:p>
            <a:r>
              <a:rPr lang="en-US" dirty="0"/>
              <a:t>Once enrolled the person will receive an email and a message in the Portal’s Message Center. </a:t>
            </a:r>
          </a:p>
          <a:p>
            <a:r>
              <a:rPr lang="en-US" dirty="0"/>
              <a:t>You can keep assigning training to the individual here.</a:t>
            </a:r>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39</a:t>
            </a:fld>
            <a:endParaRPr lang="en-US"/>
          </a:p>
        </p:txBody>
      </p:sp>
    </p:spTree>
    <p:extLst>
      <p:ext uri="{BB962C8B-B14F-4D97-AF65-F5344CB8AC3E}">
        <p14:creationId xmlns:p14="http://schemas.microsoft.com/office/powerpoint/2010/main" val="2288567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4</a:t>
            </a:fld>
            <a:endParaRPr lang="en-US"/>
          </a:p>
        </p:txBody>
      </p:sp>
    </p:spTree>
    <p:extLst>
      <p:ext uri="{BB962C8B-B14F-4D97-AF65-F5344CB8AC3E}">
        <p14:creationId xmlns:p14="http://schemas.microsoft.com/office/powerpoint/2010/main" val="11826508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training session. Show on screen the steps to take. These are hidden because they are optional to show.</a:t>
            </a:r>
          </a:p>
          <a:p>
            <a:endParaRPr lang="en-US" b="1" dirty="0"/>
          </a:p>
          <a:p>
            <a:r>
              <a:rPr lang="en-US" dirty="0"/>
              <a:t>A green confirmation message will appear. Or a red error message if you need to correct an area. </a:t>
            </a:r>
          </a:p>
          <a:p>
            <a:r>
              <a:rPr lang="en-US" dirty="0"/>
              <a:t>Once enrolled the person will receive an email and a message in the Portal’s Message Center. </a:t>
            </a:r>
          </a:p>
          <a:p>
            <a:r>
              <a:rPr lang="en-US" dirty="0"/>
              <a:t>You can keep assigning training to the individual here.</a:t>
            </a:r>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40</a:t>
            </a:fld>
            <a:endParaRPr lang="en-US"/>
          </a:p>
        </p:txBody>
      </p:sp>
    </p:spTree>
    <p:extLst>
      <p:ext uri="{BB962C8B-B14F-4D97-AF65-F5344CB8AC3E}">
        <p14:creationId xmlns:p14="http://schemas.microsoft.com/office/powerpoint/2010/main" val="30603494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training session. Show on screen the steps to take. These are hidden because they are optional to show.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we’ll pull up the list of learners. Use the search filters.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Member of Affiliations should show your agency as the affiliation. Does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Learner Status = Active</a:t>
            </a:r>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41</a:t>
            </a:fld>
            <a:endParaRPr lang="en-US"/>
          </a:p>
        </p:txBody>
      </p:sp>
    </p:spTree>
    <p:extLst>
      <p:ext uri="{BB962C8B-B14F-4D97-AF65-F5344CB8AC3E}">
        <p14:creationId xmlns:p14="http://schemas.microsoft.com/office/powerpoint/2010/main" val="11335708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training session. Show on screen the steps to take. These are hidden because they are optional to show.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Scroll down to click Get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will see a list of all your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Check all or find and check individual learners. Click Bulk Enroll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42</a:t>
            </a:fld>
            <a:endParaRPr lang="en-US"/>
          </a:p>
        </p:txBody>
      </p:sp>
    </p:spTree>
    <p:extLst>
      <p:ext uri="{BB962C8B-B14F-4D97-AF65-F5344CB8AC3E}">
        <p14:creationId xmlns:p14="http://schemas.microsoft.com/office/powerpoint/2010/main" val="33409799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training session. Show on screen the steps to take. These are hidden because they are optional to show.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Green confirmation will appear or a red message for corrections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an assign multiple courses to the same group again or go back to the list of learner to select another set.</a:t>
            </a:r>
          </a:p>
          <a:p>
            <a:pPr marL="0" marR="0" lvl="0" indent="0">
              <a:lnSpc>
                <a:spcPct val="107000"/>
              </a:lnSpc>
              <a:spcBef>
                <a:spcPts val="0"/>
              </a:spcBef>
              <a:spcAft>
                <a:spcPts val="800"/>
              </a:spcAft>
              <a:buFont typeface="+mj-lt"/>
              <a:buNone/>
            </a:pPr>
            <a:endParaRPr lang="en-US" sz="1200" kern="1200" dirty="0">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43</a:t>
            </a:fld>
            <a:endParaRPr lang="en-US"/>
          </a:p>
        </p:txBody>
      </p:sp>
    </p:spTree>
    <p:extLst>
      <p:ext uri="{BB962C8B-B14F-4D97-AF65-F5344CB8AC3E}">
        <p14:creationId xmlns:p14="http://schemas.microsoft.com/office/powerpoint/2010/main" val="26199743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training session. Show on screen the steps to take. These are hidden because they are optional to show.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Let’s give this a try. You can help me test. </a:t>
            </a:r>
          </a:p>
        </p:txBody>
      </p:sp>
      <p:sp>
        <p:nvSpPr>
          <p:cNvPr id="4" name="Slide Number Placeholder 3"/>
          <p:cNvSpPr>
            <a:spLocks noGrp="1"/>
          </p:cNvSpPr>
          <p:nvPr>
            <p:ph type="sldNum" sz="quarter" idx="5"/>
          </p:nvPr>
        </p:nvSpPr>
        <p:spPr/>
        <p:txBody>
          <a:bodyPr/>
          <a:lstStyle/>
          <a:p>
            <a:fld id="{7015507C-13FA-4415-A8EB-AC6232854DF1}" type="slidenum">
              <a:rPr lang="en-US" smtClean="0"/>
              <a:t>44</a:t>
            </a:fld>
            <a:endParaRPr lang="en-US"/>
          </a:p>
        </p:txBody>
      </p:sp>
    </p:spTree>
    <p:extLst>
      <p:ext uri="{BB962C8B-B14F-4D97-AF65-F5344CB8AC3E}">
        <p14:creationId xmlns:p14="http://schemas.microsoft.com/office/powerpoint/2010/main" val="18473685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45</a:t>
            </a:fld>
            <a:endParaRPr lang="en-US"/>
          </a:p>
        </p:txBody>
      </p:sp>
    </p:spTree>
    <p:extLst>
      <p:ext uri="{BB962C8B-B14F-4D97-AF65-F5344CB8AC3E}">
        <p14:creationId xmlns:p14="http://schemas.microsoft.com/office/powerpoint/2010/main" val="7080785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training session. Show on screen the steps to take. These are hidden because they are optional to show.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running an enrollment history report and opening it in excel. There are several types of reports so feel free to try different ones. In the future, we hope to have some common reports for you to run. The options here aren’t quite what we want for you, but we are working on it.</a:t>
            </a:r>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46</a:t>
            </a:fld>
            <a:endParaRPr lang="en-US"/>
          </a:p>
        </p:txBody>
      </p:sp>
    </p:spTree>
    <p:extLst>
      <p:ext uri="{BB962C8B-B14F-4D97-AF65-F5344CB8AC3E}">
        <p14:creationId xmlns:p14="http://schemas.microsoft.com/office/powerpoint/2010/main" val="7989249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training session. Show on screen the steps to take. These are hidden because they are optional to show.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running an enrollment history report and opening it in excel. There are several types of reports so feel free to try different ones. In the future, we hope to have some common reports for you to run. The options here aren’t quite what we want for you, but we are working on it.</a:t>
            </a:r>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47</a:t>
            </a:fld>
            <a:endParaRPr lang="en-US"/>
          </a:p>
        </p:txBody>
      </p:sp>
    </p:spTree>
    <p:extLst>
      <p:ext uri="{BB962C8B-B14F-4D97-AF65-F5344CB8AC3E}">
        <p14:creationId xmlns:p14="http://schemas.microsoft.com/office/powerpoint/2010/main" val="22664354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running an enrollment history report and opening it in excel. There are several types of reports so feel free to try different ones. In the future, we hope to have some common reports for you to run. The options here aren’t quite what we want for you, but we are working on it.</a:t>
            </a:r>
          </a:p>
          <a:p>
            <a:endParaRPr lang="en-US" dirty="0"/>
          </a:p>
          <a:p>
            <a:r>
              <a:rPr lang="en-US" dirty="0"/>
              <a:t>?In the output, you can sort by “EDI Roster Required” column to see who needs an EDI roster entered. </a:t>
            </a:r>
          </a:p>
        </p:txBody>
      </p:sp>
      <p:sp>
        <p:nvSpPr>
          <p:cNvPr id="4" name="Slide Number Placeholder 3"/>
          <p:cNvSpPr>
            <a:spLocks noGrp="1"/>
          </p:cNvSpPr>
          <p:nvPr>
            <p:ph type="sldNum" sz="quarter" idx="5"/>
          </p:nvPr>
        </p:nvSpPr>
        <p:spPr/>
        <p:txBody>
          <a:bodyPr/>
          <a:lstStyle/>
          <a:p>
            <a:fld id="{7015507C-13FA-4415-A8EB-AC6232854DF1}" type="slidenum">
              <a:rPr lang="en-US" smtClean="0"/>
              <a:t>48</a:t>
            </a:fld>
            <a:endParaRPr lang="en-US"/>
          </a:p>
        </p:txBody>
      </p:sp>
    </p:spTree>
    <p:extLst>
      <p:ext uri="{BB962C8B-B14F-4D97-AF65-F5344CB8AC3E}">
        <p14:creationId xmlns:p14="http://schemas.microsoft.com/office/powerpoint/2010/main" val="21687149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9BBE0-C0E9-0D54-5614-7451C0C00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2871B6-12DE-66E3-B572-7504F4A88A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A0EE0F-1434-0F1B-75E2-AB699A19B3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E60B68-9280-3A1E-071D-8B63F434D4A4}"/>
              </a:ext>
            </a:extLst>
          </p:cNvPr>
          <p:cNvSpPr>
            <a:spLocks noGrp="1"/>
          </p:cNvSpPr>
          <p:nvPr>
            <p:ph type="sldNum" sz="quarter" idx="5"/>
          </p:nvPr>
        </p:nvSpPr>
        <p:spPr/>
        <p:txBody>
          <a:bodyPr/>
          <a:lstStyle/>
          <a:p>
            <a:fld id="{7015507C-13FA-4415-A8EB-AC6232854DF1}" type="slidenum">
              <a:rPr lang="en-US" smtClean="0"/>
              <a:t>49</a:t>
            </a:fld>
            <a:endParaRPr lang="en-US"/>
          </a:p>
        </p:txBody>
      </p:sp>
    </p:spTree>
    <p:extLst>
      <p:ext uri="{BB962C8B-B14F-4D97-AF65-F5344CB8AC3E}">
        <p14:creationId xmlns:p14="http://schemas.microsoft.com/office/powerpoint/2010/main" val="2214873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BDB21-4ADB-B510-103E-1817DBBCD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8C45B-89E9-4CB7-55B8-147184EE88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D2A9A2-6028-8FCA-860A-CB5E952EE287}"/>
              </a:ext>
            </a:extLst>
          </p:cNvPr>
          <p:cNvSpPr>
            <a:spLocks noGrp="1"/>
          </p:cNvSpPr>
          <p:nvPr>
            <p:ph type="body" idx="1"/>
          </p:nvPr>
        </p:nvSpPr>
        <p:spPr/>
        <p:txBody>
          <a:bodyPr/>
          <a:lstStyle/>
          <a:p>
            <a:pPr marL="109538" lvl="0" indent="0">
              <a:spcBef>
                <a:spcPct val="0"/>
              </a:spcBef>
              <a:spcAft>
                <a:spcPts val="600"/>
              </a:spcAft>
              <a:buFont typeface="Arial" panose="020B0604020202020204" pitchFamily="34" charset="0"/>
              <a:buNone/>
            </a:pPr>
            <a:r>
              <a:rPr lang="en-US" sz="800" dirty="0"/>
              <a:t>Who is a LP Admin with Manager role?</a:t>
            </a:r>
          </a:p>
          <a:p>
            <a:pPr marL="795338" lvl="1" indent="-228600">
              <a:lnSpc>
                <a:spcPct val="90000"/>
              </a:lnSpc>
              <a:spcBef>
                <a:spcPct val="0"/>
              </a:spcBef>
              <a:spcAft>
                <a:spcPts val="600"/>
              </a:spcAft>
              <a:buFont typeface="Arial" panose="020B0604020202020204" pitchFamily="34" charset="0"/>
              <a:buChar char="•"/>
            </a:pPr>
            <a:endParaRPr lang="en-US" sz="700" dirty="0">
              <a:solidFill>
                <a:schemeClr val="tx1"/>
              </a:solidFill>
            </a:endParaRPr>
          </a:p>
        </p:txBody>
      </p:sp>
      <p:sp>
        <p:nvSpPr>
          <p:cNvPr id="4" name="Slide Number Placeholder 3">
            <a:extLst>
              <a:ext uri="{FF2B5EF4-FFF2-40B4-BE49-F238E27FC236}">
                <a16:creationId xmlns:a16="http://schemas.microsoft.com/office/drawing/2014/main" id="{DF2839CF-8252-D185-C1D2-ABF00603A3F1}"/>
              </a:ext>
            </a:extLst>
          </p:cNvPr>
          <p:cNvSpPr>
            <a:spLocks noGrp="1"/>
          </p:cNvSpPr>
          <p:nvPr>
            <p:ph type="sldNum" sz="quarter" idx="5"/>
          </p:nvPr>
        </p:nvSpPr>
        <p:spPr/>
        <p:txBody>
          <a:bodyPr/>
          <a:lstStyle/>
          <a:p>
            <a:fld id="{7015507C-13FA-4415-A8EB-AC6232854DF1}" type="slidenum">
              <a:rPr lang="en-US" smtClean="0"/>
              <a:t>5</a:t>
            </a:fld>
            <a:endParaRPr lang="en-US"/>
          </a:p>
        </p:txBody>
      </p:sp>
    </p:spTree>
    <p:extLst>
      <p:ext uri="{BB962C8B-B14F-4D97-AF65-F5344CB8AC3E}">
        <p14:creationId xmlns:p14="http://schemas.microsoft.com/office/powerpoint/2010/main" val="1987162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9A3C2-C427-4B1E-0F23-911618911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096778-B17B-4C48-D199-9112B67240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20DD38-C24D-367D-5D64-FC45861873D4}"/>
              </a:ext>
            </a:extLst>
          </p:cNvPr>
          <p:cNvSpPr>
            <a:spLocks noGrp="1"/>
          </p:cNvSpPr>
          <p:nvPr>
            <p:ph type="body" idx="1"/>
          </p:nvPr>
        </p:nvSpPr>
        <p:spPr/>
        <p:txBody>
          <a:bodyPr/>
          <a:lstStyle/>
          <a:p>
            <a:pPr marL="0" indent="0">
              <a:buNone/>
            </a:pPr>
            <a:r>
              <a:rPr lang="en-US" dirty="0"/>
              <a:t>If you are a LP Admin with Manager access you have been assigned the VPP CM, go to your Dashboard to locate the VPP and open the CM. Have a copy of your agency’s pursuit policy in PDF form ready.</a:t>
            </a:r>
          </a:p>
        </p:txBody>
      </p:sp>
      <p:sp>
        <p:nvSpPr>
          <p:cNvPr id="4" name="Slide Number Placeholder 3">
            <a:extLst>
              <a:ext uri="{FF2B5EF4-FFF2-40B4-BE49-F238E27FC236}">
                <a16:creationId xmlns:a16="http://schemas.microsoft.com/office/drawing/2014/main" id="{E0C3F18A-6C97-F4C1-AE96-F1FAC9E919A9}"/>
              </a:ext>
            </a:extLst>
          </p:cNvPr>
          <p:cNvSpPr>
            <a:spLocks noGrp="1"/>
          </p:cNvSpPr>
          <p:nvPr>
            <p:ph type="sldNum" sz="quarter" idx="5"/>
          </p:nvPr>
        </p:nvSpPr>
        <p:spPr/>
        <p:txBody>
          <a:bodyPr/>
          <a:lstStyle/>
          <a:p>
            <a:fld id="{7015507C-13FA-4415-A8EB-AC6232854DF1}" type="slidenum">
              <a:rPr lang="en-US" smtClean="0"/>
              <a:t>50</a:t>
            </a:fld>
            <a:endParaRPr lang="en-US"/>
          </a:p>
        </p:txBody>
      </p:sp>
    </p:spTree>
    <p:extLst>
      <p:ext uri="{BB962C8B-B14F-4D97-AF65-F5344CB8AC3E}">
        <p14:creationId xmlns:p14="http://schemas.microsoft.com/office/powerpoint/2010/main" val="14324986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1C305-6A93-AD17-D7D6-9CE9759749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2CE047-2AD4-3759-F982-4224493A9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765475-6BF4-0762-B29B-113BF797DD46}"/>
              </a:ext>
            </a:extLst>
          </p:cNvPr>
          <p:cNvSpPr>
            <a:spLocks noGrp="1"/>
          </p:cNvSpPr>
          <p:nvPr>
            <p:ph type="body" idx="1"/>
          </p:nvPr>
        </p:nvSpPr>
        <p:spPr/>
        <p:txBody>
          <a:bodyPr/>
          <a:lstStyle/>
          <a:p>
            <a:pPr marL="285750"/>
            <a:r>
              <a:rPr lang="en-US" sz="1800" dirty="0"/>
              <a:t>A few more details to explain…</a:t>
            </a:r>
          </a:p>
          <a:p>
            <a:pPr marL="285750"/>
            <a:r>
              <a:rPr lang="en-US" sz="1800" dirty="0"/>
              <a:t>Annual mandate for Vehicle Pursuit Policy training (PC13519.8) </a:t>
            </a:r>
          </a:p>
          <a:p>
            <a:pPr marL="285750"/>
            <a:r>
              <a:rPr lang="en-US" sz="1800" dirty="0"/>
              <a:t>Training managers with Learning Portal Administrator access can customize the course to match their agency’s policy</a:t>
            </a:r>
          </a:p>
          <a:p>
            <a:pPr marL="285750"/>
            <a:r>
              <a:rPr lang="en-US" sz="1800" dirty="0"/>
              <a:t>Customization module is automatically assigned Learning Portal Administrators</a:t>
            </a:r>
          </a:p>
          <a:p>
            <a:pPr marL="285750"/>
            <a:r>
              <a:rPr lang="en-US" sz="1800" dirty="0"/>
              <a:t>TMs received an enrollment email with a link</a:t>
            </a:r>
          </a:p>
          <a:p>
            <a:pPr marL="285750"/>
            <a:r>
              <a:rPr lang="en-US" sz="1800" dirty="0"/>
              <a:t>TMs will need to:</a:t>
            </a:r>
          </a:p>
          <a:p>
            <a:pPr marL="742950" lvl="1"/>
            <a:r>
              <a:rPr lang="en-US" sz="1800" dirty="0"/>
              <a:t>Log in and review the CM info and 3-minute orientation</a:t>
            </a:r>
          </a:p>
          <a:p>
            <a:pPr marL="742950" lvl="1"/>
            <a:r>
              <a:rPr lang="en-US" sz="1800" dirty="0"/>
              <a:t>Open the customization module.</a:t>
            </a:r>
          </a:p>
          <a:p>
            <a:pPr marL="1200150" lvl="2"/>
            <a:r>
              <a:rPr lang="en-US" sz="1800" dirty="0"/>
              <a:t>Customizations in place prior to 6/16/2023 have been </a:t>
            </a:r>
            <a:br>
              <a:rPr lang="en-US" sz="1800" dirty="0"/>
            </a:br>
            <a:r>
              <a:rPr lang="en-US" sz="1800" dirty="0"/>
              <a:t>restored</a:t>
            </a:r>
          </a:p>
          <a:p>
            <a:pPr marL="1200150" lvl="2"/>
            <a:r>
              <a:rPr lang="en-US" sz="1800" dirty="0"/>
              <a:t>If new to the CM, they can start the questionnaire</a:t>
            </a:r>
          </a:p>
          <a:p>
            <a:pPr marL="742950" lvl="1"/>
            <a:r>
              <a:rPr lang="en-US" sz="1800" dirty="0"/>
              <a:t>Upload a PDF version of your agency policy even if you had </a:t>
            </a:r>
            <a:br>
              <a:rPr lang="en-US" sz="1800" dirty="0"/>
            </a:br>
            <a:r>
              <a:rPr lang="en-US" sz="1800" dirty="0"/>
              <a:t>an uploaded file before</a:t>
            </a:r>
          </a:p>
          <a:p>
            <a:pPr marL="742950" lvl="1"/>
            <a:r>
              <a:rPr lang="en-US" sz="1800" dirty="0"/>
              <a:t>Review and preview your customizations for accuracy. You can </a:t>
            </a:r>
            <a:br>
              <a:rPr lang="en-US" sz="1800" dirty="0"/>
            </a:br>
            <a:r>
              <a:rPr lang="en-US" sz="1800" dirty="0"/>
              <a:t>leave and return to the customization module. Your progress </a:t>
            </a:r>
            <a:br>
              <a:rPr lang="en-US" sz="1800" dirty="0"/>
            </a:br>
            <a:r>
              <a:rPr lang="en-US" sz="1800" dirty="0"/>
              <a:t>will be saved.</a:t>
            </a:r>
          </a:p>
          <a:p>
            <a:pPr marL="742950" lvl="1"/>
            <a:r>
              <a:rPr lang="en-US" sz="1800" dirty="0"/>
              <a:t>Publish your customizations. The course will be available for </a:t>
            </a:r>
            <a:br>
              <a:rPr lang="en-US" sz="1800" dirty="0"/>
            </a:br>
            <a:r>
              <a:rPr lang="en-US" sz="1800" dirty="0"/>
              <a:t>registration in the catalog; however, learners will not be able </a:t>
            </a:r>
            <a:br>
              <a:rPr lang="en-US" sz="1800" dirty="0"/>
            </a:br>
            <a:r>
              <a:rPr lang="en-US" sz="1800" dirty="0"/>
              <a:t> to start the course until the customizations are published.</a:t>
            </a:r>
          </a:p>
          <a:p>
            <a:endParaRPr lang="en-US" dirty="0"/>
          </a:p>
        </p:txBody>
      </p:sp>
      <p:sp>
        <p:nvSpPr>
          <p:cNvPr id="4" name="Slide Number Placeholder 3">
            <a:extLst>
              <a:ext uri="{FF2B5EF4-FFF2-40B4-BE49-F238E27FC236}">
                <a16:creationId xmlns:a16="http://schemas.microsoft.com/office/drawing/2014/main" id="{E92DAC15-9BB1-5DDA-BBDB-69699149CFE8}"/>
              </a:ext>
            </a:extLst>
          </p:cNvPr>
          <p:cNvSpPr>
            <a:spLocks noGrp="1"/>
          </p:cNvSpPr>
          <p:nvPr>
            <p:ph type="sldNum" sz="quarter" idx="5"/>
          </p:nvPr>
        </p:nvSpPr>
        <p:spPr/>
        <p:txBody>
          <a:bodyPr/>
          <a:lstStyle/>
          <a:p>
            <a:fld id="{7015507C-13FA-4415-A8EB-AC6232854DF1}" type="slidenum">
              <a:rPr lang="en-US" smtClean="0"/>
              <a:t>51</a:t>
            </a:fld>
            <a:endParaRPr lang="en-US"/>
          </a:p>
        </p:txBody>
      </p:sp>
    </p:spTree>
    <p:extLst>
      <p:ext uri="{BB962C8B-B14F-4D97-AF65-F5344CB8AC3E}">
        <p14:creationId xmlns:p14="http://schemas.microsoft.com/office/powerpoint/2010/main" val="31447073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575D4-925F-565F-69B1-BB5F2BB3F3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5A9345-6427-3669-9F37-3CE4FAEA1E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CC3F8-2A34-F934-EE54-A1D27D0CD40C}"/>
              </a:ext>
            </a:extLst>
          </p:cNvPr>
          <p:cNvSpPr>
            <a:spLocks noGrp="1"/>
          </p:cNvSpPr>
          <p:nvPr>
            <p:ph type="body" idx="1"/>
          </p:nvPr>
        </p:nvSpPr>
        <p:spPr/>
        <p:txBody>
          <a:bodyPr/>
          <a:lstStyle/>
          <a:p>
            <a:pPr marL="0" indent="0">
              <a:buFont typeface="+mj-lt"/>
              <a:buNone/>
            </a:pPr>
            <a:r>
              <a:rPr lang="en-US" dirty="0"/>
              <a:t>Scroll and read through each of these sections such as the FAQs and Guidelines</a:t>
            </a:r>
          </a:p>
        </p:txBody>
      </p:sp>
      <p:sp>
        <p:nvSpPr>
          <p:cNvPr id="4" name="Slide Number Placeholder 3">
            <a:extLst>
              <a:ext uri="{FF2B5EF4-FFF2-40B4-BE49-F238E27FC236}">
                <a16:creationId xmlns:a16="http://schemas.microsoft.com/office/drawing/2014/main" id="{1A21E0DD-D193-4FB0-AF31-E6A016EB1D21}"/>
              </a:ext>
            </a:extLst>
          </p:cNvPr>
          <p:cNvSpPr>
            <a:spLocks noGrp="1"/>
          </p:cNvSpPr>
          <p:nvPr>
            <p:ph type="sldNum" sz="quarter" idx="5"/>
          </p:nvPr>
        </p:nvSpPr>
        <p:spPr/>
        <p:txBody>
          <a:bodyPr/>
          <a:lstStyle/>
          <a:p>
            <a:fld id="{7015507C-13FA-4415-A8EB-AC6232854DF1}" type="slidenum">
              <a:rPr lang="en-US" smtClean="0"/>
              <a:t>52</a:t>
            </a:fld>
            <a:endParaRPr lang="en-US"/>
          </a:p>
        </p:txBody>
      </p:sp>
    </p:spTree>
    <p:extLst>
      <p:ext uri="{BB962C8B-B14F-4D97-AF65-F5344CB8AC3E}">
        <p14:creationId xmlns:p14="http://schemas.microsoft.com/office/powerpoint/2010/main" val="4200883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333DF-4740-B5E2-4537-2DE93AD8C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9B84F-ABA8-1C4A-1983-026D651ADD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456CDE-2350-CFEF-FBE2-81BAF8A84CED}"/>
              </a:ext>
            </a:extLst>
          </p:cNvPr>
          <p:cNvSpPr>
            <a:spLocks noGrp="1"/>
          </p:cNvSpPr>
          <p:nvPr>
            <p:ph type="body" idx="1"/>
          </p:nvPr>
        </p:nvSpPr>
        <p:spPr/>
        <p:txBody>
          <a:bodyPr/>
          <a:lstStyle/>
          <a:p>
            <a:pPr marL="514350" indent="-514350">
              <a:buFont typeface="+mj-lt"/>
              <a:buAutoNum type="arabicPeriod"/>
            </a:pPr>
            <a:r>
              <a:rPr lang="en-US" dirty="0"/>
              <a:t>Open the first block and select the Orientation video </a:t>
            </a:r>
          </a:p>
          <a:p>
            <a:pPr marL="514350" indent="-514350">
              <a:buFont typeface="+mj-lt"/>
              <a:buAutoNum type="arabicPeriod"/>
            </a:pPr>
            <a:r>
              <a:rPr lang="en-US" dirty="0"/>
              <a:t>Have a PDF (under 30 MB) of your vehicle pursuit policy, upload your policy even it was uploaded before, then start the customization steps</a:t>
            </a:r>
          </a:p>
        </p:txBody>
      </p:sp>
      <p:sp>
        <p:nvSpPr>
          <p:cNvPr id="4" name="Slide Number Placeholder 3">
            <a:extLst>
              <a:ext uri="{FF2B5EF4-FFF2-40B4-BE49-F238E27FC236}">
                <a16:creationId xmlns:a16="http://schemas.microsoft.com/office/drawing/2014/main" id="{12659714-C925-85EF-F887-81F3537139D6}"/>
              </a:ext>
            </a:extLst>
          </p:cNvPr>
          <p:cNvSpPr>
            <a:spLocks noGrp="1"/>
          </p:cNvSpPr>
          <p:nvPr>
            <p:ph type="sldNum" sz="quarter" idx="5"/>
          </p:nvPr>
        </p:nvSpPr>
        <p:spPr/>
        <p:txBody>
          <a:bodyPr/>
          <a:lstStyle/>
          <a:p>
            <a:fld id="{7015507C-13FA-4415-A8EB-AC6232854DF1}" type="slidenum">
              <a:rPr lang="en-US" smtClean="0"/>
              <a:t>53</a:t>
            </a:fld>
            <a:endParaRPr lang="en-US"/>
          </a:p>
        </p:txBody>
      </p:sp>
    </p:spTree>
    <p:extLst>
      <p:ext uri="{BB962C8B-B14F-4D97-AF65-F5344CB8AC3E}">
        <p14:creationId xmlns:p14="http://schemas.microsoft.com/office/powerpoint/2010/main" val="18874182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7FA37-2DA2-B610-F5A7-AFF3DAC4D3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72A4EB-5566-3CE8-9B05-F6224C11D7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D4F0F3-2CB0-86B2-8D00-47368FFE3FDA}"/>
              </a:ext>
            </a:extLst>
          </p:cNvPr>
          <p:cNvSpPr>
            <a:spLocks noGrp="1"/>
          </p:cNvSpPr>
          <p:nvPr>
            <p:ph type="body" idx="1"/>
          </p:nvPr>
        </p:nvSpPr>
        <p:spPr/>
        <p:txBody>
          <a:bodyPr/>
          <a:lstStyle/>
          <a:p>
            <a:r>
              <a:rPr lang="en-US" dirty="0"/>
              <a:t>VPP Orientation. Click to play.</a:t>
            </a:r>
          </a:p>
        </p:txBody>
      </p:sp>
      <p:sp>
        <p:nvSpPr>
          <p:cNvPr id="4" name="Slide Number Placeholder 3">
            <a:extLst>
              <a:ext uri="{FF2B5EF4-FFF2-40B4-BE49-F238E27FC236}">
                <a16:creationId xmlns:a16="http://schemas.microsoft.com/office/drawing/2014/main" id="{60E01016-CC01-20C9-D83A-252227383FDB}"/>
              </a:ext>
            </a:extLst>
          </p:cNvPr>
          <p:cNvSpPr>
            <a:spLocks noGrp="1"/>
          </p:cNvSpPr>
          <p:nvPr>
            <p:ph type="sldNum" sz="quarter" idx="5"/>
          </p:nvPr>
        </p:nvSpPr>
        <p:spPr/>
        <p:txBody>
          <a:bodyPr/>
          <a:lstStyle/>
          <a:p>
            <a:fld id="{7015507C-13FA-4415-A8EB-AC6232854DF1}" type="slidenum">
              <a:rPr lang="en-US" smtClean="0"/>
              <a:t>54</a:t>
            </a:fld>
            <a:endParaRPr lang="en-US"/>
          </a:p>
        </p:txBody>
      </p:sp>
    </p:spTree>
    <p:extLst>
      <p:ext uri="{BB962C8B-B14F-4D97-AF65-F5344CB8AC3E}">
        <p14:creationId xmlns:p14="http://schemas.microsoft.com/office/powerpoint/2010/main" val="42459779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55</a:t>
            </a:fld>
            <a:endParaRPr lang="en-US"/>
          </a:p>
        </p:txBody>
      </p:sp>
    </p:spTree>
    <p:extLst>
      <p:ext uri="{BB962C8B-B14F-4D97-AF65-F5344CB8AC3E}">
        <p14:creationId xmlns:p14="http://schemas.microsoft.com/office/powerpoint/2010/main" val="42273757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Changed this process just a bit recently.</a:t>
            </a:r>
          </a:p>
          <a:p>
            <a:r>
              <a:rPr lang="en-US" dirty="0"/>
              <a:t>Now this “folder” of training materials sits in your Dashboard for easier access.</a:t>
            </a:r>
          </a:p>
          <a:p>
            <a:r>
              <a:rPr lang="en-US" dirty="0"/>
              <a:t>Click on POST Facilitated Courses.</a:t>
            </a:r>
          </a:p>
          <a:p>
            <a:r>
              <a:rPr lang="en-US" dirty="0"/>
              <a:t>Scroll or search for a title. </a:t>
            </a:r>
          </a:p>
          <a:p>
            <a:r>
              <a:rPr lang="en-US" dirty="0"/>
              <a:t>Review the course information.</a:t>
            </a:r>
          </a:p>
          <a:p>
            <a:r>
              <a:rPr lang="en-US" dirty="0"/>
              <a:t>Find and download the facilitator guide.</a:t>
            </a:r>
          </a:p>
        </p:txBody>
      </p:sp>
      <p:sp>
        <p:nvSpPr>
          <p:cNvPr id="4" name="Slide Number Placeholder 3"/>
          <p:cNvSpPr>
            <a:spLocks noGrp="1"/>
          </p:cNvSpPr>
          <p:nvPr>
            <p:ph type="sldNum" sz="quarter" idx="5"/>
          </p:nvPr>
        </p:nvSpPr>
        <p:spPr/>
        <p:txBody>
          <a:bodyPr/>
          <a:lstStyle/>
          <a:p>
            <a:fld id="{7015507C-13FA-4415-A8EB-AC6232854DF1}" type="slidenum">
              <a:rPr lang="en-US" smtClean="0"/>
              <a:t>56</a:t>
            </a:fld>
            <a:endParaRPr lang="en-US"/>
          </a:p>
        </p:txBody>
      </p:sp>
    </p:spTree>
    <p:extLst>
      <p:ext uri="{BB962C8B-B14F-4D97-AF65-F5344CB8AC3E}">
        <p14:creationId xmlns:p14="http://schemas.microsoft.com/office/powerpoint/2010/main" val="27203767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AF78F-025E-A1C6-284C-CACCB47D4B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71CC12-1EEE-BB87-381D-BB6296BB97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4A798-9685-969B-11BA-2951541A83E9}"/>
              </a:ext>
            </a:extLst>
          </p:cNvPr>
          <p:cNvSpPr>
            <a:spLocks noGrp="1"/>
          </p:cNvSpPr>
          <p:nvPr>
            <p:ph type="body" idx="1"/>
          </p:nvPr>
        </p:nvSpPr>
        <p:spPr/>
        <p:txBody>
          <a:bodyPr/>
          <a:lstStyle/>
          <a:p>
            <a:r>
              <a:rPr lang="en-US" dirty="0"/>
              <a:t>Changed this process just a bit recently.</a:t>
            </a:r>
          </a:p>
          <a:p>
            <a:r>
              <a:rPr lang="en-US" dirty="0"/>
              <a:t>Now this “folder” of training materials sits in your Dashboard for easier access.</a:t>
            </a:r>
          </a:p>
          <a:p>
            <a:r>
              <a:rPr lang="en-US" dirty="0"/>
              <a:t>Click on POST Facilitated Courses.</a:t>
            </a:r>
          </a:p>
          <a:p>
            <a:r>
              <a:rPr lang="en-US" dirty="0"/>
              <a:t>Scroll or search for a title. </a:t>
            </a:r>
          </a:p>
          <a:p>
            <a:r>
              <a:rPr lang="en-US" dirty="0"/>
              <a:t>Review the course information.</a:t>
            </a:r>
          </a:p>
          <a:p>
            <a:r>
              <a:rPr lang="en-US" dirty="0"/>
              <a:t>Find and download the facilitator guide.</a:t>
            </a:r>
          </a:p>
        </p:txBody>
      </p:sp>
      <p:sp>
        <p:nvSpPr>
          <p:cNvPr id="4" name="Slide Number Placeholder 3">
            <a:extLst>
              <a:ext uri="{FF2B5EF4-FFF2-40B4-BE49-F238E27FC236}">
                <a16:creationId xmlns:a16="http://schemas.microsoft.com/office/drawing/2014/main" id="{08450AA8-2E37-C2EB-44BB-5BFF8D04A95D}"/>
              </a:ext>
            </a:extLst>
          </p:cNvPr>
          <p:cNvSpPr>
            <a:spLocks noGrp="1"/>
          </p:cNvSpPr>
          <p:nvPr>
            <p:ph type="sldNum" sz="quarter" idx="5"/>
          </p:nvPr>
        </p:nvSpPr>
        <p:spPr/>
        <p:txBody>
          <a:bodyPr/>
          <a:lstStyle/>
          <a:p>
            <a:fld id="{7015507C-13FA-4415-A8EB-AC6232854DF1}" type="slidenum">
              <a:rPr lang="en-US" smtClean="0"/>
              <a:t>57</a:t>
            </a:fld>
            <a:endParaRPr lang="en-US"/>
          </a:p>
        </p:txBody>
      </p:sp>
    </p:spTree>
    <p:extLst>
      <p:ext uri="{BB962C8B-B14F-4D97-AF65-F5344CB8AC3E}">
        <p14:creationId xmlns:p14="http://schemas.microsoft.com/office/powerpoint/2010/main" val="36036692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facilitator can also download a facilitator guide and student guide. The course can be presented over several sessions if time is a factor.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shows a sample outline of what’s covered for Active Shooter training. Click on sections and play the video and follow along with the facilitation guide.</a:t>
            </a:r>
          </a:p>
          <a:p>
            <a:endParaRPr lang="en-US" dirty="0"/>
          </a:p>
        </p:txBody>
      </p:sp>
      <p:sp>
        <p:nvSpPr>
          <p:cNvPr id="4" name="Header Placeholder 3"/>
          <p:cNvSpPr>
            <a:spLocks noGrp="1"/>
          </p:cNvSpPr>
          <p:nvPr>
            <p:ph type="hdr" sz="quarter" idx="10"/>
          </p:nvPr>
        </p:nvSpPr>
        <p:spPr/>
        <p:txBody>
          <a:bodyPr/>
          <a:lstStyle/>
          <a:p>
            <a:pPr defTabSz="897026">
              <a:defRPr/>
            </a:pPr>
            <a:endParaRPr lang="en-US" sz="1800" kern="0">
              <a:solidFill>
                <a:sysClr val="windowText" lastClr="000000"/>
              </a:solidFill>
            </a:endParaRPr>
          </a:p>
        </p:txBody>
      </p:sp>
      <p:sp>
        <p:nvSpPr>
          <p:cNvPr id="5" name="Footer Placeholder 4"/>
          <p:cNvSpPr>
            <a:spLocks noGrp="1"/>
          </p:cNvSpPr>
          <p:nvPr>
            <p:ph type="ftr" sz="quarter" idx="11"/>
          </p:nvPr>
        </p:nvSpPr>
        <p:spPr/>
        <p:txBody>
          <a:bodyPr/>
          <a:lstStyle/>
          <a:p>
            <a:pPr defTabSz="896731"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defTabSz="897026">
              <a:defRPr/>
            </a:pPr>
            <a:fld id="{23A5C127-CB05-47B6-8D1E-7BC74A68F508}" type="datetime8">
              <a:rPr lang="en-US" sz="1800" kern="0">
                <a:solidFill>
                  <a:sysClr val="windowText" lastClr="000000"/>
                </a:solidFill>
              </a:rPr>
              <a:pPr defTabSz="897026">
                <a:defRPr/>
              </a:pPr>
              <a:t>4/21/2025 11:17 AM</a:t>
            </a:fld>
            <a:endParaRPr lang="en-US" sz="1800" kern="0">
              <a:solidFill>
                <a:sysClr val="windowText" lastClr="000000"/>
              </a:solidFill>
            </a:endParaRPr>
          </a:p>
        </p:txBody>
      </p:sp>
    </p:spTree>
    <p:extLst>
      <p:ext uri="{BB962C8B-B14F-4D97-AF65-F5344CB8AC3E}">
        <p14:creationId xmlns:p14="http://schemas.microsoft.com/office/powerpoint/2010/main" val="1795573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B7BCD-427D-0B3A-1797-BACB3D5D3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13C6C-30EA-C646-BC89-0D97C5512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26E4A-5E5D-38DB-7F6E-8EA8D9431975}"/>
              </a:ext>
            </a:extLst>
          </p:cNvPr>
          <p:cNvSpPr>
            <a:spLocks noGrp="1"/>
          </p:cNvSpPr>
          <p:nvPr>
            <p:ph type="body" idx="1"/>
          </p:nvPr>
        </p:nvSpPr>
        <p:spPr/>
        <p:txBody>
          <a:bodyPr/>
          <a:lstStyle/>
          <a:p>
            <a:r>
              <a:rPr lang="en-US" dirty="0"/>
              <a:t>To return to the Dashboard, click the X, then…</a:t>
            </a:r>
          </a:p>
        </p:txBody>
      </p:sp>
      <p:sp>
        <p:nvSpPr>
          <p:cNvPr id="4" name="Slide Number Placeholder 3">
            <a:extLst>
              <a:ext uri="{FF2B5EF4-FFF2-40B4-BE49-F238E27FC236}">
                <a16:creationId xmlns:a16="http://schemas.microsoft.com/office/drawing/2014/main" id="{086EC362-B2A4-8B99-F47F-FD040B5A883C}"/>
              </a:ext>
            </a:extLst>
          </p:cNvPr>
          <p:cNvSpPr>
            <a:spLocks noGrp="1"/>
          </p:cNvSpPr>
          <p:nvPr>
            <p:ph type="sldNum" sz="quarter" idx="5"/>
          </p:nvPr>
        </p:nvSpPr>
        <p:spPr/>
        <p:txBody>
          <a:bodyPr/>
          <a:lstStyle/>
          <a:p>
            <a:fld id="{7015507C-13FA-4415-A8EB-AC6232854DF1}" type="slidenum">
              <a:rPr lang="en-US" smtClean="0"/>
              <a:t>59</a:t>
            </a:fld>
            <a:endParaRPr lang="en-US"/>
          </a:p>
        </p:txBody>
      </p:sp>
    </p:spTree>
    <p:extLst>
      <p:ext uri="{BB962C8B-B14F-4D97-AF65-F5344CB8AC3E}">
        <p14:creationId xmlns:p14="http://schemas.microsoft.com/office/powerpoint/2010/main" val="1141170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15507C-13FA-4415-A8EB-AC6232854DF1}" type="slidenum">
              <a:rPr lang="en-US" smtClean="0"/>
              <a:t>6</a:t>
            </a:fld>
            <a:endParaRPr lang="en-US"/>
          </a:p>
        </p:txBody>
      </p:sp>
    </p:spTree>
    <p:extLst>
      <p:ext uri="{BB962C8B-B14F-4D97-AF65-F5344CB8AC3E}">
        <p14:creationId xmlns:p14="http://schemas.microsoft.com/office/powerpoint/2010/main" val="11552512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Tools, then Genius Dashboard.</a:t>
            </a:r>
          </a:p>
        </p:txBody>
      </p:sp>
      <p:sp>
        <p:nvSpPr>
          <p:cNvPr id="4" name="Slide Number Placeholder 3"/>
          <p:cNvSpPr>
            <a:spLocks noGrp="1"/>
          </p:cNvSpPr>
          <p:nvPr>
            <p:ph type="sldNum" sz="quarter" idx="5"/>
          </p:nvPr>
        </p:nvSpPr>
        <p:spPr/>
        <p:txBody>
          <a:bodyPr/>
          <a:lstStyle/>
          <a:p>
            <a:fld id="{7015507C-13FA-4415-A8EB-AC6232854DF1}" type="slidenum">
              <a:rPr lang="en-US" smtClean="0"/>
              <a:t>60</a:t>
            </a:fld>
            <a:endParaRPr lang="en-US"/>
          </a:p>
        </p:txBody>
      </p:sp>
    </p:spTree>
    <p:extLst>
      <p:ext uri="{BB962C8B-B14F-4D97-AF65-F5344CB8AC3E}">
        <p14:creationId xmlns:p14="http://schemas.microsoft.com/office/powerpoint/2010/main" val="14478493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how do you know which courses need a roster? We can demo a new report coming to help. In the meantime, you may need to cross refence in the Portal catalog which say “Roster Required”.</a:t>
            </a:r>
          </a:p>
        </p:txBody>
      </p:sp>
      <p:sp>
        <p:nvSpPr>
          <p:cNvPr id="4" name="Slide Number Placeholder 3"/>
          <p:cNvSpPr>
            <a:spLocks noGrp="1"/>
          </p:cNvSpPr>
          <p:nvPr>
            <p:ph type="sldNum" sz="quarter" idx="5"/>
          </p:nvPr>
        </p:nvSpPr>
        <p:spPr/>
        <p:txBody>
          <a:bodyPr/>
          <a:lstStyle/>
          <a:p>
            <a:fld id="{7015507C-13FA-4415-A8EB-AC6232854DF1}" type="slidenum">
              <a:rPr lang="en-US" smtClean="0"/>
              <a:t>61</a:t>
            </a:fld>
            <a:endParaRPr lang="en-US"/>
          </a:p>
        </p:txBody>
      </p:sp>
    </p:spTree>
    <p:extLst>
      <p:ext uri="{BB962C8B-B14F-4D97-AF65-F5344CB8AC3E}">
        <p14:creationId xmlns:p14="http://schemas.microsoft.com/office/powerpoint/2010/main" val="8712510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800"/>
              </a:spcAft>
              <a:buFont typeface="+mj-lt"/>
              <a:buNone/>
            </a:pPr>
            <a:r>
              <a:rPr lang="en-US" sz="1200" dirty="0"/>
              <a:t>Click to play video.</a:t>
            </a:r>
          </a:p>
          <a:p>
            <a:pPr marL="457200" indent="-457200">
              <a:spcAft>
                <a:spcPts val="1800"/>
              </a:spcAft>
              <a:buFont typeface="+mj-lt"/>
              <a:buAutoNum type="arabicPeriod"/>
            </a:pPr>
            <a:r>
              <a:rPr lang="en-US" sz="1200" dirty="0"/>
              <a:t>Log into your EDI account at </a:t>
            </a:r>
            <a:r>
              <a:rPr lang="en-US" sz="1200" dirty="0">
                <a:hlinkClick r:id="rId3"/>
              </a:rPr>
              <a:t>https://edinet.post.ca.gov/home.aspx</a:t>
            </a:r>
            <a:r>
              <a:rPr lang="en-US" sz="1200" dirty="0"/>
              <a:t> </a:t>
            </a:r>
          </a:p>
          <a:p>
            <a:pPr marL="457200" indent="-457200">
              <a:spcAft>
                <a:spcPts val="1800"/>
              </a:spcAft>
              <a:buFont typeface="+mj-lt"/>
              <a:buAutoNum type="arabicPeriod"/>
            </a:pPr>
            <a:r>
              <a:rPr lang="en-US" sz="1200" dirty="0"/>
              <a:t>Under GENERAL QUICK LINKS section at left, select Course Rosters (or from the top header drop-down menus, select Courses then select Rosters.)</a:t>
            </a:r>
          </a:p>
          <a:p>
            <a:pPr marL="457200" indent="-457200">
              <a:spcAft>
                <a:spcPts val="1800"/>
              </a:spcAft>
              <a:buFont typeface="+mj-lt"/>
              <a:buAutoNum type="arabicPeriod"/>
            </a:pPr>
            <a:r>
              <a:rPr lang="en-US" sz="1200" dirty="0"/>
              <a:t>Select Enter Roster on Behalf of: (Select Agency/Presenter from drop-down)</a:t>
            </a:r>
          </a:p>
          <a:p>
            <a:pPr marL="457200" indent="-457200">
              <a:spcAft>
                <a:spcPts val="1800"/>
              </a:spcAft>
              <a:buFont typeface="+mj-lt"/>
              <a:buAutoNum type="arabicPeriod"/>
            </a:pPr>
            <a:r>
              <a:rPr lang="en-US" sz="1200" dirty="0"/>
              <a:t>Select POST MULTI-MEDIA COURSE (Cert # 29000)</a:t>
            </a:r>
          </a:p>
          <a:p>
            <a:pPr marL="457200" indent="-457200">
              <a:spcAft>
                <a:spcPts val="1800"/>
              </a:spcAft>
              <a:buFont typeface="+mj-lt"/>
              <a:buAutoNum type="arabicPeriod"/>
            </a:pPr>
            <a:r>
              <a:rPr lang="en-US" sz="1200" dirty="0"/>
              <a:t>Select the Presentation Title (you can sort titles A-to-Z by clicking at the top of the column)</a:t>
            </a:r>
          </a:p>
          <a:p>
            <a:pPr marL="457200" indent="-457200">
              <a:buFont typeface="+mj-lt"/>
              <a:buAutoNum type="arabicPeriod"/>
            </a:pPr>
            <a:r>
              <a:rPr lang="en-US" sz="1200" dirty="0"/>
              <a:t>Follow prompts to complete the Course Roster</a:t>
            </a:r>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62</a:t>
            </a:fld>
            <a:endParaRPr lang="en-US"/>
          </a:p>
        </p:txBody>
      </p:sp>
    </p:spTree>
    <p:extLst>
      <p:ext uri="{BB962C8B-B14F-4D97-AF65-F5344CB8AC3E}">
        <p14:creationId xmlns:p14="http://schemas.microsoft.com/office/powerpoint/2010/main" val="26189025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instructions from the link on how to enter an EDI roster for the Hybrid/Facilitated course topics.</a:t>
            </a:r>
          </a:p>
        </p:txBody>
      </p:sp>
      <p:sp>
        <p:nvSpPr>
          <p:cNvPr id="4" name="Slide Number Placeholder 3"/>
          <p:cNvSpPr>
            <a:spLocks noGrp="1"/>
          </p:cNvSpPr>
          <p:nvPr>
            <p:ph type="sldNum" sz="quarter" idx="5"/>
          </p:nvPr>
        </p:nvSpPr>
        <p:spPr/>
        <p:txBody>
          <a:bodyPr/>
          <a:lstStyle/>
          <a:p>
            <a:fld id="{7015507C-13FA-4415-A8EB-AC6232854DF1}" type="slidenum">
              <a:rPr lang="en-US" smtClean="0"/>
              <a:t>63</a:t>
            </a:fld>
            <a:endParaRPr lang="en-US"/>
          </a:p>
        </p:txBody>
      </p:sp>
    </p:spTree>
    <p:extLst>
      <p:ext uri="{BB962C8B-B14F-4D97-AF65-F5344CB8AC3E}">
        <p14:creationId xmlns:p14="http://schemas.microsoft.com/office/powerpoint/2010/main" val="12702751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5 minutes to answers these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64</a:t>
            </a:fld>
            <a:endParaRPr lang="en-US"/>
          </a:p>
        </p:txBody>
      </p:sp>
    </p:spTree>
    <p:extLst>
      <p:ext uri="{BB962C8B-B14F-4D97-AF65-F5344CB8AC3E}">
        <p14:creationId xmlns:p14="http://schemas.microsoft.com/office/powerpoint/2010/main" val="20239263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65</a:t>
            </a:fld>
            <a:endParaRPr lang="en-US"/>
          </a:p>
        </p:txBody>
      </p:sp>
    </p:spTree>
    <p:extLst>
      <p:ext uri="{BB962C8B-B14F-4D97-AF65-F5344CB8AC3E}">
        <p14:creationId xmlns:p14="http://schemas.microsoft.com/office/powerpoint/2010/main" val="19662952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AC4A8-8683-CCE6-4F56-48D1466833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90F307-AADB-4358-D2AF-C015AF25BE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26478C-DE21-E387-4803-A2B3897D3134}"/>
              </a:ext>
            </a:extLst>
          </p:cNvPr>
          <p:cNvSpPr>
            <a:spLocks noGrp="1"/>
          </p:cNvSpPr>
          <p:nvPr>
            <p:ph type="body" idx="1"/>
          </p:nvPr>
        </p:nvSpPr>
        <p:spPr/>
        <p:txBody>
          <a:bodyPr/>
          <a:lstStyle/>
          <a:p>
            <a:pPr marL="0" indent="0">
              <a:buNone/>
            </a:pPr>
            <a:r>
              <a:rPr lang="en-US" dirty="0"/>
              <a:t>Several places</a:t>
            </a:r>
          </a:p>
        </p:txBody>
      </p:sp>
      <p:sp>
        <p:nvSpPr>
          <p:cNvPr id="4" name="Slide Number Placeholder 3">
            <a:extLst>
              <a:ext uri="{FF2B5EF4-FFF2-40B4-BE49-F238E27FC236}">
                <a16:creationId xmlns:a16="http://schemas.microsoft.com/office/drawing/2014/main" id="{39E0B2EE-0B4A-83A1-BE3A-C4810FFE5B71}"/>
              </a:ext>
            </a:extLst>
          </p:cNvPr>
          <p:cNvSpPr>
            <a:spLocks noGrp="1"/>
          </p:cNvSpPr>
          <p:nvPr>
            <p:ph type="sldNum" sz="quarter" idx="5"/>
          </p:nvPr>
        </p:nvSpPr>
        <p:spPr/>
        <p:txBody>
          <a:bodyPr/>
          <a:lstStyle/>
          <a:p>
            <a:fld id="{7015507C-13FA-4415-A8EB-AC6232854DF1}" type="slidenum">
              <a:rPr lang="en-US" smtClean="0"/>
              <a:t>66</a:t>
            </a:fld>
            <a:endParaRPr lang="en-US"/>
          </a:p>
        </p:txBody>
      </p:sp>
    </p:spTree>
    <p:extLst>
      <p:ext uri="{BB962C8B-B14F-4D97-AF65-F5344CB8AC3E}">
        <p14:creationId xmlns:p14="http://schemas.microsoft.com/office/powerpoint/2010/main" val="35169732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F96ED-88AB-49EA-54D6-9366D758D4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286141-C7B8-5D88-2324-0778E6B44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636DB-8B13-31B4-C567-AC3A5CE2070B}"/>
              </a:ext>
            </a:extLst>
          </p:cNvPr>
          <p:cNvSpPr>
            <a:spLocks noGrp="1"/>
          </p:cNvSpPr>
          <p:nvPr>
            <p:ph type="body" idx="1"/>
          </p:nvPr>
        </p:nvSpPr>
        <p:spPr/>
        <p:txBody>
          <a:bodyPr/>
          <a:lstStyle/>
          <a:p>
            <a:pPr marL="0" indent="0">
              <a:buNone/>
            </a:pPr>
            <a:r>
              <a:rPr lang="en-US" dirty="0"/>
              <a:t>Several places</a:t>
            </a:r>
          </a:p>
        </p:txBody>
      </p:sp>
      <p:sp>
        <p:nvSpPr>
          <p:cNvPr id="4" name="Slide Number Placeholder 3">
            <a:extLst>
              <a:ext uri="{FF2B5EF4-FFF2-40B4-BE49-F238E27FC236}">
                <a16:creationId xmlns:a16="http://schemas.microsoft.com/office/drawing/2014/main" id="{24653FA6-0B92-08F6-1A7D-26A633939893}"/>
              </a:ext>
            </a:extLst>
          </p:cNvPr>
          <p:cNvSpPr>
            <a:spLocks noGrp="1"/>
          </p:cNvSpPr>
          <p:nvPr>
            <p:ph type="sldNum" sz="quarter" idx="5"/>
          </p:nvPr>
        </p:nvSpPr>
        <p:spPr/>
        <p:txBody>
          <a:bodyPr/>
          <a:lstStyle/>
          <a:p>
            <a:fld id="{7015507C-13FA-4415-A8EB-AC6232854DF1}" type="slidenum">
              <a:rPr lang="en-US" smtClean="0"/>
              <a:t>67</a:t>
            </a:fld>
            <a:endParaRPr lang="en-US"/>
          </a:p>
        </p:txBody>
      </p:sp>
    </p:spTree>
    <p:extLst>
      <p:ext uri="{BB962C8B-B14F-4D97-AF65-F5344CB8AC3E}">
        <p14:creationId xmlns:p14="http://schemas.microsoft.com/office/powerpoint/2010/main" val="7126186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90319-B9B8-A4C0-3A96-FF28FA37C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5B7237-54D7-2A60-99CB-3F3AD12B5F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2B5A72-FBE5-3B3A-1B84-1D73A947CC2B}"/>
              </a:ext>
            </a:extLst>
          </p:cNvPr>
          <p:cNvSpPr>
            <a:spLocks noGrp="1"/>
          </p:cNvSpPr>
          <p:nvPr>
            <p:ph type="body" idx="1"/>
          </p:nvPr>
        </p:nvSpPr>
        <p:spPr/>
        <p:txBody>
          <a:bodyPr/>
          <a:lstStyle/>
          <a:p>
            <a:pPr marL="0" indent="0">
              <a:buNone/>
            </a:pPr>
            <a:r>
              <a:rPr lang="en-US" dirty="0"/>
              <a:t>Several places. Also a link on the sign-in page.</a:t>
            </a:r>
          </a:p>
        </p:txBody>
      </p:sp>
      <p:sp>
        <p:nvSpPr>
          <p:cNvPr id="4" name="Slide Number Placeholder 3">
            <a:extLst>
              <a:ext uri="{FF2B5EF4-FFF2-40B4-BE49-F238E27FC236}">
                <a16:creationId xmlns:a16="http://schemas.microsoft.com/office/drawing/2014/main" id="{88A2B8AA-1013-29A6-AAB9-B8AEE9506DC5}"/>
              </a:ext>
            </a:extLst>
          </p:cNvPr>
          <p:cNvSpPr>
            <a:spLocks noGrp="1"/>
          </p:cNvSpPr>
          <p:nvPr>
            <p:ph type="sldNum" sz="quarter" idx="5"/>
          </p:nvPr>
        </p:nvSpPr>
        <p:spPr/>
        <p:txBody>
          <a:bodyPr/>
          <a:lstStyle/>
          <a:p>
            <a:fld id="{7015507C-13FA-4415-A8EB-AC6232854DF1}" type="slidenum">
              <a:rPr lang="en-US" smtClean="0"/>
              <a:t>68</a:t>
            </a:fld>
            <a:endParaRPr lang="en-US"/>
          </a:p>
        </p:txBody>
      </p:sp>
    </p:spTree>
    <p:extLst>
      <p:ext uri="{BB962C8B-B14F-4D97-AF65-F5344CB8AC3E}">
        <p14:creationId xmlns:p14="http://schemas.microsoft.com/office/powerpoint/2010/main" val="35695037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C2650-6A92-8946-754A-F0DD76BB34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1D29B4-D2AD-9BED-8AD7-7C3134969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339823-56C2-27EE-33B3-BB0C6B42BC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C014AB-C538-FCF5-5494-167FF3606110}"/>
              </a:ext>
            </a:extLst>
          </p:cNvPr>
          <p:cNvSpPr>
            <a:spLocks noGrp="1"/>
          </p:cNvSpPr>
          <p:nvPr>
            <p:ph type="sldNum" sz="quarter" idx="5"/>
          </p:nvPr>
        </p:nvSpPr>
        <p:spPr/>
        <p:txBody>
          <a:bodyPr/>
          <a:lstStyle/>
          <a:p>
            <a:fld id="{7015507C-13FA-4415-A8EB-AC6232854DF1}" type="slidenum">
              <a:rPr lang="en-US" smtClean="0"/>
              <a:t>69</a:t>
            </a:fld>
            <a:endParaRPr lang="en-US"/>
          </a:p>
        </p:txBody>
      </p:sp>
    </p:spTree>
    <p:extLst>
      <p:ext uri="{BB962C8B-B14F-4D97-AF65-F5344CB8AC3E}">
        <p14:creationId xmlns:p14="http://schemas.microsoft.com/office/powerpoint/2010/main" val="3144492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12230-2E17-F9FB-40C1-4AA2E539C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2BA779-66F2-A1E2-9B73-13114003D5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C8406-BBA5-65EF-D19A-3B5A11274464}"/>
              </a:ext>
            </a:extLst>
          </p:cNvPr>
          <p:cNvSpPr>
            <a:spLocks noGrp="1"/>
          </p:cNvSpPr>
          <p:nvPr>
            <p:ph type="body" idx="1"/>
          </p:nvPr>
        </p:nvSpPr>
        <p:spPr/>
        <p:txBody>
          <a:bodyPr/>
          <a:lstStyle/>
          <a:p>
            <a:endParaRPr lang="en-US" dirty="0"/>
          </a:p>
          <a:p>
            <a:pPr marL="109538" indent="0">
              <a:lnSpc>
                <a:spcPct val="90000"/>
              </a:lnSpc>
              <a:spcBef>
                <a:spcPct val="0"/>
              </a:spcBef>
              <a:spcAft>
                <a:spcPts val="600"/>
              </a:spcAft>
              <a:buFont typeface="Arial" panose="020B0604020202020204" pitchFamily="34" charset="0"/>
              <a:buNone/>
            </a:pPr>
            <a:r>
              <a:rPr lang="en-US" sz="700" dirty="0">
                <a:solidFill>
                  <a:schemeClr val="tx1"/>
                </a:solidFill>
              </a:rPr>
              <a:t>Sign in: </a:t>
            </a:r>
          </a:p>
          <a:p>
            <a:pPr marL="338138" indent="-228600">
              <a:lnSpc>
                <a:spcPct val="90000"/>
              </a:lnSpc>
              <a:spcBef>
                <a:spcPct val="0"/>
              </a:spcBef>
              <a:spcAft>
                <a:spcPts val="600"/>
              </a:spcAft>
              <a:buFont typeface="Arial" panose="020B0604020202020204" pitchFamily="34" charset="0"/>
              <a:buAutoNum type="arabicPeriod"/>
            </a:pPr>
            <a:r>
              <a:rPr lang="en-US" sz="800" b="0" i="0" dirty="0">
                <a:solidFill>
                  <a:srgbClr val="333333"/>
                </a:solidFill>
                <a:effectLst/>
                <a:latin typeface="Source Sans Pro" panose="020B0503030403020204" pitchFamily="34" charset="0"/>
              </a:rPr>
              <a:t>Go to </a:t>
            </a:r>
            <a:r>
              <a:rPr lang="en-US" sz="800" b="0" i="0" u="none" strike="noStrike" dirty="0">
                <a:solidFill>
                  <a:srgbClr val="046B99"/>
                </a:solidFill>
                <a:effectLst/>
                <a:latin typeface="Source Sans Pro" panose="020B0503030403020204" pitchFamily="34" charset="0"/>
                <a:hlinkClick r:id="rId3"/>
              </a:rPr>
              <a:t>https://lp.post.ca.gov</a:t>
            </a:r>
            <a:endParaRPr lang="en-US" sz="800" b="0" i="0" u="none" strike="noStrike" dirty="0">
              <a:solidFill>
                <a:srgbClr val="333333"/>
              </a:solidFill>
              <a:effectLst/>
              <a:latin typeface="Source Sans Pro" panose="020B0503030403020204" pitchFamily="34" charset="0"/>
            </a:endParaRPr>
          </a:p>
          <a:p>
            <a:pPr marL="338138" indent="-228600">
              <a:lnSpc>
                <a:spcPct val="90000"/>
              </a:lnSpc>
              <a:spcBef>
                <a:spcPct val="0"/>
              </a:spcBef>
              <a:spcAft>
                <a:spcPts val="600"/>
              </a:spcAft>
              <a:buFont typeface="Arial" panose="020B0604020202020204" pitchFamily="34" charset="0"/>
              <a:buAutoNum type="arabicPeriod"/>
            </a:pPr>
            <a:r>
              <a:rPr lang="en-US" sz="800" dirty="0"/>
              <a:t>Portal Status – Downtime, new releases</a:t>
            </a:r>
          </a:p>
          <a:p>
            <a:pPr marL="338138" indent="-228600">
              <a:lnSpc>
                <a:spcPct val="90000"/>
              </a:lnSpc>
              <a:spcBef>
                <a:spcPct val="0"/>
              </a:spcBef>
              <a:spcAft>
                <a:spcPts val="600"/>
              </a:spcAft>
              <a:buFont typeface="Arial" panose="020B0604020202020204" pitchFamily="34" charset="0"/>
              <a:buAutoNum type="arabicPeriod"/>
            </a:pPr>
            <a:r>
              <a:rPr lang="en-US" sz="800" dirty="0"/>
              <a:t>Click “Learning Portal Status Update Page”</a:t>
            </a:r>
          </a:p>
          <a:p>
            <a:pPr marL="338138" indent="-228600">
              <a:lnSpc>
                <a:spcPct val="90000"/>
              </a:lnSpc>
              <a:spcBef>
                <a:spcPct val="0"/>
              </a:spcBef>
              <a:spcAft>
                <a:spcPts val="600"/>
              </a:spcAft>
              <a:buFont typeface="Arial" panose="020B0604020202020204" pitchFamily="34" charset="0"/>
              <a:buAutoNum type="arabicPeriod"/>
            </a:pPr>
            <a:r>
              <a:rPr lang="en-US" sz="800" dirty="0"/>
              <a:t>Portal Support</a:t>
            </a:r>
          </a:p>
          <a:p>
            <a:pPr marL="338138" indent="-228600">
              <a:lnSpc>
                <a:spcPct val="90000"/>
              </a:lnSpc>
              <a:spcBef>
                <a:spcPct val="0"/>
              </a:spcBef>
              <a:spcAft>
                <a:spcPts val="600"/>
              </a:spcAft>
              <a:buFont typeface="Arial" panose="020B0604020202020204" pitchFamily="34" charset="0"/>
              <a:buAutoNum type="arabicPeriod"/>
            </a:pPr>
            <a:r>
              <a:rPr lang="en-US" sz="800" dirty="0"/>
              <a:t>Sign in with POST PASS</a:t>
            </a:r>
          </a:p>
          <a:p>
            <a:pPr marL="338138" indent="-228600">
              <a:lnSpc>
                <a:spcPct val="90000"/>
              </a:lnSpc>
              <a:spcBef>
                <a:spcPct val="0"/>
              </a:spcBef>
              <a:spcAft>
                <a:spcPts val="600"/>
              </a:spcAft>
              <a:buFont typeface="Arial" panose="020B0604020202020204" pitchFamily="34" charset="0"/>
              <a:buAutoNum type="arabicPeriod"/>
            </a:pPr>
            <a:endParaRPr lang="en-US" sz="800" dirty="0"/>
          </a:p>
        </p:txBody>
      </p:sp>
      <p:sp>
        <p:nvSpPr>
          <p:cNvPr id="4" name="Slide Number Placeholder 3">
            <a:extLst>
              <a:ext uri="{FF2B5EF4-FFF2-40B4-BE49-F238E27FC236}">
                <a16:creationId xmlns:a16="http://schemas.microsoft.com/office/drawing/2014/main" id="{85C53004-F475-34AE-0F77-95B326534909}"/>
              </a:ext>
            </a:extLst>
          </p:cNvPr>
          <p:cNvSpPr>
            <a:spLocks noGrp="1"/>
          </p:cNvSpPr>
          <p:nvPr>
            <p:ph type="sldNum" sz="quarter" idx="5"/>
          </p:nvPr>
        </p:nvSpPr>
        <p:spPr/>
        <p:txBody>
          <a:bodyPr/>
          <a:lstStyle/>
          <a:p>
            <a:fld id="{7015507C-13FA-4415-A8EB-AC6232854DF1}" type="slidenum">
              <a:rPr lang="en-US" smtClean="0"/>
              <a:t>7</a:t>
            </a:fld>
            <a:endParaRPr lang="en-US"/>
          </a:p>
        </p:txBody>
      </p:sp>
    </p:spTree>
    <p:extLst>
      <p:ext uri="{BB962C8B-B14F-4D97-AF65-F5344CB8AC3E}">
        <p14:creationId xmlns:p14="http://schemas.microsoft.com/office/powerpoint/2010/main" val="29345447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these links for more information</a:t>
            </a:r>
          </a:p>
          <a:p>
            <a:r>
              <a:rPr lang="en-US" sz="1200" kern="1200" dirty="0"/>
              <a:t>Provide details about issue when contacting support</a:t>
            </a:r>
          </a:p>
          <a:p>
            <a:r>
              <a:rPr lang="en-US" sz="1200" kern="1200" dirty="0"/>
              <a:t>Take some time to review the contents of the TM page. Find the Learning Portal Section</a:t>
            </a:r>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70</a:t>
            </a:fld>
            <a:endParaRPr lang="en-US"/>
          </a:p>
        </p:txBody>
      </p:sp>
    </p:spTree>
    <p:extLst>
      <p:ext uri="{BB962C8B-B14F-4D97-AF65-F5344CB8AC3E}">
        <p14:creationId xmlns:p14="http://schemas.microsoft.com/office/powerpoint/2010/main" val="35876191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these links for more information</a:t>
            </a:r>
          </a:p>
        </p:txBody>
      </p:sp>
      <p:sp>
        <p:nvSpPr>
          <p:cNvPr id="4" name="Slide Number Placeholder 3"/>
          <p:cNvSpPr>
            <a:spLocks noGrp="1"/>
          </p:cNvSpPr>
          <p:nvPr>
            <p:ph type="sldNum" sz="quarter" idx="5"/>
          </p:nvPr>
        </p:nvSpPr>
        <p:spPr/>
        <p:txBody>
          <a:bodyPr/>
          <a:lstStyle/>
          <a:p>
            <a:fld id="{7015507C-13FA-4415-A8EB-AC6232854DF1}" type="slidenum">
              <a:rPr lang="en-US" smtClean="0"/>
              <a:t>71</a:t>
            </a:fld>
            <a:endParaRPr lang="en-US"/>
          </a:p>
        </p:txBody>
      </p:sp>
    </p:spTree>
    <p:extLst>
      <p:ext uri="{BB962C8B-B14F-4D97-AF65-F5344CB8AC3E}">
        <p14:creationId xmlns:p14="http://schemas.microsoft.com/office/powerpoint/2010/main" val="1306963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CB7F0-ED87-6284-6926-42664559C8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F574F6-9813-A069-5255-CD949F9C8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18C839-F7D4-C0D9-287C-6DBD080AB87D}"/>
              </a:ext>
            </a:extLst>
          </p:cNvPr>
          <p:cNvSpPr>
            <a:spLocks noGrp="1"/>
          </p:cNvSpPr>
          <p:nvPr>
            <p:ph type="body" idx="1"/>
          </p:nvPr>
        </p:nvSpPr>
        <p:spPr/>
        <p:txBody>
          <a:bodyPr/>
          <a:lstStyle/>
          <a:p>
            <a:pPr marL="109538" indent="0">
              <a:lnSpc>
                <a:spcPct val="90000"/>
              </a:lnSpc>
              <a:spcBef>
                <a:spcPct val="0"/>
              </a:spcBef>
              <a:spcAft>
                <a:spcPts val="600"/>
              </a:spcAft>
              <a:buFont typeface="Arial" panose="020B0604020202020204" pitchFamily="34" charset="0"/>
              <a:buNone/>
            </a:pPr>
            <a:endParaRPr lang="en-US" sz="800" dirty="0"/>
          </a:p>
        </p:txBody>
      </p:sp>
      <p:sp>
        <p:nvSpPr>
          <p:cNvPr id="4" name="Slide Number Placeholder 3">
            <a:extLst>
              <a:ext uri="{FF2B5EF4-FFF2-40B4-BE49-F238E27FC236}">
                <a16:creationId xmlns:a16="http://schemas.microsoft.com/office/drawing/2014/main" id="{DD7AD0DD-B7A8-FA50-370D-9191F2A5211E}"/>
              </a:ext>
            </a:extLst>
          </p:cNvPr>
          <p:cNvSpPr>
            <a:spLocks noGrp="1"/>
          </p:cNvSpPr>
          <p:nvPr>
            <p:ph type="sldNum" sz="quarter" idx="5"/>
          </p:nvPr>
        </p:nvSpPr>
        <p:spPr/>
        <p:txBody>
          <a:bodyPr/>
          <a:lstStyle/>
          <a:p>
            <a:fld id="{7015507C-13FA-4415-A8EB-AC6232854DF1}" type="slidenum">
              <a:rPr lang="en-US" smtClean="0"/>
              <a:t>8</a:t>
            </a:fld>
            <a:endParaRPr lang="en-US"/>
          </a:p>
        </p:txBody>
      </p:sp>
    </p:spTree>
    <p:extLst>
      <p:ext uri="{BB962C8B-B14F-4D97-AF65-F5344CB8AC3E}">
        <p14:creationId xmlns:p14="http://schemas.microsoft.com/office/powerpoint/2010/main" val="2618347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terms referred to in the Portal </a:t>
            </a:r>
          </a:p>
          <a:p>
            <a:r>
              <a:rPr lang="en-US" dirty="0"/>
              <a:t>Explain new quarterly enrollments </a:t>
            </a:r>
          </a:p>
        </p:txBody>
      </p:sp>
      <p:sp>
        <p:nvSpPr>
          <p:cNvPr id="4" name="Slide Number Placeholder 3"/>
          <p:cNvSpPr>
            <a:spLocks noGrp="1"/>
          </p:cNvSpPr>
          <p:nvPr>
            <p:ph type="sldNum" sz="quarter" idx="5"/>
          </p:nvPr>
        </p:nvSpPr>
        <p:spPr/>
        <p:txBody>
          <a:bodyPr/>
          <a:lstStyle/>
          <a:p>
            <a:fld id="{7015507C-13FA-4415-A8EB-AC6232854DF1}" type="slidenum">
              <a:rPr lang="en-US" smtClean="0"/>
              <a:t>9</a:t>
            </a:fld>
            <a:endParaRPr lang="en-US"/>
          </a:p>
        </p:txBody>
      </p:sp>
    </p:spTree>
    <p:extLst>
      <p:ext uri="{BB962C8B-B14F-4D97-AF65-F5344CB8AC3E}">
        <p14:creationId xmlns:p14="http://schemas.microsoft.com/office/powerpoint/2010/main" val="1771757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72CE0-FB5E-4D4D-7FDB-0EB93B016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560A6C-DBB0-BE90-F9A3-12FCEB9B24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08D742-28EE-4D23-A457-CEF4B0541C64}"/>
              </a:ext>
            </a:extLst>
          </p:cNvPr>
          <p:cNvSpPr>
            <a:spLocks noGrp="1"/>
          </p:cNvSpPr>
          <p:nvPr>
            <p:ph type="dt" sz="half" idx="10"/>
          </p:nvPr>
        </p:nvSpPr>
        <p:spPr/>
        <p:txBody>
          <a:bodyPr/>
          <a:lstStyle/>
          <a:p>
            <a:fld id="{240AC8CC-9C11-4306-8D68-48AF5E3A6331}" type="datetimeFigureOut">
              <a:rPr lang="en-US" smtClean="0"/>
              <a:t>4/21/2025</a:t>
            </a:fld>
            <a:endParaRPr lang="en-US"/>
          </a:p>
        </p:txBody>
      </p:sp>
      <p:sp>
        <p:nvSpPr>
          <p:cNvPr id="5" name="Footer Placeholder 4">
            <a:extLst>
              <a:ext uri="{FF2B5EF4-FFF2-40B4-BE49-F238E27FC236}">
                <a16:creationId xmlns:a16="http://schemas.microsoft.com/office/drawing/2014/main" id="{4859CD1C-C427-2138-BD0D-AFA7229C8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EA0818-B1F7-103C-2308-D78CE0C98062}"/>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347563005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573CB-2D6D-EF0D-C62C-8F2F868EEC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451ABB-4EE3-2FD9-BE90-2D6E190111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7CDC68-83EC-B2DE-EA01-B36183C568D6}"/>
              </a:ext>
            </a:extLst>
          </p:cNvPr>
          <p:cNvSpPr>
            <a:spLocks noGrp="1"/>
          </p:cNvSpPr>
          <p:nvPr>
            <p:ph type="dt" sz="half" idx="10"/>
          </p:nvPr>
        </p:nvSpPr>
        <p:spPr/>
        <p:txBody>
          <a:bodyPr/>
          <a:lstStyle/>
          <a:p>
            <a:fld id="{240AC8CC-9C11-4306-8D68-48AF5E3A6331}" type="datetimeFigureOut">
              <a:rPr lang="en-US" smtClean="0"/>
              <a:t>4/21/2025</a:t>
            </a:fld>
            <a:endParaRPr lang="en-US"/>
          </a:p>
        </p:txBody>
      </p:sp>
      <p:sp>
        <p:nvSpPr>
          <p:cNvPr id="5" name="Footer Placeholder 4">
            <a:extLst>
              <a:ext uri="{FF2B5EF4-FFF2-40B4-BE49-F238E27FC236}">
                <a16:creationId xmlns:a16="http://schemas.microsoft.com/office/drawing/2014/main" id="{E177C26B-C2B7-3D3A-AE84-B0AC867EE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0F69E8-2631-67CA-1ED7-A70326C48917}"/>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88230652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C0538C-1E1D-1241-84A9-30C1FE2546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C46AA1-B138-EE68-6BB7-7B912A7D2A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F0A492-3807-E898-3F50-B7B9E5B604B9}"/>
              </a:ext>
            </a:extLst>
          </p:cNvPr>
          <p:cNvSpPr>
            <a:spLocks noGrp="1"/>
          </p:cNvSpPr>
          <p:nvPr>
            <p:ph type="dt" sz="half" idx="10"/>
          </p:nvPr>
        </p:nvSpPr>
        <p:spPr/>
        <p:txBody>
          <a:bodyPr/>
          <a:lstStyle/>
          <a:p>
            <a:fld id="{240AC8CC-9C11-4306-8D68-48AF5E3A6331}" type="datetimeFigureOut">
              <a:rPr lang="en-US" smtClean="0"/>
              <a:t>4/21/2025</a:t>
            </a:fld>
            <a:endParaRPr lang="en-US"/>
          </a:p>
        </p:txBody>
      </p:sp>
      <p:sp>
        <p:nvSpPr>
          <p:cNvPr id="5" name="Footer Placeholder 4">
            <a:extLst>
              <a:ext uri="{FF2B5EF4-FFF2-40B4-BE49-F238E27FC236}">
                <a16:creationId xmlns:a16="http://schemas.microsoft.com/office/drawing/2014/main" id="{3CC5D290-6C22-94EA-83FF-793495C78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69223-A205-AD79-1790-29CF27171769}"/>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4022790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p>
        </p:txBody>
      </p:sp>
      <p:sp>
        <p:nvSpPr>
          <p:cNvPr id="4" name="Slide Number Placeholder 5"/>
          <p:cNvSpPr>
            <a:spLocks noGrp="1"/>
          </p:cNvSpPr>
          <p:nvPr>
            <p:ph type="sldNum" sz="quarter" idx="4"/>
          </p:nvPr>
        </p:nvSpPr>
        <p:spPr>
          <a:xfrm>
            <a:off x="11837561" y="6484937"/>
            <a:ext cx="387743" cy="365125"/>
          </a:xfrm>
          <a:prstGeom prst="rect">
            <a:avLst/>
          </a:prstGeom>
        </p:spPr>
        <p:txBody>
          <a:bodyPr vert="horz" lIns="91440" tIns="45720" rIns="91440" bIns="45720" rtlCol="0" anchor="ctr"/>
          <a:lstStyle>
            <a:lvl1pPr algn="r">
              <a:defRPr sz="1100">
                <a:solidFill>
                  <a:schemeClr val="bg1"/>
                </a:solidFill>
              </a:defRPr>
            </a:lvl1pPr>
          </a:lstStyle>
          <a:p>
            <a:fld id="{5AE1514C-5E56-4738-A1FF-4B1CFD2A3E36}" type="slidenum">
              <a:rPr lang="en-US" smtClean="0"/>
              <a:pPr/>
              <a:t>‹#›</a:t>
            </a:fld>
            <a:endParaRPr lang="en-US"/>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a:t>
            </a:r>
          </a:p>
        </p:txBody>
      </p:sp>
      <p:sp>
        <p:nvSpPr>
          <p:cNvPr id="9" name="Text Placeholder 6"/>
          <p:cNvSpPr>
            <a:spLocks noGrp="1"/>
          </p:cNvSpPr>
          <p:nvPr>
            <p:ph type="body" sz="quarter" idx="11"/>
          </p:nvPr>
        </p:nvSpPr>
        <p:spPr>
          <a:xfrm>
            <a:off x="0" y="3429000"/>
            <a:ext cx="6096000" cy="2594043"/>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p:cNvSpPr>
            <a:spLocks noGrp="1"/>
          </p:cNvSpPr>
          <p:nvPr>
            <p:ph type="body" sz="quarter" idx="19"/>
          </p:nvPr>
        </p:nvSpPr>
        <p:spPr>
          <a:xfrm>
            <a:off x="0" y="1554163"/>
            <a:ext cx="6096000" cy="548957"/>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2" name="Slide Number Placeholder 7"/>
          <p:cNvSpPr txBox="1">
            <a:spLocks/>
          </p:cNvSpPr>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7E989-D798-4C62-8E93-3D2D613C2488}"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324515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97C0-EF87-DECA-5958-CF13E15717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C99D-8131-4470-AD59-991C56EDB0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B787F-8348-BF0E-B3DB-1E5C0CE23FA9}"/>
              </a:ext>
            </a:extLst>
          </p:cNvPr>
          <p:cNvSpPr>
            <a:spLocks noGrp="1"/>
          </p:cNvSpPr>
          <p:nvPr>
            <p:ph type="dt" sz="half" idx="10"/>
          </p:nvPr>
        </p:nvSpPr>
        <p:spPr/>
        <p:txBody>
          <a:bodyPr/>
          <a:lstStyle/>
          <a:p>
            <a:fld id="{240AC8CC-9C11-4306-8D68-48AF5E3A6331}" type="datetimeFigureOut">
              <a:rPr lang="en-US" smtClean="0"/>
              <a:t>4/21/2025</a:t>
            </a:fld>
            <a:endParaRPr lang="en-US"/>
          </a:p>
        </p:txBody>
      </p:sp>
      <p:sp>
        <p:nvSpPr>
          <p:cNvPr id="5" name="Footer Placeholder 4">
            <a:extLst>
              <a:ext uri="{FF2B5EF4-FFF2-40B4-BE49-F238E27FC236}">
                <a16:creationId xmlns:a16="http://schemas.microsoft.com/office/drawing/2014/main" id="{69B3AA81-F594-FD95-01D8-940FEE2EA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312B6-F2DC-7B51-C4E4-9DBBF1C769EB}"/>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362297755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0E9BE-6178-1E53-1850-F65A4267CD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ECE95F-2955-073F-6411-9C91684800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E7AFC0-784C-3580-4952-1EDC6FB52AEE}"/>
              </a:ext>
            </a:extLst>
          </p:cNvPr>
          <p:cNvSpPr>
            <a:spLocks noGrp="1"/>
          </p:cNvSpPr>
          <p:nvPr>
            <p:ph type="dt" sz="half" idx="10"/>
          </p:nvPr>
        </p:nvSpPr>
        <p:spPr/>
        <p:txBody>
          <a:bodyPr/>
          <a:lstStyle/>
          <a:p>
            <a:fld id="{240AC8CC-9C11-4306-8D68-48AF5E3A6331}" type="datetimeFigureOut">
              <a:rPr lang="en-US" smtClean="0"/>
              <a:t>4/21/2025</a:t>
            </a:fld>
            <a:endParaRPr lang="en-US"/>
          </a:p>
        </p:txBody>
      </p:sp>
      <p:sp>
        <p:nvSpPr>
          <p:cNvPr id="5" name="Footer Placeholder 4">
            <a:extLst>
              <a:ext uri="{FF2B5EF4-FFF2-40B4-BE49-F238E27FC236}">
                <a16:creationId xmlns:a16="http://schemas.microsoft.com/office/drawing/2014/main" id="{FA6B2C0A-2559-F9BC-D928-B2E1DA62C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AFBB4-FF0B-F7F5-5A8F-89D764F6EDAA}"/>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346191514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35BA-DF19-5C15-1F73-2DDCF658BA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54DEE6-2440-6D69-2697-B983596181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3322A9-4F52-3A16-8A3D-9436AF8079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15CC58-2698-A7E4-F66C-D2CAE3BFFD22}"/>
              </a:ext>
            </a:extLst>
          </p:cNvPr>
          <p:cNvSpPr>
            <a:spLocks noGrp="1"/>
          </p:cNvSpPr>
          <p:nvPr>
            <p:ph type="dt" sz="half" idx="10"/>
          </p:nvPr>
        </p:nvSpPr>
        <p:spPr/>
        <p:txBody>
          <a:bodyPr/>
          <a:lstStyle/>
          <a:p>
            <a:fld id="{240AC8CC-9C11-4306-8D68-48AF5E3A6331}" type="datetimeFigureOut">
              <a:rPr lang="en-US" smtClean="0"/>
              <a:t>4/21/2025</a:t>
            </a:fld>
            <a:endParaRPr lang="en-US"/>
          </a:p>
        </p:txBody>
      </p:sp>
      <p:sp>
        <p:nvSpPr>
          <p:cNvPr id="6" name="Footer Placeholder 5">
            <a:extLst>
              <a:ext uri="{FF2B5EF4-FFF2-40B4-BE49-F238E27FC236}">
                <a16:creationId xmlns:a16="http://schemas.microsoft.com/office/drawing/2014/main" id="{0CB573CA-6373-16D8-0A1A-C5474C8817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5D4910-8453-57A4-B484-D8533BC3D413}"/>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292899032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8B11E-2245-FCAC-543C-4BE00B18AC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F32B74-201E-69B4-D736-2276AD1279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287A0E-F76D-6B9C-48C3-17822F061C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5A36D8-5789-8BFE-6E1C-A18700A3DF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9B0D66-42D7-51C6-4D0F-7BB91DBF5F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FE31EC-E11F-FD7C-F924-DFE36F2B0C9C}"/>
              </a:ext>
            </a:extLst>
          </p:cNvPr>
          <p:cNvSpPr>
            <a:spLocks noGrp="1"/>
          </p:cNvSpPr>
          <p:nvPr>
            <p:ph type="dt" sz="half" idx="10"/>
          </p:nvPr>
        </p:nvSpPr>
        <p:spPr/>
        <p:txBody>
          <a:bodyPr/>
          <a:lstStyle/>
          <a:p>
            <a:fld id="{240AC8CC-9C11-4306-8D68-48AF5E3A6331}" type="datetimeFigureOut">
              <a:rPr lang="en-US" smtClean="0"/>
              <a:t>4/21/2025</a:t>
            </a:fld>
            <a:endParaRPr lang="en-US"/>
          </a:p>
        </p:txBody>
      </p:sp>
      <p:sp>
        <p:nvSpPr>
          <p:cNvPr id="8" name="Footer Placeholder 7">
            <a:extLst>
              <a:ext uri="{FF2B5EF4-FFF2-40B4-BE49-F238E27FC236}">
                <a16:creationId xmlns:a16="http://schemas.microsoft.com/office/drawing/2014/main" id="{A704A776-A29E-B66E-EE1C-E2596AF9B3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B68FDA-251E-8DDF-A084-44A3A0D0B7EA}"/>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141624311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3AF45-5CF9-D789-9732-4AB1471B50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BA3EEA-9866-81F4-AA80-9C7D85F98FCE}"/>
              </a:ext>
            </a:extLst>
          </p:cNvPr>
          <p:cNvSpPr>
            <a:spLocks noGrp="1"/>
          </p:cNvSpPr>
          <p:nvPr>
            <p:ph type="dt" sz="half" idx="10"/>
          </p:nvPr>
        </p:nvSpPr>
        <p:spPr/>
        <p:txBody>
          <a:bodyPr/>
          <a:lstStyle/>
          <a:p>
            <a:fld id="{240AC8CC-9C11-4306-8D68-48AF5E3A6331}" type="datetimeFigureOut">
              <a:rPr lang="en-US" smtClean="0"/>
              <a:t>4/21/2025</a:t>
            </a:fld>
            <a:endParaRPr lang="en-US"/>
          </a:p>
        </p:txBody>
      </p:sp>
      <p:sp>
        <p:nvSpPr>
          <p:cNvPr id="4" name="Footer Placeholder 3">
            <a:extLst>
              <a:ext uri="{FF2B5EF4-FFF2-40B4-BE49-F238E27FC236}">
                <a16:creationId xmlns:a16="http://schemas.microsoft.com/office/drawing/2014/main" id="{249C8532-ED0B-27D6-48AA-5050C72B3D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8F5702-B59E-B0BF-B765-716EB4EE2AF7}"/>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149818112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9AB3D8-E118-4C54-5540-68F14E9B06D6}"/>
              </a:ext>
            </a:extLst>
          </p:cNvPr>
          <p:cNvSpPr>
            <a:spLocks noGrp="1"/>
          </p:cNvSpPr>
          <p:nvPr>
            <p:ph type="dt" sz="half" idx="10"/>
          </p:nvPr>
        </p:nvSpPr>
        <p:spPr/>
        <p:txBody>
          <a:bodyPr/>
          <a:lstStyle/>
          <a:p>
            <a:fld id="{240AC8CC-9C11-4306-8D68-48AF5E3A6331}" type="datetimeFigureOut">
              <a:rPr lang="en-US" smtClean="0"/>
              <a:t>4/21/2025</a:t>
            </a:fld>
            <a:endParaRPr lang="en-US"/>
          </a:p>
        </p:txBody>
      </p:sp>
      <p:sp>
        <p:nvSpPr>
          <p:cNvPr id="3" name="Footer Placeholder 2">
            <a:extLst>
              <a:ext uri="{FF2B5EF4-FFF2-40B4-BE49-F238E27FC236}">
                <a16:creationId xmlns:a16="http://schemas.microsoft.com/office/drawing/2014/main" id="{73665189-FF3B-31C7-D3B0-4001994E2F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A3CE77-BD84-C02B-B039-2C67A1FFCF8A}"/>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170619151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4FCC-80CD-17AC-EFCA-AEF545421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BF880F-7382-FA4B-8651-C667B10873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9C37FA-59B5-9E31-BFDD-96F49082A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296497-31D9-46C6-7284-77D252DF7590}"/>
              </a:ext>
            </a:extLst>
          </p:cNvPr>
          <p:cNvSpPr>
            <a:spLocks noGrp="1"/>
          </p:cNvSpPr>
          <p:nvPr>
            <p:ph type="dt" sz="half" idx="10"/>
          </p:nvPr>
        </p:nvSpPr>
        <p:spPr/>
        <p:txBody>
          <a:bodyPr/>
          <a:lstStyle/>
          <a:p>
            <a:fld id="{240AC8CC-9C11-4306-8D68-48AF5E3A6331}" type="datetimeFigureOut">
              <a:rPr lang="en-US" smtClean="0"/>
              <a:t>4/21/2025</a:t>
            </a:fld>
            <a:endParaRPr lang="en-US"/>
          </a:p>
        </p:txBody>
      </p:sp>
      <p:sp>
        <p:nvSpPr>
          <p:cNvPr id="6" name="Footer Placeholder 5">
            <a:extLst>
              <a:ext uri="{FF2B5EF4-FFF2-40B4-BE49-F238E27FC236}">
                <a16:creationId xmlns:a16="http://schemas.microsoft.com/office/drawing/2014/main" id="{540DA721-1A52-9B44-38F4-157E0065A2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983C7-A9A8-BC06-D01F-931533D650B4}"/>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27857237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20DA-8683-C604-524F-ACB569A3D2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8AA260-A811-D9A9-341E-8E9AFE7B56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E463A0-9049-71C3-EBD3-4166E24E6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02283-D3F6-54B4-7BB6-48B08B959DAF}"/>
              </a:ext>
            </a:extLst>
          </p:cNvPr>
          <p:cNvSpPr>
            <a:spLocks noGrp="1"/>
          </p:cNvSpPr>
          <p:nvPr>
            <p:ph type="dt" sz="half" idx="10"/>
          </p:nvPr>
        </p:nvSpPr>
        <p:spPr/>
        <p:txBody>
          <a:bodyPr/>
          <a:lstStyle/>
          <a:p>
            <a:fld id="{240AC8CC-9C11-4306-8D68-48AF5E3A6331}" type="datetimeFigureOut">
              <a:rPr lang="en-US" smtClean="0"/>
              <a:t>4/21/2025</a:t>
            </a:fld>
            <a:endParaRPr lang="en-US"/>
          </a:p>
        </p:txBody>
      </p:sp>
      <p:sp>
        <p:nvSpPr>
          <p:cNvPr id="6" name="Footer Placeholder 5">
            <a:extLst>
              <a:ext uri="{FF2B5EF4-FFF2-40B4-BE49-F238E27FC236}">
                <a16:creationId xmlns:a16="http://schemas.microsoft.com/office/drawing/2014/main" id="{73526743-6948-3614-0F0F-457BF5C84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10EC1A-5A0D-87AE-029F-8B1EB57B557F}"/>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406459695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9E9C23-A89A-0667-7582-C738A964F7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914D4B-F535-E83D-030B-4DA72BF769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CCA1E4-60ED-130F-7911-19ED277856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0AC8CC-9C11-4306-8D68-48AF5E3A6331}" type="datetimeFigureOut">
              <a:rPr lang="en-US" smtClean="0"/>
              <a:t>4/21/2025</a:t>
            </a:fld>
            <a:endParaRPr lang="en-US"/>
          </a:p>
        </p:txBody>
      </p:sp>
      <p:sp>
        <p:nvSpPr>
          <p:cNvPr id="5" name="Footer Placeholder 4">
            <a:extLst>
              <a:ext uri="{FF2B5EF4-FFF2-40B4-BE49-F238E27FC236}">
                <a16:creationId xmlns:a16="http://schemas.microsoft.com/office/drawing/2014/main" id="{CA9DF638-DB85-FB58-DEF6-0435EC41A5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BF35E0-7E0E-B060-A051-F43C1E40A3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845924-3C5A-408C-952C-B3937C0C02E7}" type="slidenum">
              <a:rPr lang="en-US" smtClean="0"/>
              <a:t>‹#›</a:t>
            </a:fld>
            <a:endParaRPr lang="en-US"/>
          </a:p>
        </p:txBody>
      </p:sp>
    </p:spTree>
    <p:extLst>
      <p:ext uri="{BB962C8B-B14F-4D97-AF65-F5344CB8AC3E}">
        <p14:creationId xmlns:p14="http://schemas.microsoft.com/office/powerpoint/2010/main" val="58877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hyperlink" Target="mailto:EDI@post.ca.gov" TargetMode="External"/><Relationship Id="rId4" Type="http://schemas.openxmlformats.org/officeDocument/2006/relationships/hyperlink" Target="mailto:support@postportal.atlassian.net"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1.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10.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19.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9.xml"/><Relationship Id="rId6" Type="http://schemas.openxmlformats.org/officeDocument/2006/relationships/image" Target="../media/image21.png"/><Relationship Id="rId5" Type="http://schemas.openxmlformats.org/officeDocument/2006/relationships/notesSlide" Target="../notesSlides/notesSlide18.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25.xml"/><Relationship Id="rId6" Type="http://schemas.openxmlformats.org/officeDocument/2006/relationships/image" Target="../media/image25.png"/><Relationship Id="rId5" Type="http://schemas.openxmlformats.org/officeDocument/2006/relationships/notesSlide" Target="../notesSlides/notesSlide24.xml"/><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29.pn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hyperlink" Target="http://www.lp.post.ca.gov/"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34.xml"/><Relationship Id="rId6" Type="http://schemas.openxmlformats.org/officeDocument/2006/relationships/image" Target="../media/image32.png"/><Relationship Id="rId5" Type="http://schemas.openxmlformats.org/officeDocument/2006/relationships/notesSlide" Target="../notesSlides/notesSlide33.xml"/><Relationship Id="rId4"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29.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34.png"/><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6.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38.png"/><Relationship Id="rId5" Type="http://schemas.openxmlformats.org/officeDocument/2006/relationships/image" Target="../media/image29.png"/><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42.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39.png"/><Relationship Id="rId5" Type="http://schemas.openxmlformats.org/officeDocument/2006/relationships/image" Target="../media/image29.png"/><Relationship Id="rId4" Type="http://schemas.openxmlformats.org/officeDocument/2006/relationships/image" Target="../media/image26.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2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image" Target="../media/image26.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6.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47.png"/><Relationship Id="rId4" Type="http://schemas.openxmlformats.org/officeDocument/2006/relationships/image" Target="../media/image26.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9.xml"/><Relationship Id="rId5" Type="http://schemas.openxmlformats.org/officeDocument/2006/relationships/image" Target="../media/image48.png"/><Relationship Id="rId4" Type="http://schemas.openxmlformats.org/officeDocument/2006/relationships/image" Target="../media/image26.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19.png"/><Relationship Id="rId5" Type="http://schemas.openxmlformats.org/officeDocument/2006/relationships/image" Target="../media/image49.png"/><Relationship Id="rId4" Type="http://schemas.openxmlformats.org/officeDocument/2006/relationships/image" Target="../media/image26.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3.xml"/><Relationship Id="rId5" Type="http://schemas.openxmlformats.org/officeDocument/2006/relationships/image" Target="../media/image51.png"/><Relationship Id="rId4" Type="http://schemas.openxmlformats.org/officeDocument/2006/relationships/image" Target="../media/image26.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6.jpeg"/></Relationships>
</file>

<file path=ppt/slides/_rels/slide54.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55.xml"/><Relationship Id="rId6" Type="http://schemas.openxmlformats.org/officeDocument/2006/relationships/image" Target="../media/image54.png"/><Relationship Id="rId5" Type="http://schemas.openxmlformats.org/officeDocument/2006/relationships/notesSlide" Target="../notesSlides/notesSlide54.xml"/><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2.xml"/><Relationship Id="rId1" Type="http://schemas.openxmlformats.org/officeDocument/2006/relationships/tags" Target="../tags/tag5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1.xml"/><Relationship Id="rId5" Type="http://schemas.openxmlformats.org/officeDocument/2006/relationships/image" Target="../media/image55.png"/><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63.xml"/><Relationship Id="rId6" Type="http://schemas.openxmlformats.org/officeDocument/2006/relationships/image" Target="../media/image62.png"/><Relationship Id="rId5" Type="http://schemas.openxmlformats.org/officeDocument/2006/relationships/notesSlide" Target="../notesSlides/notesSlide62.xml"/><Relationship Id="rId4"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64.xml"/><Relationship Id="rId5" Type="http://schemas.openxmlformats.org/officeDocument/2006/relationships/hyperlink" Target="https://post.ca.gov/portals/0/post_docs/training/TrainingVideoCourseRosters_Instructions.pdf" TargetMode="External"/><Relationship Id="rId4" Type="http://schemas.openxmlformats.org/officeDocument/2006/relationships/hyperlink" Target="https://edinet.post.ca.gov/home.aspx" TargetMode="External"/></Relationships>
</file>

<file path=ppt/slides/_rels/slide6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64.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6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65.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66.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67.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6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68.xml"/><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ags" Target="../tags/tag69.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hyperlink" Target="http://www.post.ca.gov/"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hyperlink" Target="https://lp.post.ca.gov/" TargetMode="Externa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71.xml"/><Relationship Id="rId5" Type="http://schemas.openxmlformats.org/officeDocument/2006/relationships/hyperlink" Target="https://post.ca.gov/learning-technology-resources" TargetMode="External"/><Relationship Id="rId4" Type="http://schemas.openxmlformats.org/officeDocument/2006/relationships/hyperlink" Target="https://post.ca.gov/training-managers"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71.xml"/><Relationship Id="rId7" Type="http://schemas.openxmlformats.org/officeDocument/2006/relationships/hyperlink" Target="https://post.ca.gov/Learning-Portal-Training-that-Meets-Mandates" TargetMode="External"/><Relationship Id="rId2" Type="http://schemas.openxmlformats.org/officeDocument/2006/relationships/slideLayout" Target="../slideLayouts/slideLayout7.xml"/><Relationship Id="rId1" Type="http://schemas.openxmlformats.org/officeDocument/2006/relationships/tags" Target="../tags/tag72.xml"/><Relationship Id="rId6" Type="http://schemas.openxmlformats.org/officeDocument/2006/relationships/hyperlink" Target="https://post.ca.gov/portals/0/post_docs/publications/2-339.pdf" TargetMode="External"/><Relationship Id="rId5" Type="http://schemas.openxmlformats.org/officeDocument/2006/relationships/hyperlink" Target="https://post.ca.gov/portals/0/post_docs/training/TrainingVideoCourseRosters_Instructions.pdf" TargetMode="External"/><Relationship Id="rId10" Type="http://schemas.openxmlformats.org/officeDocument/2006/relationships/image" Target="../media/image75.png"/><Relationship Id="rId4" Type="http://schemas.openxmlformats.org/officeDocument/2006/relationships/hyperlink" Target="mailto:support@postportal.atlassian.net" TargetMode="External"/><Relationship Id="rId9"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hyperlink" Target="https://lp.post.ca.gov/"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24">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26">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28">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30">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32">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34">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14E0CF8-40DF-3DA2-64D6-DDB7748DD233}"/>
              </a:ext>
            </a:extLst>
          </p:cNvPr>
          <p:cNvSpPr>
            <a:spLocks noGrp="1"/>
          </p:cNvSpPr>
          <p:nvPr>
            <p:ph type="ctrTitle"/>
          </p:nvPr>
        </p:nvSpPr>
        <p:spPr>
          <a:xfrm>
            <a:off x="1069118" y="306788"/>
            <a:ext cx="10053763" cy="2928470"/>
          </a:xfrm>
        </p:spPr>
        <p:txBody>
          <a:bodyPr anchor="b">
            <a:normAutofit/>
          </a:bodyPr>
          <a:lstStyle/>
          <a:p>
            <a:r>
              <a:rPr lang="en-US" sz="4800" dirty="0">
                <a:solidFill>
                  <a:srgbClr val="FFFFFF"/>
                </a:solidFill>
              </a:rPr>
              <a:t>POST Learning Portal Overview</a:t>
            </a:r>
            <a:br>
              <a:rPr lang="en-US" sz="4800" dirty="0">
                <a:solidFill>
                  <a:srgbClr val="FFFFFF"/>
                </a:solidFill>
              </a:rPr>
            </a:br>
            <a:endParaRPr lang="en-US" sz="4800" dirty="0">
              <a:solidFill>
                <a:srgbClr val="FFFFFF"/>
              </a:solidFill>
            </a:endParaRPr>
          </a:p>
        </p:txBody>
      </p:sp>
      <p:sp>
        <p:nvSpPr>
          <p:cNvPr id="3" name="Subtitle 2">
            <a:extLst>
              <a:ext uri="{FF2B5EF4-FFF2-40B4-BE49-F238E27FC236}">
                <a16:creationId xmlns:a16="http://schemas.microsoft.com/office/drawing/2014/main" id="{08A7F6C0-D89F-239A-ECC6-FDBCF5861015}"/>
              </a:ext>
            </a:extLst>
          </p:cNvPr>
          <p:cNvSpPr>
            <a:spLocks noGrp="1"/>
          </p:cNvSpPr>
          <p:nvPr>
            <p:ph type="subTitle" idx="1"/>
          </p:nvPr>
        </p:nvSpPr>
        <p:spPr>
          <a:xfrm>
            <a:off x="735745" y="4557123"/>
            <a:ext cx="8025195" cy="2300877"/>
          </a:xfrm>
        </p:spPr>
        <p:txBody>
          <a:bodyPr anchor="ctr">
            <a:noAutofit/>
          </a:bodyPr>
          <a:lstStyle/>
          <a:p>
            <a:pPr algn="l">
              <a:spcBef>
                <a:spcPts val="0"/>
              </a:spcBef>
            </a:pPr>
            <a:r>
              <a:rPr lang="en-US" sz="2000" dirty="0"/>
              <a:t>Portal Support Team </a:t>
            </a:r>
          </a:p>
          <a:p>
            <a:pPr algn="l">
              <a:spcBef>
                <a:spcPts val="0"/>
              </a:spcBef>
            </a:pPr>
            <a:r>
              <a:rPr lang="en-US" sz="2000" dirty="0">
                <a:solidFill>
                  <a:srgbClr val="0563C1"/>
                </a:solidFill>
                <a:hlinkClick r:id="rId4">
                  <a:extLst>
                    <a:ext uri="{A12FA001-AC4F-418D-AE19-62706E023703}">
                      <ahyp:hlinkClr xmlns:ahyp="http://schemas.microsoft.com/office/drawing/2018/hyperlinkcolor" val="tx"/>
                    </a:ext>
                  </a:extLst>
                </a:hlinkClick>
              </a:rPr>
              <a:t>support@postportal.atlassian.net</a:t>
            </a:r>
            <a:endParaRPr lang="en-US" sz="2000" dirty="0">
              <a:solidFill>
                <a:srgbClr val="0563C1"/>
              </a:solidFill>
            </a:endParaRPr>
          </a:p>
          <a:p>
            <a:pPr algn="l">
              <a:spcBef>
                <a:spcPts val="0"/>
              </a:spcBef>
            </a:pPr>
            <a:r>
              <a:rPr lang="en-US" sz="2000" dirty="0"/>
              <a:t>916-970-4650</a:t>
            </a:r>
          </a:p>
          <a:p>
            <a:pPr algn="l">
              <a:spcBef>
                <a:spcPts val="0"/>
              </a:spcBef>
            </a:pPr>
            <a:r>
              <a:rPr lang="en-US" sz="2000" dirty="0"/>
              <a:t> </a:t>
            </a:r>
          </a:p>
          <a:p>
            <a:pPr algn="l">
              <a:spcBef>
                <a:spcPts val="0"/>
              </a:spcBef>
            </a:pPr>
            <a:r>
              <a:rPr lang="en-US" sz="2000" dirty="0"/>
              <a:t>EDI Help</a:t>
            </a:r>
          </a:p>
          <a:p>
            <a:pPr algn="l">
              <a:spcBef>
                <a:spcPts val="0"/>
              </a:spcBef>
            </a:pPr>
            <a:r>
              <a:rPr lang="en-US" sz="2000" dirty="0">
                <a:hlinkClick r:id="rId5"/>
              </a:rPr>
              <a:t>EDI@post.ca.gov</a:t>
            </a:r>
            <a:endParaRPr lang="en-US" sz="2000" dirty="0"/>
          </a:p>
          <a:p>
            <a:pPr algn="l">
              <a:spcBef>
                <a:spcPts val="0"/>
              </a:spcBef>
            </a:pPr>
            <a:r>
              <a:rPr lang="en-US" sz="2000" dirty="0"/>
              <a:t>916-275-5872</a:t>
            </a:r>
          </a:p>
        </p:txBody>
      </p:sp>
      <p:sp>
        <p:nvSpPr>
          <p:cNvPr id="4" name="TextBox 3">
            <a:extLst>
              <a:ext uri="{FF2B5EF4-FFF2-40B4-BE49-F238E27FC236}">
                <a16:creationId xmlns:a16="http://schemas.microsoft.com/office/drawing/2014/main" id="{1E484592-EBF4-0453-6BF9-BB6ECC54580C}"/>
              </a:ext>
            </a:extLst>
          </p:cNvPr>
          <p:cNvSpPr txBox="1"/>
          <p:nvPr/>
        </p:nvSpPr>
        <p:spPr>
          <a:xfrm>
            <a:off x="7089488" y="5941551"/>
            <a:ext cx="3718560" cy="523220"/>
          </a:xfrm>
          <a:prstGeom prst="rect">
            <a:avLst/>
          </a:prstGeom>
          <a:noFill/>
        </p:spPr>
        <p:txBody>
          <a:bodyPr wrap="square" rtlCol="0">
            <a:spAutoFit/>
          </a:bodyPr>
          <a:lstStyle/>
          <a:p>
            <a:pPr algn="r"/>
            <a:r>
              <a:rPr lang="en-US" sz="1400" dirty="0"/>
              <a:t>California Commission on </a:t>
            </a:r>
          </a:p>
          <a:p>
            <a:pPr algn="r"/>
            <a:r>
              <a:rPr lang="en-US" sz="1400" b="1" dirty="0"/>
              <a:t>P</a:t>
            </a:r>
            <a:r>
              <a:rPr lang="en-US" sz="1400" dirty="0"/>
              <a:t>eace </a:t>
            </a:r>
            <a:r>
              <a:rPr lang="en-US" sz="1400" b="1" dirty="0"/>
              <a:t>O</a:t>
            </a:r>
            <a:r>
              <a:rPr lang="en-US" sz="1400" dirty="0"/>
              <a:t>fficer </a:t>
            </a:r>
            <a:r>
              <a:rPr lang="en-US" sz="1400" b="1" dirty="0"/>
              <a:t>S</a:t>
            </a:r>
            <a:r>
              <a:rPr lang="en-US" sz="1400" dirty="0"/>
              <a:t>tandards and </a:t>
            </a:r>
            <a:r>
              <a:rPr lang="en-US" sz="1400" b="1" dirty="0"/>
              <a:t>T</a:t>
            </a:r>
            <a:r>
              <a:rPr lang="en-US" sz="1400" dirty="0"/>
              <a:t>raining</a:t>
            </a:r>
          </a:p>
        </p:txBody>
      </p:sp>
      <p:pic>
        <p:nvPicPr>
          <p:cNvPr id="5" name="Picture 4" descr="A picture containing calendar&#10;&#10;Description automatically generated">
            <a:extLst>
              <a:ext uri="{FF2B5EF4-FFF2-40B4-BE49-F238E27FC236}">
                <a16:creationId xmlns:a16="http://schemas.microsoft.com/office/drawing/2014/main" id="{BFE449F5-1E70-656C-D354-865D0CBD7C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8048" y="5850749"/>
            <a:ext cx="648207" cy="688829"/>
          </a:xfrm>
          <a:prstGeom prst="rect">
            <a:avLst/>
          </a:prstGeom>
        </p:spPr>
      </p:pic>
    </p:spTree>
    <p:custDataLst>
      <p:tags r:id="rId1"/>
    </p:custDataLst>
    <p:extLst>
      <p:ext uri="{BB962C8B-B14F-4D97-AF65-F5344CB8AC3E}">
        <p14:creationId xmlns:p14="http://schemas.microsoft.com/office/powerpoint/2010/main" val="389508648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6BF02F-7269-8CBE-9751-389D88D418B0}"/>
              </a:ext>
            </a:extLst>
          </p:cNvPr>
          <p:cNvSpPr>
            <a:spLocks noGrp="1"/>
          </p:cNvSpPr>
          <p:nvPr>
            <p:ph type="title"/>
          </p:nvPr>
        </p:nvSpPr>
        <p:spPr>
          <a:xfrm>
            <a:off x="0" y="1272665"/>
            <a:ext cx="12179370" cy="3268520"/>
          </a:xfrm>
        </p:spPr>
        <p:txBody>
          <a:bodyPr vert="horz" lIns="91440" tIns="45720" rIns="91440" bIns="45720" rtlCol="0" anchor="b">
            <a:normAutofit/>
          </a:bodyPr>
          <a:lstStyle/>
          <a:p>
            <a:pPr algn="ctr"/>
            <a:r>
              <a:rPr lang="en-US" sz="5400" b="1" dirty="0">
                <a:solidFill>
                  <a:schemeClr val="accent2"/>
                </a:solidFill>
              </a:rPr>
              <a:t>Activity</a:t>
            </a:r>
            <a:r>
              <a:rPr lang="en-US" sz="4800" dirty="0">
                <a:solidFill>
                  <a:schemeClr val="accent2"/>
                </a:solidFill>
              </a:rPr>
              <a:t> </a:t>
            </a:r>
            <a:br>
              <a:rPr lang="en-US" sz="4800" dirty="0">
                <a:solidFill>
                  <a:schemeClr val="accent2"/>
                </a:solidFill>
              </a:rPr>
            </a:br>
            <a:br>
              <a:rPr lang="en-US" sz="4800" dirty="0">
                <a:solidFill>
                  <a:schemeClr val="bg1"/>
                </a:solidFill>
              </a:rPr>
            </a:br>
            <a:r>
              <a:rPr lang="en-US" sz="4800" kern="1200" dirty="0">
                <a:solidFill>
                  <a:srgbClr val="FFFFFF"/>
                </a:solidFill>
                <a:latin typeface="+mj-lt"/>
                <a:ea typeface="+mj-ea"/>
                <a:cs typeface="+mj-cs"/>
              </a:rPr>
              <a:t>Learner View and Register for Courses</a:t>
            </a:r>
          </a:p>
        </p:txBody>
      </p:sp>
      <p:sp>
        <p:nvSpPr>
          <p:cNvPr id="19" name="Rectangle 18">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4143118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0">
            <a:extLst>
              <a:ext uri="{FF2B5EF4-FFF2-40B4-BE49-F238E27FC236}">
                <a16:creationId xmlns:a16="http://schemas.microsoft.com/office/drawing/2014/main" id="{3657F65C-FA7D-D05E-6C4B-DF9816D5B842}"/>
              </a:ext>
            </a:extLst>
          </p:cNvPr>
          <p:cNvSpPr txBox="1">
            <a:spLocks/>
          </p:cNvSpPr>
          <p:nvPr/>
        </p:nvSpPr>
        <p:spPr>
          <a:xfrm>
            <a:off x="4391152" y="5606184"/>
            <a:ext cx="2845943" cy="932300"/>
          </a:xfrm>
          <a:prstGeom prst="rect">
            <a:avLst/>
          </a:prstGeom>
        </p:spPr>
        <p:txBody>
          <a:bodyPr vert="horz" wrap="square" lIns="91440" tIns="45720" rIns="91440" bIns="45720" rtlCol="0" anchor="t" anchorCtr="0">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800"/>
              </a:spcAft>
            </a:pPr>
            <a:r>
              <a:rPr lang="en-US" sz="2800" dirty="0">
                <a:solidFill>
                  <a:schemeClr val="bg1"/>
                </a:solidFill>
              </a:rPr>
              <a:t>Some Meet Mandates</a:t>
            </a:r>
          </a:p>
        </p:txBody>
      </p:sp>
      <p:sp>
        <p:nvSpPr>
          <p:cNvPr id="4" name="Text Placeholder 20">
            <a:extLst>
              <a:ext uri="{FF2B5EF4-FFF2-40B4-BE49-F238E27FC236}">
                <a16:creationId xmlns:a16="http://schemas.microsoft.com/office/drawing/2014/main" id="{CCC86386-BCFC-69BC-C2B6-BE1C2E86A7C4}"/>
              </a:ext>
            </a:extLst>
          </p:cNvPr>
          <p:cNvSpPr txBox="1">
            <a:spLocks/>
          </p:cNvSpPr>
          <p:nvPr/>
        </p:nvSpPr>
        <p:spPr>
          <a:xfrm>
            <a:off x="7340323" y="5652675"/>
            <a:ext cx="3091447" cy="1198031"/>
          </a:xfrm>
          <a:prstGeom prst="rect">
            <a:avLst/>
          </a:prstGeom>
        </p:spPr>
        <p:txBody>
          <a:bodyPr vert="horz" wrap="square" lIns="91440" tIns="45720" rIns="91440" bIns="45720" rtlCol="0" anchor="ctr" anchorCtr="0">
            <a:noAutofit/>
          </a:bodyPr>
          <a:lstStyle>
            <a:lvl1pPr marL="0" indent="0" algn="ctr" defTabSz="914400" rtl="0" eaLnBrk="1" latinLnBrk="0" hangingPunct="1">
              <a:lnSpc>
                <a:spcPct val="90000"/>
              </a:lnSpc>
              <a:spcBef>
                <a:spcPct val="0"/>
              </a:spcBef>
              <a:spcAft>
                <a:spcPts val="3000"/>
              </a:spcAft>
              <a:buFont typeface="Arial" panose="020B0604020202020204" pitchFamily="34" charset="0"/>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800" kern="1200">
                <a:solidFill>
                  <a:schemeClr val="tx1">
                    <a:lumMod val="65000"/>
                    <a:lumOff val="35000"/>
                  </a:schemeClr>
                </a:solidFill>
                <a:latin typeface="+mn-lt"/>
                <a:ea typeface="+mn-ea"/>
                <a:cs typeface="+mn-cs"/>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lang="en-US" sz="2400" b="0" kern="1200" dirty="0">
                <a:solidFill>
                  <a:schemeClr val="tx1">
                    <a:lumMod val="85000"/>
                    <a:lumOff val="15000"/>
                  </a:schemeClr>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2000" b="1"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2800" dirty="0">
                <a:solidFill>
                  <a:schemeClr val="bg1"/>
                </a:solidFill>
                <a:latin typeface="+mn-lt"/>
              </a:rPr>
              <a:t>Continuing Professional Training (CPT)</a:t>
            </a:r>
          </a:p>
        </p:txBody>
      </p:sp>
      <p:sp>
        <p:nvSpPr>
          <p:cNvPr id="6" name="Oval 5">
            <a:extLst>
              <a:ext uri="{FF2B5EF4-FFF2-40B4-BE49-F238E27FC236}">
                <a16:creationId xmlns:a16="http://schemas.microsoft.com/office/drawing/2014/main" id="{3EFBCFC9-0337-96D0-8FE5-53D8195C421C}"/>
              </a:ext>
            </a:extLst>
          </p:cNvPr>
          <p:cNvSpPr/>
          <p:nvPr/>
        </p:nvSpPr>
        <p:spPr>
          <a:xfrm>
            <a:off x="7284858" y="6002132"/>
            <a:ext cx="215757" cy="19520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 name="Text Placeholder 20">
            <a:extLst>
              <a:ext uri="{FF2B5EF4-FFF2-40B4-BE49-F238E27FC236}">
                <a16:creationId xmlns:a16="http://schemas.microsoft.com/office/drawing/2014/main" id="{065E0841-CD75-856F-8D42-A23E4CD0E859}"/>
              </a:ext>
            </a:extLst>
          </p:cNvPr>
          <p:cNvSpPr txBox="1">
            <a:spLocks/>
          </p:cNvSpPr>
          <p:nvPr/>
        </p:nvSpPr>
        <p:spPr>
          <a:xfrm>
            <a:off x="2052601" y="5680077"/>
            <a:ext cx="1873940" cy="1034527"/>
          </a:xfrm>
          <a:prstGeom prst="rect">
            <a:avLst/>
          </a:prstGeom>
        </p:spPr>
        <p:txBody>
          <a:bodyPr vert="horz" wrap="square" lIns="91440" tIns="45720" rIns="91440" bIns="45720" rtlCol="0" anchor="t" anchorCtr="0">
            <a:noAutofit/>
          </a:bodyPr>
          <a:lstStyle>
            <a:lvl1pPr marL="0" indent="0" algn="ctr" defTabSz="914400" rtl="0" eaLnBrk="1" latinLnBrk="0" hangingPunct="1">
              <a:lnSpc>
                <a:spcPct val="90000"/>
              </a:lnSpc>
              <a:spcBef>
                <a:spcPct val="0"/>
              </a:spcBef>
              <a:spcAft>
                <a:spcPts val="3000"/>
              </a:spcAft>
              <a:buFont typeface="Arial" panose="020B0604020202020204" pitchFamily="34" charset="0"/>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800" kern="1200">
                <a:solidFill>
                  <a:schemeClr val="tx1">
                    <a:lumMod val="65000"/>
                    <a:lumOff val="35000"/>
                  </a:schemeClr>
                </a:solidFill>
                <a:latin typeface="+mn-lt"/>
                <a:ea typeface="+mn-ea"/>
                <a:cs typeface="+mn-cs"/>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lang="en-US" sz="2400" b="0" kern="1200" dirty="0">
                <a:solidFill>
                  <a:schemeClr val="tx1">
                    <a:lumMod val="85000"/>
                    <a:lumOff val="15000"/>
                  </a:schemeClr>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2000" b="1"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2800" dirty="0">
                <a:solidFill>
                  <a:schemeClr val="bg1"/>
                </a:solidFill>
                <a:latin typeface="+mn-lt"/>
              </a:rPr>
              <a:t>Many Topics</a:t>
            </a:r>
          </a:p>
        </p:txBody>
      </p:sp>
      <p:sp>
        <p:nvSpPr>
          <p:cNvPr id="9" name="Oval 8">
            <a:extLst>
              <a:ext uri="{FF2B5EF4-FFF2-40B4-BE49-F238E27FC236}">
                <a16:creationId xmlns:a16="http://schemas.microsoft.com/office/drawing/2014/main" id="{FA67BD5C-EAA4-25A7-9F4A-DEB90A6E108A}"/>
              </a:ext>
            </a:extLst>
          </p:cNvPr>
          <p:cNvSpPr/>
          <p:nvPr/>
        </p:nvSpPr>
        <p:spPr>
          <a:xfrm>
            <a:off x="4175427" y="6039566"/>
            <a:ext cx="215757" cy="19520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7" name="Picture 6">
            <a:extLst>
              <a:ext uri="{FF2B5EF4-FFF2-40B4-BE49-F238E27FC236}">
                <a16:creationId xmlns:a16="http://schemas.microsoft.com/office/drawing/2014/main" id="{F1E8C689-D1D9-1999-F532-4E26EEB68C7B}"/>
              </a:ext>
            </a:extLst>
          </p:cNvPr>
          <p:cNvPicPr>
            <a:picLocks noChangeAspect="1"/>
          </p:cNvPicPr>
          <p:nvPr/>
        </p:nvPicPr>
        <p:blipFill rotWithShape="1">
          <a:blip r:embed="rId4"/>
          <a:srcRect l="35988" t="32353" r="45616" b="19175"/>
          <a:stretch/>
        </p:blipFill>
        <p:spPr>
          <a:xfrm>
            <a:off x="2807416" y="1183340"/>
            <a:ext cx="2880690" cy="4278335"/>
          </a:xfrm>
          <a:prstGeom prst="rect">
            <a:avLst/>
          </a:prstGeom>
        </p:spPr>
      </p:pic>
      <p:pic>
        <p:nvPicPr>
          <p:cNvPr id="14" name="Picture 13">
            <a:extLst>
              <a:ext uri="{FF2B5EF4-FFF2-40B4-BE49-F238E27FC236}">
                <a16:creationId xmlns:a16="http://schemas.microsoft.com/office/drawing/2014/main" id="{3601AE30-801A-DB83-B719-58E22B0C3B49}"/>
              </a:ext>
            </a:extLst>
          </p:cNvPr>
          <p:cNvPicPr>
            <a:picLocks noChangeAspect="1"/>
          </p:cNvPicPr>
          <p:nvPr/>
        </p:nvPicPr>
        <p:blipFill rotWithShape="1">
          <a:blip r:embed="rId4"/>
          <a:srcRect l="55158" t="32353" r="25612" b="18253"/>
          <a:stretch/>
        </p:blipFill>
        <p:spPr>
          <a:xfrm>
            <a:off x="5866520" y="1196787"/>
            <a:ext cx="2961256" cy="4287146"/>
          </a:xfrm>
          <a:prstGeom prst="rect">
            <a:avLst/>
          </a:prstGeom>
        </p:spPr>
      </p:pic>
      <p:pic>
        <p:nvPicPr>
          <p:cNvPr id="18" name="Picture 17">
            <a:extLst>
              <a:ext uri="{FF2B5EF4-FFF2-40B4-BE49-F238E27FC236}">
                <a16:creationId xmlns:a16="http://schemas.microsoft.com/office/drawing/2014/main" id="{6F8DCB3E-E0B8-9F82-A77C-2EC7C8A19146}"/>
              </a:ext>
            </a:extLst>
          </p:cNvPr>
          <p:cNvPicPr>
            <a:picLocks noChangeAspect="1"/>
          </p:cNvPicPr>
          <p:nvPr/>
        </p:nvPicPr>
        <p:blipFill rotWithShape="1">
          <a:blip r:embed="rId5"/>
          <a:srcRect l="55233" t="36470" r="25612" b="12480"/>
          <a:stretch/>
        </p:blipFill>
        <p:spPr>
          <a:xfrm>
            <a:off x="8859152" y="1196786"/>
            <a:ext cx="2880690" cy="4327143"/>
          </a:xfrm>
          <a:prstGeom prst="rect">
            <a:avLst/>
          </a:prstGeom>
        </p:spPr>
      </p:pic>
      <p:sp>
        <p:nvSpPr>
          <p:cNvPr id="21" name="Rectangle 20">
            <a:extLst>
              <a:ext uri="{FF2B5EF4-FFF2-40B4-BE49-F238E27FC236}">
                <a16:creationId xmlns:a16="http://schemas.microsoft.com/office/drawing/2014/main" id="{1470CDE5-72B8-CEC1-E9BD-B5984AE48168}"/>
              </a:ext>
            </a:extLst>
          </p:cNvPr>
          <p:cNvSpPr/>
          <p:nvPr/>
        </p:nvSpPr>
        <p:spPr>
          <a:xfrm>
            <a:off x="2127881" y="222689"/>
            <a:ext cx="10064119" cy="52612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9393FCB-86D4-10AF-7594-0F3188E352DE}"/>
              </a:ext>
            </a:extLst>
          </p:cNvPr>
          <p:cNvGrpSpPr/>
          <p:nvPr/>
        </p:nvGrpSpPr>
        <p:grpSpPr>
          <a:xfrm>
            <a:off x="0" y="-33047"/>
            <a:ext cx="12192000" cy="6347112"/>
            <a:chOff x="0" y="-28564"/>
            <a:chExt cx="12192000" cy="6347112"/>
          </a:xfrm>
        </p:grpSpPr>
        <p:pic>
          <p:nvPicPr>
            <p:cNvPr id="10" name="Picture 9" descr="Graphical user interface, application">
              <a:extLst>
                <a:ext uri="{FF2B5EF4-FFF2-40B4-BE49-F238E27FC236}">
                  <a16:creationId xmlns:a16="http://schemas.microsoft.com/office/drawing/2014/main" id="{C11996A4-CC58-15E7-77F6-DE409995CE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294"/>
              <a:ext cx="12192000" cy="6311254"/>
            </a:xfrm>
            <a:prstGeom prst="rect">
              <a:avLst/>
            </a:prstGeom>
          </p:spPr>
        </p:pic>
        <p:pic>
          <p:nvPicPr>
            <p:cNvPr id="12" name="Picture 11">
              <a:extLst>
                <a:ext uri="{FF2B5EF4-FFF2-40B4-BE49-F238E27FC236}">
                  <a16:creationId xmlns:a16="http://schemas.microsoft.com/office/drawing/2014/main" id="{CB5FB39C-2343-43A9-E21A-52B2FF567FD8}"/>
                </a:ext>
              </a:extLst>
            </p:cNvPr>
            <p:cNvPicPr>
              <a:picLocks noChangeAspect="1"/>
            </p:cNvPicPr>
            <p:nvPr/>
          </p:nvPicPr>
          <p:blipFill>
            <a:blip r:embed="rId7"/>
            <a:srcRect l="110" t="14114" r="83164" b="24207"/>
            <a:stretch/>
          </p:blipFill>
          <p:spPr>
            <a:xfrm>
              <a:off x="10054" y="-28564"/>
              <a:ext cx="2137282" cy="4392522"/>
            </a:xfrm>
            <a:prstGeom prst="rect">
              <a:avLst/>
            </a:prstGeom>
          </p:spPr>
        </p:pic>
      </p:grpSp>
      <p:pic>
        <p:nvPicPr>
          <p:cNvPr id="15" name="Picture 14">
            <a:extLst>
              <a:ext uri="{FF2B5EF4-FFF2-40B4-BE49-F238E27FC236}">
                <a16:creationId xmlns:a16="http://schemas.microsoft.com/office/drawing/2014/main" id="{6213B4D4-CD05-4B96-5162-DF409A32E943}"/>
              </a:ext>
            </a:extLst>
          </p:cNvPr>
          <p:cNvPicPr>
            <a:picLocks noChangeAspect="1"/>
          </p:cNvPicPr>
          <p:nvPr/>
        </p:nvPicPr>
        <p:blipFill>
          <a:blip r:embed="rId8"/>
          <a:srcRect l="331" t="13148" r="84527" b="25001"/>
          <a:stretch/>
        </p:blipFill>
        <p:spPr>
          <a:xfrm>
            <a:off x="-1882" y="-33048"/>
            <a:ext cx="2137282" cy="5112667"/>
          </a:xfrm>
          <a:prstGeom prst="rect">
            <a:avLst/>
          </a:prstGeom>
        </p:spPr>
      </p:pic>
      <p:pic>
        <p:nvPicPr>
          <p:cNvPr id="2" name="Picture 1">
            <a:extLst>
              <a:ext uri="{FF2B5EF4-FFF2-40B4-BE49-F238E27FC236}">
                <a16:creationId xmlns:a16="http://schemas.microsoft.com/office/drawing/2014/main" id="{02BDA76E-6C84-6C1D-2486-A643D01F8E18}"/>
              </a:ext>
            </a:extLst>
          </p:cNvPr>
          <p:cNvPicPr>
            <a:picLocks noChangeAspect="1"/>
          </p:cNvPicPr>
          <p:nvPr/>
        </p:nvPicPr>
        <p:blipFill>
          <a:blip r:embed="rId9"/>
          <a:srcRect t="16088" r="81708" b="18500"/>
          <a:stretch/>
        </p:blipFill>
        <p:spPr>
          <a:xfrm>
            <a:off x="-27594" y="-57860"/>
            <a:ext cx="2212578" cy="5137479"/>
          </a:xfrm>
          <a:prstGeom prst="rect">
            <a:avLst/>
          </a:prstGeom>
        </p:spPr>
      </p:pic>
      <p:grpSp>
        <p:nvGrpSpPr>
          <p:cNvPr id="24" name="Group 23">
            <a:extLst>
              <a:ext uri="{FF2B5EF4-FFF2-40B4-BE49-F238E27FC236}">
                <a16:creationId xmlns:a16="http://schemas.microsoft.com/office/drawing/2014/main" id="{9B1D7AC1-4AA5-5F1D-FA10-47494391A362}"/>
              </a:ext>
            </a:extLst>
          </p:cNvPr>
          <p:cNvGrpSpPr/>
          <p:nvPr/>
        </p:nvGrpSpPr>
        <p:grpSpPr>
          <a:xfrm>
            <a:off x="1859712" y="1917362"/>
            <a:ext cx="4133658" cy="2308324"/>
            <a:chOff x="1637983" y="1941563"/>
            <a:chExt cx="3401896" cy="2308324"/>
          </a:xfrm>
        </p:grpSpPr>
        <p:sp>
          <p:nvSpPr>
            <p:cNvPr id="20" name="Arrow: Right 19">
              <a:extLst>
                <a:ext uri="{FF2B5EF4-FFF2-40B4-BE49-F238E27FC236}">
                  <a16:creationId xmlns:a16="http://schemas.microsoft.com/office/drawing/2014/main" id="{812D6681-8D2D-16E2-13FE-86A2E8425C81}"/>
                </a:ext>
              </a:extLst>
            </p:cNvPr>
            <p:cNvSpPr/>
            <p:nvPr/>
          </p:nvSpPr>
          <p:spPr>
            <a:xfrm rot="8482224">
              <a:off x="1637983" y="2421088"/>
              <a:ext cx="1087369" cy="75061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A346FB0-6EC2-9477-BA8C-490ECFC9D72B}"/>
                </a:ext>
              </a:extLst>
            </p:cNvPr>
            <p:cNvSpPr txBox="1"/>
            <p:nvPr/>
          </p:nvSpPr>
          <p:spPr>
            <a:xfrm>
              <a:off x="2450957" y="1941563"/>
              <a:ext cx="2588922" cy="2308324"/>
            </a:xfrm>
            <a:prstGeom prst="rect">
              <a:avLst/>
            </a:prstGeom>
            <a:solidFill>
              <a:schemeClr val="accent6"/>
            </a:solidFill>
          </p:spPr>
          <p:txBody>
            <a:bodyPr wrap="square" rtlCol="0">
              <a:spAutoFit/>
            </a:bodyPr>
            <a:lstStyle/>
            <a:p>
              <a:pPr algn="ctr"/>
              <a:r>
                <a:rPr lang="en-US" sz="4800" dirty="0">
                  <a:solidFill>
                    <a:schemeClr val="bg1"/>
                  </a:solidFill>
                </a:rPr>
                <a:t>Click Register for Courses</a:t>
              </a:r>
            </a:p>
          </p:txBody>
        </p:sp>
      </p:grpSp>
    </p:spTree>
    <p:custDataLst>
      <p:tags r:id="rId1"/>
    </p:custDataLst>
    <p:extLst>
      <p:ext uri="{BB962C8B-B14F-4D97-AF65-F5344CB8AC3E}">
        <p14:creationId xmlns:p14="http://schemas.microsoft.com/office/powerpoint/2010/main" val="254725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FA67BD5C-EAA4-25A7-9F4A-DEB90A6E108A}"/>
              </a:ext>
            </a:extLst>
          </p:cNvPr>
          <p:cNvSpPr/>
          <p:nvPr/>
        </p:nvSpPr>
        <p:spPr>
          <a:xfrm>
            <a:off x="4175427" y="6039566"/>
            <a:ext cx="215757" cy="19520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12" name="Picture 11">
            <a:extLst>
              <a:ext uri="{FF2B5EF4-FFF2-40B4-BE49-F238E27FC236}">
                <a16:creationId xmlns:a16="http://schemas.microsoft.com/office/drawing/2014/main" id="{530D9225-6DD3-C27F-0FCF-FFB256314D48}"/>
              </a:ext>
            </a:extLst>
          </p:cNvPr>
          <p:cNvPicPr>
            <a:picLocks noChangeAspect="1"/>
          </p:cNvPicPr>
          <p:nvPr/>
        </p:nvPicPr>
        <p:blipFill>
          <a:blip r:embed="rId4">
            <a:extLst>
              <a:ext uri="{28A0092B-C50C-407E-A947-70E740481C1C}">
                <a14:useLocalDpi xmlns:a14="http://schemas.microsoft.com/office/drawing/2010/main" val="0"/>
              </a:ext>
            </a:extLst>
          </a:blip>
          <a:srcRect l="929" r="929"/>
          <a:stretch/>
        </p:blipFill>
        <p:spPr>
          <a:xfrm>
            <a:off x="3340" y="-25139"/>
            <a:ext cx="12188660" cy="6197341"/>
          </a:xfrm>
          <a:prstGeom prst="rect">
            <a:avLst/>
          </a:prstGeom>
        </p:spPr>
      </p:pic>
      <p:sp>
        <p:nvSpPr>
          <p:cNvPr id="20" name="Arrow: Right 19">
            <a:extLst>
              <a:ext uri="{FF2B5EF4-FFF2-40B4-BE49-F238E27FC236}">
                <a16:creationId xmlns:a16="http://schemas.microsoft.com/office/drawing/2014/main" id="{A7A021DE-47F6-1A9A-7300-7DAA6E05685B}"/>
              </a:ext>
            </a:extLst>
          </p:cNvPr>
          <p:cNvSpPr/>
          <p:nvPr/>
        </p:nvSpPr>
        <p:spPr>
          <a:xfrm rot="7561769">
            <a:off x="3008428" y="3603056"/>
            <a:ext cx="1087369" cy="75061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1B22C5F-244F-10F9-7211-FED5962C57E0}"/>
              </a:ext>
            </a:extLst>
          </p:cNvPr>
          <p:cNvSpPr txBox="1"/>
          <p:nvPr/>
        </p:nvSpPr>
        <p:spPr>
          <a:xfrm>
            <a:off x="4175426" y="4701379"/>
            <a:ext cx="5213791" cy="1754326"/>
          </a:xfrm>
          <a:prstGeom prst="rect">
            <a:avLst/>
          </a:prstGeom>
          <a:solidFill>
            <a:schemeClr val="accent6"/>
          </a:solidFill>
        </p:spPr>
        <p:txBody>
          <a:bodyPr wrap="square" rtlCol="0">
            <a:spAutoFit/>
          </a:bodyPr>
          <a:lstStyle/>
          <a:p>
            <a:pPr marL="344488" indent="-344488">
              <a:buFont typeface="Arial" panose="020B0604020202020204" pitchFamily="34" charset="0"/>
              <a:buChar char="•"/>
            </a:pPr>
            <a:r>
              <a:rPr lang="en-US" sz="3600" dirty="0">
                <a:solidFill>
                  <a:schemeClr val="bg1"/>
                </a:solidFill>
              </a:rPr>
              <a:t>Automatic CPT </a:t>
            </a:r>
          </a:p>
          <a:p>
            <a:pPr marL="344488" indent="-344488">
              <a:buFont typeface="Arial" panose="020B0604020202020204" pitchFamily="34" charset="0"/>
              <a:buChar char="•"/>
            </a:pPr>
            <a:r>
              <a:rPr lang="en-US" sz="3600" dirty="0">
                <a:solidFill>
                  <a:schemeClr val="bg1"/>
                </a:solidFill>
              </a:rPr>
              <a:t>Online Resource</a:t>
            </a:r>
          </a:p>
          <a:p>
            <a:pPr marL="344488" indent="-344488">
              <a:buFont typeface="Arial" panose="020B0604020202020204" pitchFamily="34" charset="0"/>
              <a:buChar char="•"/>
            </a:pPr>
            <a:r>
              <a:rPr lang="en-US" sz="3600" dirty="0">
                <a:solidFill>
                  <a:schemeClr val="bg1"/>
                </a:solidFill>
              </a:rPr>
              <a:t>Roster Required for CPT</a:t>
            </a:r>
          </a:p>
        </p:txBody>
      </p:sp>
      <p:sp>
        <p:nvSpPr>
          <p:cNvPr id="4" name="Arrow: Right 3">
            <a:extLst>
              <a:ext uri="{FF2B5EF4-FFF2-40B4-BE49-F238E27FC236}">
                <a16:creationId xmlns:a16="http://schemas.microsoft.com/office/drawing/2014/main" id="{2E0C8A62-44D3-ECC7-0C63-2A75737CDE89}"/>
              </a:ext>
            </a:extLst>
          </p:cNvPr>
          <p:cNvSpPr/>
          <p:nvPr/>
        </p:nvSpPr>
        <p:spPr>
          <a:xfrm rot="7669552">
            <a:off x="6216251" y="3162835"/>
            <a:ext cx="1087369" cy="75061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972781E-A41B-50BF-9EBD-E850A35DDD72}"/>
              </a:ext>
            </a:extLst>
          </p:cNvPr>
          <p:cNvPicPr>
            <a:picLocks noChangeAspect="1"/>
          </p:cNvPicPr>
          <p:nvPr/>
        </p:nvPicPr>
        <p:blipFill>
          <a:blip r:embed="rId5"/>
          <a:srcRect t="16088" r="81708" b="18500"/>
          <a:stretch/>
        </p:blipFill>
        <p:spPr>
          <a:xfrm>
            <a:off x="-26099" y="-23750"/>
            <a:ext cx="2276325" cy="5225968"/>
          </a:xfrm>
          <a:prstGeom prst="rect">
            <a:avLst/>
          </a:prstGeom>
        </p:spPr>
      </p:pic>
      <p:sp>
        <p:nvSpPr>
          <p:cNvPr id="6" name="Arrow: Right 5">
            <a:extLst>
              <a:ext uri="{FF2B5EF4-FFF2-40B4-BE49-F238E27FC236}">
                <a16:creationId xmlns:a16="http://schemas.microsoft.com/office/drawing/2014/main" id="{41874630-AEA7-38DD-4170-7E53D69E5D8F}"/>
              </a:ext>
            </a:extLst>
          </p:cNvPr>
          <p:cNvSpPr/>
          <p:nvPr/>
        </p:nvSpPr>
        <p:spPr>
          <a:xfrm rot="7572542">
            <a:off x="9469529" y="3358611"/>
            <a:ext cx="1087369" cy="75061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9605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6D77BF-C969-4EE4-C5FE-7E5D59051F21}"/>
              </a:ext>
            </a:extLst>
          </p:cNvPr>
          <p:cNvPicPr>
            <a:picLocks noChangeAspect="1"/>
          </p:cNvPicPr>
          <p:nvPr/>
        </p:nvPicPr>
        <p:blipFill>
          <a:blip r:embed="rId4"/>
          <a:srcRect t="11668" b="20027"/>
          <a:stretch/>
        </p:blipFill>
        <p:spPr>
          <a:xfrm>
            <a:off x="0" y="0"/>
            <a:ext cx="12192000" cy="6083532"/>
          </a:xfrm>
          <a:prstGeom prst="rect">
            <a:avLst/>
          </a:prstGeom>
        </p:spPr>
      </p:pic>
      <p:grpSp>
        <p:nvGrpSpPr>
          <p:cNvPr id="3" name="Group 2">
            <a:extLst>
              <a:ext uri="{FF2B5EF4-FFF2-40B4-BE49-F238E27FC236}">
                <a16:creationId xmlns:a16="http://schemas.microsoft.com/office/drawing/2014/main" id="{FD9BC39F-B892-5719-2685-0BCD43D3FAEB}"/>
              </a:ext>
            </a:extLst>
          </p:cNvPr>
          <p:cNvGrpSpPr/>
          <p:nvPr/>
        </p:nvGrpSpPr>
        <p:grpSpPr>
          <a:xfrm>
            <a:off x="6790867" y="1179659"/>
            <a:ext cx="4573265" cy="1816600"/>
            <a:chOff x="3790404" y="1164731"/>
            <a:chExt cx="1973547" cy="1816600"/>
          </a:xfrm>
        </p:grpSpPr>
        <p:sp>
          <p:nvSpPr>
            <p:cNvPr id="4" name="Arrow: Right 3">
              <a:extLst>
                <a:ext uri="{FF2B5EF4-FFF2-40B4-BE49-F238E27FC236}">
                  <a16:creationId xmlns:a16="http://schemas.microsoft.com/office/drawing/2014/main" id="{32C73837-7101-7F70-F663-DCA78B11C4E2}"/>
                </a:ext>
              </a:extLst>
            </p:cNvPr>
            <p:cNvSpPr/>
            <p:nvPr/>
          </p:nvSpPr>
          <p:spPr>
            <a:xfrm rot="11304303">
              <a:off x="3790404" y="1164731"/>
              <a:ext cx="660272" cy="626012"/>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0436CEB-1B9D-2382-79CC-3C3F9BD7694F}"/>
                </a:ext>
              </a:extLst>
            </p:cNvPr>
            <p:cNvSpPr txBox="1"/>
            <p:nvPr/>
          </p:nvSpPr>
          <p:spPr>
            <a:xfrm>
              <a:off x="4408585" y="1411671"/>
              <a:ext cx="1355366" cy="1569660"/>
            </a:xfrm>
            <a:prstGeom prst="rect">
              <a:avLst/>
            </a:prstGeom>
            <a:solidFill>
              <a:schemeClr val="accent6"/>
            </a:solidFill>
          </p:spPr>
          <p:txBody>
            <a:bodyPr wrap="square" rtlCol="0">
              <a:spAutoFit/>
            </a:bodyPr>
            <a:lstStyle/>
            <a:p>
              <a:pPr algn="ctr"/>
              <a:r>
                <a:rPr lang="en-US" sz="4800" dirty="0">
                  <a:solidFill>
                    <a:schemeClr val="bg1"/>
                  </a:solidFill>
                </a:rPr>
                <a:t>Click on </a:t>
              </a:r>
            </a:p>
            <a:p>
              <a:pPr algn="ctr"/>
              <a:r>
                <a:rPr lang="en-US" sz="4800" dirty="0">
                  <a:solidFill>
                    <a:schemeClr val="bg1"/>
                  </a:solidFill>
                </a:rPr>
                <a:t>All Types</a:t>
              </a:r>
            </a:p>
          </p:txBody>
        </p:sp>
      </p:grpSp>
      <p:pic>
        <p:nvPicPr>
          <p:cNvPr id="7" name="Picture 6">
            <a:extLst>
              <a:ext uri="{FF2B5EF4-FFF2-40B4-BE49-F238E27FC236}">
                <a16:creationId xmlns:a16="http://schemas.microsoft.com/office/drawing/2014/main" id="{755E4ACD-BC34-A45D-34E2-29FC3F93961B}"/>
              </a:ext>
            </a:extLst>
          </p:cNvPr>
          <p:cNvPicPr>
            <a:picLocks noChangeAspect="1"/>
          </p:cNvPicPr>
          <p:nvPr/>
        </p:nvPicPr>
        <p:blipFill>
          <a:blip r:embed="rId5"/>
          <a:srcRect l="38081" t="34706" r="45335" b="48627"/>
          <a:stretch/>
        </p:blipFill>
        <p:spPr>
          <a:xfrm>
            <a:off x="4471705" y="1020251"/>
            <a:ext cx="3767819" cy="2271383"/>
          </a:xfrm>
          <a:prstGeom prst="rect">
            <a:avLst/>
          </a:prstGeom>
        </p:spPr>
      </p:pic>
      <p:sp>
        <p:nvSpPr>
          <p:cNvPr id="8" name="Arrow: Right 7">
            <a:extLst>
              <a:ext uri="{FF2B5EF4-FFF2-40B4-BE49-F238E27FC236}">
                <a16:creationId xmlns:a16="http://schemas.microsoft.com/office/drawing/2014/main" id="{642B2EF4-121A-7F4F-CB08-9B74A050B36C}"/>
              </a:ext>
            </a:extLst>
          </p:cNvPr>
          <p:cNvSpPr/>
          <p:nvPr/>
        </p:nvSpPr>
        <p:spPr>
          <a:xfrm rot="20650016">
            <a:off x="3389183" y="2211444"/>
            <a:ext cx="1260041" cy="747502"/>
          </a:xfrm>
          <a:prstGeom prst="rightArrow">
            <a:avLst/>
          </a:prstGeom>
          <a:ln>
            <a:solidFill>
              <a:schemeClr val="bg1">
                <a:lumMod val="95000"/>
              </a:schemeClr>
            </a:solidFill>
          </a:ln>
          <a:effectLst>
            <a:outerShdw blurRad="50800" dist="38100" dir="5400000" algn="t"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D19DDAC-F6D9-9808-75EF-BE4B8B28AE34}"/>
              </a:ext>
            </a:extLst>
          </p:cNvPr>
          <p:cNvPicPr>
            <a:picLocks noChangeAspect="1"/>
          </p:cNvPicPr>
          <p:nvPr/>
        </p:nvPicPr>
        <p:blipFill>
          <a:blip r:embed="rId6"/>
          <a:srcRect t="16088" r="81708" b="18500"/>
          <a:stretch/>
        </p:blipFill>
        <p:spPr>
          <a:xfrm>
            <a:off x="1148" y="0"/>
            <a:ext cx="2276325" cy="5225968"/>
          </a:xfrm>
          <a:prstGeom prst="rect">
            <a:avLst/>
          </a:prstGeom>
        </p:spPr>
      </p:pic>
    </p:spTree>
    <p:custDataLst>
      <p:tags r:id="rId1"/>
    </p:custDataLst>
    <p:extLst>
      <p:ext uri="{BB962C8B-B14F-4D97-AF65-F5344CB8AC3E}">
        <p14:creationId xmlns:p14="http://schemas.microsoft.com/office/powerpoint/2010/main" val="406402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par>
                          <p:cTn id="12" fill="hold">
                            <p:stCondLst>
                              <p:cond delay="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500"/>
                            </p:stCondLst>
                            <p:childTnLst>
                              <p:par>
                                <p:cTn id="17" presetID="47"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37ED919-3FDD-A7D5-8BDE-A4250EE5ECA6}"/>
              </a:ext>
            </a:extLst>
          </p:cNvPr>
          <p:cNvPicPr>
            <a:picLocks noChangeAspect="1"/>
          </p:cNvPicPr>
          <p:nvPr/>
        </p:nvPicPr>
        <p:blipFill>
          <a:blip r:embed="rId4">
            <a:extLst>
              <a:ext uri="{28A0092B-C50C-407E-A947-70E740481C1C}">
                <a14:useLocalDpi xmlns:a14="http://schemas.microsoft.com/office/drawing/2010/main" val="0"/>
              </a:ext>
            </a:extLst>
          </a:blip>
          <a:srcRect l="459" t="14782" r="3305" b="964"/>
          <a:stretch/>
        </p:blipFill>
        <p:spPr>
          <a:xfrm>
            <a:off x="0" y="0"/>
            <a:ext cx="12192000" cy="5683398"/>
          </a:xfrm>
          <a:prstGeom prst="rect">
            <a:avLst/>
          </a:prstGeom>
        </p:spPr>
      </p:pic>
      <p:grpSp>
        <p:nvGrpSpPr>
          <p:cNvPr id="10" name="Group 9">
            <a:extLst>
              <a:ext uri="{FF2B5EF4-FFF2-40B4-BE49-F238E27FC236}">
                <a16:creationId xmlns:a16="http://schemas.microsoft.com/office/drawing/2014/main" id="{ED83251D-76AF-C3C1-4C97-1A961F5E040D}"/>
              </a:ext>
            </a:extLst>
          </p:cNvPr>
          <p:cNvGrpSpPr/>
          <p:nvPr/>
        </p:nvGrpSpPr>
        <p:grpSpPr>
          <a:xfrm>
            <a:off x="2683824" y="761923"/>
            <a:ext cx="6355950" cy="2536337"/>
            <a:chOff x="1308396" y="1369998"/>
            <a:chExt cx="6355950" cy="2536337"/>
          </a:xfrm>
        </p:grpSpPr>
        <p:sp>
          <p:nvSpPr>
            <p:cNvPr id="12" name="Arrow: Right 11">
              <a:extLst>
                <a:ext uri="{FF2B5EF4-FFF2-40B4-BE49-F238E27FC236}">
                  <a16:creationId xmlns:a16="http://schemas.microsoft.com/office/drawing/2014/main" id="{5DBB110D-FEA7-F124-6623-A6ACD294B116}"/>
                </a:ext>
              </a:extLst>
            </p:cNvPr>
            <p:cNvSpPr/>
            <p:nvPr/>
          </p:nvSpPr>
          <p:spPr>
            <a:xfrm rot="19154335">
              <a:off x="6576977" y="1369998"/>
              <a:ext cx="1087369" cy="750616"/>
            </a:xfrm>
            <a:prstGeom prst="rightArrow">
              <a:avLst>
                <a:gd name="adj1" fmla="val 50000"/>
                <a:gd name="adj2" fmla="val 55140"/>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5C0A208-1A9B-02D2-3571-C08D37B04BD7}"/>
                </a:ext>
              </a:extLst>
            </p:cNvPr>
            <p:cNvSpPr txBox="1"/>
            <p:nvPr/>
          </p:nvSpPr>
          <p:spPr>
            <a:xfrm>
              <a:off x="1308396" y="1782677"/>
              <a:ext cx="5515070" cy="2123658"/>
            </a:xfrm>
            <a:prstGeom prst="rect">
              <a:avLst/>
            </a:prstGeom>
            <a:solidFill>
              <a:schemeClr val="accent6"/>
            </a:solidFill>
          </p:spPr>
          <p:txBody>
            <a:bodyPr wrap="square" rtlCol="0">
              <a:spAutoFit/>
            </a:bodyPr>
            <a:lstStyle/>
            <a:p>
              <a:pPr marL="571500" indent="-571500">
                <a:buFont typeface="Arial" panose="020B0604020202020204" pitchFamily="34" charset="0"/>
                <a:buChar char="•"/>
              </a:pPr>
              <a:r>
                <a:rPr lang="en-US" sz="4400" dirty="0">
                  <a:solidFill>
                    <a:schemeClr val="bg1"/>
                  </a:solidFill>
                </a:rPr>
                <a:t>Enter the word “mandate” in Search</a:t>
              </a:r>
            </a:p>
            <a:p>
              <a:pPr marL="571500" indent="-571500">
                <a:buFont typeface="Arial" panose="020B0604020202020204" pitchFamily="34" charset="0"/>
                <a:buChar char="•"/>
              </a:pPr>
              <a:r>
                <a:rPr lang="en-US" sz="4400" dirty="0">
                  <a:solidFill>
                    <a:schemeClr val="bg1"/>
                  </a:solidFill>
                </a:rPr>
                <a:t>Click Find Course</a:t>
              </a:r>
            </a:p>
          </p:txBody>
        </p:sp>
      </p:grpSp>
      <p:pic>
        <p:nvPicPr>
          <p:cNvPr id="9" name="Picture 8">
            <a:extLst>
              <a:ext uri="{FF2B5EF4-FFF2-40B4-BE49-F238E27FC236}">
                <a16:creationId xmlns:a16="http://schemas.microsoft.com/office/drawing/2014/main" id="{239327BF-4BB0-6AE5-D700-878E27CC548F}"/>
              </a:ext>
            </a:extLst>
          </p:cNvPr>
          <p:cNvPicPr>
            <a:picLocks noChangeAspect="1"/>
          </p:cNvPicPr>
          <p:nvPr/>
        </p:nvPicPr>
        <p:blipFill>
          <a:blip r:embed="rId5"/>
          <a:srcRect t="16088" r="81708" b="18500"/>
          <a:stretch/>
        </p:blipFill>
        <p:spPr>
          <a:xfrm>
            <a:off x="-23890" y="-1"/>
            <a:ext cx="2171700" cy="4985771"/>
          </a:xfrm>
          <a:prstGeom prst="rect">
            <a:avLst/>
          </a:prstGeom>
        </p:spPr>
      </p:pic>
    </p:spTree>
    <p:custDataLst>
      <p:tags r:id="rId1"/>
    </p:custDataLst>
    <p:extLst>
      <p:ext uri="{BB962C8B-B14F-4D97-AF65-F5344CB8AC3E}">
        <p14:creationId xmlns:p14="http://schemas.microsoft.com/office/powerpoint/2010/main" val="278089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6D77BF-C969-4EE4-C5FE-7E5D59051F21}"/>
              </a:ext>
            </a:extLst>
          </p:cNvPr>
          <p:cNvPicPr>
            <a:picLocks noChangeAspect="1"/>
          </p:cNvPicPr>
          <p:nvPr/>
        </p:nvPicPr>
        <p:blipFill>
          <a:blip r:embed="rId4">
            <a:extLst>
              <a:ext uri="{28A0092B-C50C-407E-A947-70E740481C1C}">
                <a14:useLocalDpi xmlns:a14="http://schemas.microsoft.com/office/drawing/2010/main" val="0"/>
              </a:ext>
            </a:extLst>
          </a:blip>
          <a:srcRect t="14622" r="2980" b="6592"/>
          <a:stretch/>
        </p:blipFill>
        <p:spPr>
          <a:xfrm>
            <a:off x="12700" y="0"/>
            <a:ext cx="12181821" cy="5685692"/>
          </a:xfrm>
          <a:prstGeom prst="rect">
            <a:avLst/>
          </a:prstGeom>
        </p:spPr>
      </p:pic>
      <p:grpSp>
        <p:nvGrpSpPr>
          <p:cNvPr id="3" name="Group 2">
            <a:extLst>
              <a:ext uri="{FF2B5EF4-FFF2-40B4-BE49-F238E27FC236}">
                <a16:creationId xmlns:a16="http://schemas.microsoft.com/office/drawing/2014/main" id="{FD9BC39F-B892-5719-2685-0BCD43D3FAEB}"/>
              </a:ext>
            </a:extLst>
          </p:cNvPr>
          <p:cNvGrpSpPr/>
          <p:nvPr/>
        </p:nvGrpSpPr>
        <p:grpSpPr>
          <a:xfrm>
            <a:off x="2812180" y="208516"/>
            <a:ext cx="4583704" cy="1078116"/>
            <a:chOff x="3723220" y="1094742"/>
            <a:chExt cx="1690072" cy="1996682"/>
          </a:xfrm>
        </p:grpSpPr>
        <p:sp>
          <p:nvSpPr>
            <p:cNvPr id="4" name="Arrow: Right 3">
              <a:extLst>
                <a:ext uri="{FF2B5EF4-FFF2-40B4-BE49-F238E27FC236}">
                  <a16:creationId xmlns:a16="http://schemas.microsoft.com/office/drawing/2014/main" id="{32C73837-7101-7F70-F663-DCA78B11C4E2}"/>
                </a:ext>
              </a:extLst>
            </p:cNvPr>
            <p:cNvSpPr/>
            <p:nvPr/>
          </p:nvSpPr>
          <p:spPr>
            <a:xfrm rot="12604889">
              <a:off x="3723220" y="1094742"/>
              <a:ext cx="552708" cy="116698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0436CEB-1B9D-2382-79CC-3C3F9BD7694F}"/>
                </a:ext>
              </a:extLst>
            </p:cNvPr>
            <p:cNvSpPr txBox="1"/>
            <p:nvPr/>
          </p:nvSpPr>
          <p:spPr>
            <a:xfrm>
              <a:off x="4057926" y="1521764"/>
              <a:ext cx="1355366" cy="1569660"/>
            </a:xfrm>
            <a:prstGeom prst="rect">
              <a:avLst/>
            </a:prstGeom>
            <a:solidFill>
              <a:schemeClr val="accent6"/>
            </a:solidFill>
          </p:spPr>
          <p:txBody>
            <a:bodyPr wrap="square" rtlCol="0">
              <a:spAutoFit/>
            </a:bodyPr>
            <a:lstStyle/>
            <a:p>
              <a:pPr algn="ctr"/>
              <a:r>
                <a:rPr lang="en-US" sz="4800" dirty="0">
                  <a:solidFill>
                    <a:schemeClr val="bg1"/>
                  </a:solidFill>
                </a:rPr>
                <a:t>Help Feature</a:t>
              </a:r>
            </a:p>
          </p:txBody>
        </p:sp>
      </p:grpSp>
      <p:sp>
        <p:nvSpPr>
          <p:cNvPr id="11" name="Rectangle 10">
            <a:extLst>
              <a:ext uri="{FF2B5EF4-FFF2-40B4-BE49-F238E27FC236}">
                <a16:creationId xmlns:a16="http://schemas.microsoft.com/office/drawing/2014/main" id="{9201E11C-A6F4-2F53-4710-606FC6E85679}"/>
              </a:ext>
            </a:extLst>
          </p:cNvPr>
          <p:cNvSpPr/>
          <p:nvPr/>
        </p:nvSpPr>
        <p:spPr>
          <a:xfrm>
            <a:off x="2831411" y="4495800"/>
            <a:ext cx="8763689" cy="619158"/>
          </a:xfrm>
          <a:prstGeom prst="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9635566-66DD-80BA-AA72-A97973D614D4}"/>
              </a:ext>
            </a:extLst>
          </p:cNvPr>
          <p:cNvPicPr>
            <a:picLocks noChangeAspect="1"/>
          </p:cNvPicPr>
          <p:nvPr/>
        </p:nvPicPr>
        <p:blipFill>
          <a:blip r:embed="rId5"/>
          <a:srcRect l="25731" t="18702" r="25810" b="27255"/>
          <a:stretch/>
        </p:blipFill>
        <p:spPr>
          <a:xfrm>
            <a:off x="3719948" y="1284884"/>
            <a:ext cx="5540188" cy="3706323"/>
          </a:xfrm>
          <a:prstGeom prst="rect">
            <a:avLst/>
          </a:prstGeom>
        </p:spPr>
      </p:pic>
      <p:pic>
        <p:nvPicPr>
          <p:cNvPr id="9" name="Picture 8">
            <a:extLst>
              <a:ext uri="{FF2B5EF4-FFF2-40B4-BE49-F238E27FC236}">
                <a16:creationId xmlns:a16="http://schemas.microsoft.com/office/drawing/2014/main" id="{621E8509-20A8-1979-DBEE-6A0779E25B51}"/>
              </a:ext>
            </a:extLst>
          </p:cNvPr>
          <p:cNvPicPr>
            <a:picLocks noChangeAspect="1"/>
          </p:cNvPicPr>
          <p:nvPr/>
        </p:nvPicPr>
        <p:blipFill>
          <a:blip r:embed="rId6"/>
          <a:srcRect t="16088" r="81708" b="18500"/>
          <a:stretch/>
        </p:blipFill>
        <p:spPr>
          <a:xfrm>
            <a:off x="1148" y="0"/>
            <a:ext cx="2276325" cy="5225968"/>
          </a:xfrm>
          <a:prstGeom prst="rect">
            <a:avLst/>
          </a:prstGeom>
        </p:spPr>
      </p:pic>
    </p:spTree>
    <p:custDataLst>
      <p:tags r:id="rId1"/>
    </p:custDataLst>
    <p:extLst>
      <p:ext uri="{BB962C8B-B14F-4D97-AF65-F5344CB8AC3E}">
        <p14:creationId xmlns:p14="http://schemas.microsoft.com/office/powerpoint/2010/main" val="400868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2DB4B7-E323-177A-52FD-F8746C4BE62D}"/>
              </a:ext>
            </a:extLst>
          </p:cNvPr>
          <p:cNvPicPr>
            <a:picLocks noChangeAspect="1"/>
          </p:cNvPicPr>
          <p:nvPr/>
        </p:nvPicPr>
        <p:blipFill>
          <a:blip r:embed="rId4"/>
          <a:srcRect t="11428" r="2328" b="20590"/>
          <a:stretch/>
        </p:blipFill>
        <p:spPr>
          <a:xfrm>
            <a:off x="3340" y="-25139"/>
            <a:ext cx="12188660" cy="6197341"/>
          </a:xfrm>
          <a:prstGeom prst="rect">
            <a:avLst/>
          </a:prstGeom>
        </p:spPr>
      </p:pic>
      <p:grpSp>
        <p:nvGrpSpPr>
          <p:cNvPr id="22" name="Group 21">
            <a:extLst>
              <a:ext uri="{FF2B5EF4-FFF2-40B4-BE49-F238E27FC236}">
                <a16:creationId xmlns:a16="http://schemas.microsoft.com/office/drawing/2014/main" id="{003BAD06-8797-719F-8226-91B4F41E5315}"/>
              </a:ext>
            </a:extLst>
          </p:cNvPr>
          <p:cNvGrpSpPr/>
          <p:nvPr/>
        </p:nvGrpSpPr>
        <p:grpSpPr>
          <a:xfrm>
            <a:off x="5280269" y="5048440"/>
            <a:ext cx="5269279" cy="1569660"/>
            <a:chOff x="1656102" y="4365942"/>
            <a:chExt cx="5269279" cy="1569660"/>
          </a:xfrm>
        </p:grpSpPr>
        <p:sp>
          <p:nvSpPr>
            <p:cNvPr id="20" name="Arrow: Right 19">
              <a:extLst>
                <a:ext uri="{FF2B5EF4-FFF2-40B4-BE49-F238E27FC236}">
                  <a16:creationId xmlns:a16="http://schemas.microsoft.com/office/drawing/2014/main" id="{A7A021DE-47F6-1A9A-7300-7DAA6E05685B}"/>
                </a:ext>
              </a:extLst>
            </p:cNvPr>
            <p:cNvSpPr/>
            <p:nvPr/>
          </p:nvSpPr>
          <p:spPr>
            <a:xfrm>
              <a:off x="5838012" y="4869248"/>
              <a:ext cx="1087369" cy="75061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1B22C5F-244F-10F9-7211-FED5962C57E0}"/>
                </a:ext>
              </a:extLst>
            </p:cNvPr>
            <p:cNvSpPr txBox="1"/>
            <p:nvPr/>
          </p:nvSpPr>
          <p:spPr>
            <a:xfrm>
              <a:off x="1656102" y="4365942"/>
              <a:ext cx="4555610" cy="1569660"/>
            </a:xfrm>
            <a:prstGeom prst="rect">
              <a:avLst/>
            </a:prstGeom>
            <a:solidFill>
              <a:schemeClr val="accent6"/>
            </a:solidFill>
          </p:spPr>
          <p:txBody>
            <a:bodyPr wrap="square" rtlCol="0">
              <a:spAutoFit/>
            </a:bodyPr>
            <a:lstStyle/>
            <a:p>
              <a:r>
                <a:rPr lang="en-US" sz="4800" dirty="0">
                  <a:solidFill>
                    <a:schemeClr val="bg1"/>
                  </a:solidFill>
                </a:rPr>
                <a:t>Click Register to enroll in a course </a:t>
              </a:r>
            </a:p>
          </p:txBody>
        </p:sp>
      </p:grpSp>
      <p:pic>
        <p:nvPicPr>
          <p:cNvPr id="12" name="Picture 11">
            <a:extLst>
              <a:ext uri="{FF2B5EF4-FFF2-40B4-BE49-F238E27FC236}">
                <a16:creationId xmlns:a16="http://schemas.microsoft.com/office/drawing/2014/main" id="{E751B976-46CE-91E0-65D1-E2BF42688742}"/>
              </a:ext>
            </a:extLst>
          </p:cNvPr>
          <p:cNvPicPr>
            <a:picLocks noChangeAspect="1"/>
          </p:cNvPicPr>
          <p:nvPr/>
        </p:nvPicPr>
        <p:blipFill>
          <a:blip r:embed="rId5"/>
          <a:stretch>
            <a:fillRect/>
          </a:stretch>
        </p:blipFill>
        <p:spPr>
          <a:xfrm>
            <a:off x="10537825" y="5667377"/>
            <a:ext cx="1123950" cy="504825"/>
          </a:xfrm>
          <a:prstGeom prst="rect">
            <a:avLst/>
          </a:prstGeom>
        </p:spPr>
      </p:pic>
      <p:pic>
        <p:nvPicPr>
          <p:cNvPr id="6" name="Picture 5">
            <a:extLst>
              <a:ext uri="{FF2B5EF4-FFF2-40B4-BE49-F238E27FC236}">
                <a16:creationId xmlns:a16="http://schemas.microsoft.com/office/drawing/2014/main" id="{70C5AB4D-2906-9BA3-AB35-4E26A3A74EBD}"/>
              </a:ext>
            </a:extLst>
          </p:cNvPr>
          <p:cNvPicPr>
            <a:picLocks noChangeAspect="1"/>
          </p:cNvPicPr>
          <p:nvPr/>
        </p:nvPicPr>
        <p:blipFill>
          <a:blip r:embed="rId6"/>
          <a:srcRect t="15167" r="81922" b="18834"/>
          <a:stretch/>
        </p:blipFill>
        <p:spPr>
          <a:xfrm>
            <a:off x="-1" y="-1"/>
            <a:ext cx="2283963" cy="5353309"/>
          </a:xfrm>
          <a:prstGeom prst="rect">
            <a:avLst/>
          </a:prstGeom>
        </p:spPr>
      </p:pic>
      <p:grpSp>
        <p:nvGrpSpPr>
          <p:cNvPr id="19" name="Group 18">
            <a:extLst>
              <a:ext uri="{FF2B5EF4-FFF2-40B4-BE49-F238E27FC236}">
                <a16:creationId xmlns:a16="http://schemas.microsoft.com/office/drawing/2014/main" id="{EE959B88-71E3-5CFC-89BE-62211003E898}"/>
              </a:ext>
            </a:extLst>
          </p:cNvPr>
          <p:cNvGrpSpPr/>
          <p:nvPr/>
        </p:nvGrpSpPr>
        <p:grpSpPr>
          <a:xfrm>
            <a:off x="1844489" y="2270817"/>
            <a:ext cx="4251511" cy="2666772"/>
            <a:chOff x="1261783" y="1973637"/>
            <a:chExt cx="4251511" cy="2666772"/>
          </a:xfrm>
        </p:grpSpPr>
        <p:sp>
          <p:nvSpPr>
            <p:cNvPr id="15" name="Arrow: Right 14">
              <a:extLst>
                <a:ext uri="{FF2B5EF4-FFF2-40B4-BE49-F238E27FC236}">
                  <a16:creationId xmlns:a16="http://schemas.microsoft.com/office/drawing/2014/main" id="{AAA05E6D-8983-EC19-1E1D-88D10F1ACE1A}"/>
                </a:ext>
              </a:extLst>
            </p:cNvPr>
            <p:cNvSpPr/>
            <p:nvPr/>
          </p:nvSpPr>
          <p:spPr>
            <a:xfrm rot="12314914">
              <a:off x="1261783" y="1973637"/>
              <a:ext cx="1292762" cy="6660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A9BD561-DDFE-4FCE-AF42-65C4ECEA546C}"/>
                </a:ext>
              </a:extLst>
            </p:cNvPr>
            <p:cNvSpPr txBox="1"/>
            <p:nvPr/>
          </p:nvSpPr>
          <p:spPr>
            <a:xfrm>
              <a:off x="2283963" y="2332085"/>
              <a:ext cx="3229331" cy="2308324"/>
            </a:xfrm>
            <a:prstGeom prst="rect">
              <a:avLst/>
            </a:prstGeom>
            <a:solidFill>
              <a:schemeClr val="accent6"/>
            </a:solidFill>
          </p:spPr>
          <p:txBody>
            <a:bodyPr wrap="square" rtlCol="0">
              <a:spAutoFit/>
            </a:bodyPr>
            <a:lstStyle/>
            <a:p>
              <a:r>
                <a:rPr lang="en-US" sz="4800" dirty="0">
                  <a:solidFill>
                    <a:schemeClr val="bg1"/>
                  </a:solidFill>
                </a:rPr>
                <a:t>Then Click Dashboard to Start</a:t>
              </a:r>
            </a:p>
          </p:txBody>
        </p:sp>
      </p:grpSp>
    </p:spTree>
    <p:custDataLst>
      <p:tags r:id="rId1"/>
    </p:custDataLst>
    <p:extLst>
      <p:ext uri="{BB962C8B-B14F-4D97-AF65-F5344CB8AC3E}">
        <p14:creationId xmlns:p14="http://schemas.microsoft.com/office/powerpoint/2010/main" val="187008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A3AF2-A4FC-8F95-97F5-6353152E5A4F}"/>
              </a:ext>
            </a:extLst>
          </p:cNvPr>
          <p:cNvPicPr>
            <a:picLocks noChangeAspect="1"/>
          </p:cNvPicPr>
          <p:nvPr/>
        </p:nvPicPr>
        <p:blipFill>
          <a:blip r:embed="rId4"/>
          <a:srcRect t="13922"/>
          <a:stretch/>
        </p:blipFill>
        <p:spPr>
          <a:xfrm>
            <a:off x="0" y="0"/>
            <a:ext cx="12192000" cy="6295251"/>
          </a:xfrm>
          <a:prstGeom prst="rect">
            <a:avLst/>
          </a:prstGeom>
        </p:spPr>
      </p:pic>
      <p:grpSp>
        <p:nvGrpSpPr>
          <p:cNvPr id="7" name="Group 6">
            <a:extLst>
              <a:ext uri="{FF2B5EF4-FFF2-40B4-BE49-F238E27FC236}">
                <a16:creationId xmlns:a16="http://schemas.microsoft.com/office/drawing/2014/main" id="{625046CF-2D18-F830-C4D2-6095CE40AA5A}"/>
              </a:ext>
            </a:extLst>
          </p:cNvPr>
          <p:cNvGrpSpPr/>
          <p:nvPr/>
        </p:nvGrpSpPr>
        <p:grpSpPr>
          <a:xfrm>
            <a:off x="4825253" y="2377049"/>
            <a:ext cx="4520453" cy="1928108"/>
            <a:chOff x="1261783" y="1973637"/>
            <a:chExt cx="5300383" cy="1928108"/>
          </a:xfrm>
        </p:grpSpPr>
        <p:sp>
          <p:nvSpPr>
            <p:cNvPr id="8" name="Arrow: Right 7">
              <a:extLst>
                <a:ext uri="{FF2B5EF4-FFF2-40B4-BE49-F238E27FC236}">
                  <a16:creationId xmlns:a16="http://schemas.microsoft.com/office/drawing/2014/main" id="{21CECF60-48C0-3A8D-F395-54E5DA62E20A}"/>
                </a:ext>
              </a:extLst>
            </p:cNvPr>
            <p:cNvSpPr/>
            <p:nvPr/>
          </p:nvSpPr>
          <p:spPr>
            <a:xfrm rot="12314914">
              <a:off x="1261783" y="1973637"/>
              <a:ext cx="1292762" cy="6660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6C374AB-612D-F693-647F-4393B11DA7E0}"/>
                </a:ext>
              </a:extLst>
            </p:cNvPr>
            <p:cNvSpPr txBox="1"/>
            <p:nvPr/>
          </p:nvSpPr>
          <p:spPr>
            <a:xfrm>
              <a:off x="2283964" y="2332085"/>
              <a:ext cx="4278202" cy="1569660"/>
            </a:xfrm>
            <a:prstGeom prst="rect">
              <a:avLst/>
            </a:prstGeom>
            <a:solidFill>
              <a:schemeClr val="accent6"/>
            </a:solidFill>
          </p:spPr>
          <p:txBody>
            <a:bodyPr wrap="square" rtlCol="0">
              <a:spAutoFit/>
            </a:bodyPr>
            <a:lstStyle/>
            <a:p>
              <a:pPr algn="ctr"/>
              <a:r>
                <a:rPr lang="en-US" sz="4800" dirty="0">
                  <a:solidFill>
                    <a:schemeClr val="bg1"/>
                  </a:solidFill>
                </a:rPr>
                <a:t>Click to Open the Training</a:t>
              </a:r>
            </a:p>
          </p:txBody>
        </p:sp>
      </p:grpSp>
      <p:pic>
        <p:nvPicPr>
          <p:cNvPr id="6" name="Picture 5">
            <a:extLst>
              <a:ext uri="{FF2B5EF4-FFF2-40B4-BE49-F238E27FC236}">
                <a16:creationId xmlns:a16="http://schemas.microsoft.com/office/drawing/2014/main" id="{53349669-B71B-797C-DC0F-9BC85A19577A}"/>
              </a:ext>
            </a:extLst>
          </p:cNvPr>
          <p:cNvPicPr>
            <a:picLocks noChangeAspect="1"/>
          </p:cNvPicPr>
          <p:nvPr/>
        </p:nvPicPr>
        <p:blipFill>
          <a:blip r:embed="rId5"/>
          <a:srcRect t="15167" r="81922" b="18834"/>
          <a:stretch/>
        </p:blipFill>
        <p:spPr>
          <a:xfrm>
            <a:off x="0" y="-1"/>
            <a:ext cx="2286000" cy="5358083"/>
          </a:xfrm>
          <a:prstGeom prst="rect">
            <a:avLst/>
          </a:prstGeom>
        </p:spPr>
      </p:pic>
    </p:spTree>
    <p:custDataLst>
      <p:tags r:id="rId1"/>
    </p:custDataLst>
    <p:extLst>
      <p:ext uri="{BB962C8B-B14F-4D97-AF65-F5344CB8AC3E}">
        <p14:creationId xmlns:p14="http://schemas.microsoft.com/office/powerpoint/2010/main" val="317297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1A02889-EA95-A37D-78AC-DAB599CC637B}"/>
              </a:ext>
            </a:extLst>
          </p:cNvPr>
          <p:cNvSpPr>
            <a:spLocks noGrp="1"/>
          </p:cNvSpPr>
          <p:nvPr>
            <p:ph type="ctrTitle"/>
          </p:nvPr>
        </p:nvSpPr>
        <p:spPr>
          <a:xfrm>
            <a:off x="699713" y="248038"/>
            <a:ext cx="10931993" cy="1159200"/>
          </a:xfrm>
        </p:spPr>
        <p:txBody>
          <a:bodyPr anchor="ctr">
            <a:normAutofit/>
          </a:bodyPr>
          <a:lstStyle/>
          <a:p>
            <a:pPr algn="l"/>
            <a:r>
              <a:rPr lang="en-US" sz="4000" dirty="0">
                <a:solidFill>
                  <a:schemeClr val="accent2"/>
                </a:solidFill>
              </a:rPr>
              <a:t>CLOSER LOOK: </a:t>
            </a:r>
            <a:r>
              <a:rPr lang="en-US" sz="4000" dirty="0">
                <a:solidFill>
                  <a:srgbClr val="FFFFFF"/>
                </a:solidFill>
              </a:rPr>
              <a:t>First Aid/CPR/AED Retraining</a:t>
            </a:r>
          </a:p>
        </p:txBody>
      </p:sp>
      <p:pic>
        <p:nvPicPr>
          <p:cNvPr id="21" name="Screen Recording 20">
            <a:hlinkClick r:id="" action="ppaction://media"/>
            <a:extLst>
              <a:ext uri="{FF2B5EF4-FFF2-40B4-BE49-F238E27FC236}">
                <a16:creationId xmlns:a16="http://schemas.microsoft.com/office/drawing/2014/main" id="{E48B4FDE-A88E-A610-C87C-F634ECC6B959}"/>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295400" y="1594188"/>
            <a:ext cx="9375276" cy="5015774"/>
          </a:xfrm>
          <a:prstGeom prst="rect">
            <a:avLst/>
          </a:prstGeom>
        </p:spPr>
      </p:pic>
    </p:spTree>
    <p:custDataLst>
      <p:tags r:id="rId1"/>
    </p:custDataLst>
    <p:extLst>
      <p:ext uri="{BB962C8B-B14F-4D97-AF65-F5344CB8AC3E}">
        <p14:creationId xmlns:p14="http://schemas.microsoft.com/office/powerpoint/2010/main" val="1602342867"/>
      </p:ext>
    </p:extLst>
  </p:cSld>
  <p:clrMapOvr>
    <a:masterClrMapping/>
  </p:clrMapOvr>
  <p:transition advTm="460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7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1A02889-EA95-A37D-78AC-DAB599CC637B}"/>
              </a:ext>
            </a:extLst>
          </p:cNvPr>
          <p:cNvSpPr>
            <a:spLocks noGrp="1"/>
          </p:cNvSpPr>
          <p:nvPr>
            <p:ph type="ctrTitle"/>
          </p:nvPr>
        </p:nvSpPr>
        <p:spPr>
          <a:xfrm>
            <a:off x="699713" y="248038"/>
            <a:ext cx="7063721" cy="1159200"/>
          </a:xfrm>
        </p:spPr>
        <p:txBody>
          <a:bodyPr anchor="ctr">
            <a:normAutofit/>
          </a:bodyPr>
          <a:lstStyle/>
          <a:p>
            <a:pPr algn="l"/>
            <a:r>
              <a:rPr lang="en-US" sz="4000">
                <a:solidFill>
                  <a:srgbClr val="FFFFFF"/>
                </a:solidFill>
              </a:rPr>
              <a:t>First Aid/CPR/AED Retraining</a:t>
            </a:r>
          </a:p>
        </p:txBody>
      </p:sp>
      <p:pic>
        <p:nvPicPr>
          <p:cNvPr id="3" name="Picture 2">
            <a:extLst>
              <a:ext uri="{FF2B5EF4-FFF2-40B4-BE49-F238E27FC236}">
                <a16:creationId xmlns:a16="http://schemas.microsoft.com/office/drawing/2014/main" id="{C19BFBA2-6F6F-44EF-0E43-359A825C5025}"/>
              </a:ext>
            </a:extLst>
          </p:cNvPr>
          <p:cNvPicPr>
            <a:picLocks noChangeAspect="1"/>
          </p:cNvPicPr>
          <p:nvPr/>
        </p:nvPicPr>
        <p:blipFill rotWithShape="1">
          <a:blip r:embed="rId4"/>
          <a:srcRect l="294" t="20438"/>
          <a:stretch/>
        </p:blipFill>
        <p:spPr>
          <a:xfrm>
            <a:off x="703341" y="1594188"/>
            <a:ext cx="10942115" cy="5263812"/>
          </a:xfrm>
          <a:prstGeom prst="rect">
            <a:avLst/>
          </a:prstGeom>
        </p:spPr>
      </p:pic>
      <p:grpSp>
        <p:nvGrpSpPr>
          <p:cNvPr id="2" name="Group 1">
            <a:extLst>
              <a:ext uri="{FF2B5EF4-FFF2-40B4-BE49-F238E27FC236}">
                <a16:creationId xmlns:a16="http://schemas.microsoft.com/office/drawing/2014/main" id="{13FB4F91-53A7-9CFE-DAB7-005BC7D632B8}"/>
              </a:ext>
            </a:extLst>
          </p:cNvPr>
          <p:cNvGrpSpPr/>
          <p:nvPr/>
        </p:nvGrpSpPr>
        <p:grpSpPr>
          <a:xfrm>
            <a:off x="6874395" y="4068997"/>
            <a:ext cx="4551620" cy="2308324"/>
            <a:chOff x="1225238" y="2332085"/>
            <a:chExt cx="5336928" cy="2308324"/>
          </a:xfrm>
        </p:grpSpPr>
        <p:sp>
          <p:nvSpPr>
            <p:cNvPr id="5" name="Arrow: Right 4">
              <a:extLst>
                <a:ext uri="{FF2B5EF4-FFF2-40B4-BE49-F238E27FC236}">
                  <a16:creationId xmlns:a16="http://schemas.microsoft.com/office/drawing/2014/main" id="{159FEB4D-3F15-FFD7-8753-91A2EA1EB039}"/>
                </a:ext>
              </a:extLst>
            </p:cNvPr>
            <p:cNvSpPr/>
            <p:nvPr/>
          </p:nvSpPr>
          <p:spPr>
            <a:xfrm rot="10800000">
              <a:off x="1225238" y="3003386"/>
              <a:ext cx="1292762" cy="6660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0FFEC54-3051-94A9-F949-1BA05123A9F1}"/>
                </a:ext>
              </a:extLst>
            </p:cNvPr>
            <p:cNvSpPr txBox="1"/>
            <p:nvPr/>
          </p:nvSpPr>
          <p:spPr>
            <a:xfrm>
              <a:off x="2283964" y="2332085"/>
              <a:ext cx="4278202" cy="2308324"/>
            </a:xfrm>
            <a:prstGeom prst="rect">
              <a:avLst/>
            </a:prstGeom>
            <a:solidFill>
              <a:schemeClr val="accent6"/>
            </a:solidFill>
          </p:spPr>
          <p:txBody>
            <a:bodyPr wrap="square" rtlCol="0">
              <a:spAutoFit/>
            </a:bodyPr>
            <a:lstStyle/>
            <a:p>
              <a:r>
                <a:rPr lang="en-US" sz="4800" dirty="0">
                  <a:solidFill>
                    <a:schemeClr val="bg1"/>
                  </a:solidFill>
                </a:rPr>
                <a:t>Month = mm</a:t>
              </a:r>
            </a:p>
            <a:p>
              <a:r>
                <a:rPr lang="en-US" sz="4800" dirty="0">
                  <a:solidFill>
                    <a:schemeClr val="bg1"/>
                  </a:solidFill>
                </a:rPr>
                <a:t>Day = dd</a:t>
              </a:r>
            </a:p>
            <a:p>
              <a:r>
                <a:rPr lang="en-US" sz="4800" dirty="0">
                  <a:solidFill>
                    <a:schemeClr val="bg1"/>
                  </a:solidFill>
                </a:rPr>
                <a:t>Year = </a:t>
              </a:r>
              <a:r>
                <a:rPr lang="en-US" sz="4800" dirty="0" err="1">
                  <a:solidFill>
                    <a:schemeClr val="bg1"/>
                  </a:solidFill>
                </a:rPr>
                <a:t>yyyy</a:t>
              </a:r>
              <a:endParaRPr lang="en-US" sz="4800" dirty="0">
                <a:solidFill>
                  <a:schemeClr val="bg1"/>
                </a:solidFill>
              </a:endParaRPr>
            </a:p>
          </p:txBody>
        </p:sp>
      </p:grpSp>
    </p:spTree>
    <p:custDataLst>
      <p:tags r:id="rId1"/>
    </p:custDataLst>
    <p:extLst>
      <p:ext uri="{BB962C8B-B14F-4D97-AF65-F5344CB8AC3E}">
        <p14:creationId xmlns:p14="http://schemas.microsoft.com/office/powerpoint/2010/main" val="2859452936"/>
      </p:ext>
    </p:extLst>
  </p:cSld>
  <p:clrMapOvr>
    <a:masterClrMapping/>
  </p:clrMapOvr>
  <p:transition advTm="4607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A8DE60-4531-F917-F2A3-2670301319BF}"/>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kern="1200" dirty="0">
                <a:solidFill>
                  <a:srgbClr val="FFFFFF"/>
                </a:solidFill>
                <a:latin typeface="+mj-lt"/>
                <a:ea typeface="+mj-ea"/>
                <a:cs typeface="+mj-cs"/>
              </a:rPr>
              <a:t>What We’ll </a:t>
            </a:r>
            <a:br>
              <a:rPr lang="en-US" kern="1200" dirty="0">
                <a:solidFill>
                  <a:srgbClr val="FFFFFF"/>
                </a:solidFill>
                <a:latin typeface="+mj-lt"/>
                <a:ea typeface="+mj-ea"/>
                <a:cs typeface="+mj-cs"/>
              </a:rPr>
            </a:br>
            <a:r>
              <a:rPr lang="en-US" kern="1200" dirty="0">
                <a:solidFill>
                  <a:srgbClr val="FFFFFF"/>
                </a:solidFill>
                <a:latin typeface="+mj-lt"/>
                <a:ea typeface="+mj-ea"/>
                <a:cs typeface="+mj-cs"/>
              </a:rPr>
              <a:t>Cover Today</a:t>
            </a:r>
          </a:p>
        </p:txBody>
      </p:sp>
      <p:sp>
        <p:nvSpPr>
          <p:cNvPr id="42" name="Arc 4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A1E23644-EEB5-9842-EEB3-93E88598B56F}"/>
              </a:ext>
            </a:extLst>
          </p:cNvPr>
          <p:cNvSpPr/>
          <p:nvPr/>
        </p:nvSpPr>
        <p:spPr>
          <a:xfrm>
            <a:off x="4447308" y="591344"/>
            <a:ext cx="6906491" cy="5585619"/>
          </a:xfrm>
          <a:custGeom>
            <a:avLst/>
            <a:gdLst>
              <a:gd name="connsiteX0" fmla="*/ 0 w 3126192"/>
              <a:gd name="connsiteY0" fmla="*/ 0 h 1344434"/>
              <a:gd name="connsiteX1" fmla="*/ 3126192 w 3126192"/>
              <a:gd name="connsiteY1" fmla="*/ 0 h 1344434"/>
              <a:gd name="connsiteX2" fmla="*/ 3126192 w 3126192"/>
              <a:gd name="connsiteY2" fmla="*/ 1344434 h 1344434"/>
              <a:gd name="connsiteX3" fmla="*/ 0 w 3126192"/>
              <a:gd name="connsiteY3" fmla="*/ 1344434 h 1344434"/>
              <a:gd name="connsiteX4" fmla="*/ 0 w 3126192"/>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192" h="1344434">
                <a:moveTo>
                  <a:pt x="0" y="0"/>
                </a:moveTo>
                <a:lnTo>
                  <a:pt x="3126192" y="0"/>
                </a:lnTo>
                <a:lnTo>
                  <a:pt x="3126192"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lIns="91440" tIns="45720" rIns="91440" bIns="45720" numCol="1" spcCol="1270" rtlCol="0" anchor="ctr" anchorCtr="0">
            <a:normAutofit/>
          </a:bodyPr>
          <a:lstStyle/>
          <a:p>
            <a:pPr marL="452438" lvl="0" indent="-228600">
              <a:lnSpc>
                <a:spcPct val="90000"/>
              </a:lnSpc>
              <a:spcBef>
                <a:spcPct val="0"/>
              </a:spcBef>
              <a:spcAft>
                <a:spcPts val="2400"/>
              </a:spcAft>
              <a:buClr>
                <a:srgbClr val="002060"/>
              </a:buClr>
              <a:buFont typeface="Arial" panose="020B0604020202020204" pitchFamily="34" charset="0"/>
              <a:buChar char="•"/>
            </a:pPr>
            <a:r>
              <a:rPr lang="en-US" sz="2800" dirty="0">
                <a:solidFill>
                  <a:schemeClr val="tx2"/>
                </a:solidFill>
              </a:rPr>
              <a:t>Learning Portal Basics</a:t>
            </a:r>
          </a:p>
          <a:p>
            <a:pPr marL="452438" indent="-228600">
              <a:lnSpc>
                <a:spcPct val="90000"/>
              </a:lnSpc>
              <a:spcBef>
                <a:spcPct val="0"/>
              </a:spcBef>
              <a:spcAft>
                <a:spcPts val="2400"/>
              </a:spcAft>
              <a:buClr>
                <a:srgbClr val="002060"/>
              </a:buClr>
              <a:buFont typeface="Arial" panose="020B0604020202020204" pitchFamily="34" charset="0"/>
              <a:buChar char="•"/>
            </a:pPr>
            <a:r>
              <a:rPr lang="en-US" sz="2800" dirty="0">
                <a:solidFill>
                  <a:schemeClr val="tx2"/>
                </a:solidFill>
              </a:rPr>
              <a:t>Products in Production</a:t>
            </a:r>
          </a:p>
          <a:p>
            <a:pPr marL="452438" lvl="0" indent="-228600">
              <a:lnSpc>
                <a:spcPct val="90000"/>
              </a:lnSpc>
              <a:spcBef>
                <a:spcPct val="0"/>
              </a:spcBef>
              <a:spcAft>
                <a:spcPts val="2400"/>
              </a:spcAft>
              <a:buClr>
                <a:srgbClr val="002060"/>
              </a:buClr>
              <a:buFont typeface="Arial" panose="020B0604020202020204" pitchFamily="34" charset="0"/>
              <a:buChar char="•"/>
            </a:pPr>
            <a:r>
              <a:rPr lang="en-US" sz="2800" dirty="0">
                <a:solidFill>
                  <a:schemeClr val="tx2"/>
                </a:solidFill>
              </a:rPr>
              <a:t>Hands-on Activities</a:t>
            </a:r>
          </a:p>
          <a:p>
            <a:pPr marL="452438" indent="-228600">
              <a:lnSpc>
                <a:spcPct val="90000"/>
              </a:lnSpc>
              <a:spcBef>
                <a:spcPct val="0"/>
              </a:spcBef>
              <a:spcAft>
                <a:spcPts val="2400"/>
              </a:spcAft>
              <a:buClr>
                <a:srgbClr val="002060"/>
              </a:buClr>
              <a:buFont typeface="Arial" panose="020B0604020202020204" pitchFamily="34" charset="0"/>
              <a:buChar char="•"/>
            </a:pPr>
            <a:r>
              <a:rPr lang="en-US" sz="2800" dirty="0">
                <a:solidFill>
                  <a:schemeClr val="tx2"/>
                </a:solidFill>
              </a:rPr>
              <a:t>Training Manager Tools</a:t>
            </a:r>
          </a:p>
          <a:p>
            <a:pPr marL="452438" indent="-228600">
              <a:lnSpc>
                <a:spcPct val="90000"/>
              </a:lnSpc>
              <a:spcBef>
                <a:spcPct val="0"/>
              </a:spcBef>
              <a:spcAft>
                <a:spcPts val="2400"/>
              </a:spcAft>
              <a:buClr>
                <a:srgbClr val="002060"/>
              </a:buClr>
              <a:buFont typeface="Arial" panose="020B0604020202020204" pitchFamily="34" charset="0"/>
              <a:buChar char="•"/>
            </a:pPr>
            <a:r>
              <a:rPr lang="en-US" sz="2800" dirty="0">
                <a:solidFill>
                  <a:schemeClr val="tx2"/>
                </a:solidFill>
              </a:rPr>
              <a:t>Learning Portal Help</a:t>
            </a:r>
          </a:p>
        </p:txBody>
      </p:sp>
    </p:spTree>
    <p:custDataLst>
      <p:tags r:id="rId1"/>
    </p:custDataLst>
    <p:extLst>
      <p:ext uri="{BB962C8B-B14F-4D97-AF65-F5344CB8AC3E}">
        <p14:creationId xmlns:p14="http://schemas.microsoft.com/office/powerpoint/2010/main" val="54261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76D6477-C69D-0D0A-2BB0-33DBC9848918}"/>
              </a:ext>
            </a:extLst>
          </p:cNvPr>
          <p:cNvSpPr>
            <a:spLocks noGrp="1"/>
          </p:cNvSpPr>
          <p:nvPr>
            <p:ph type="title"/>
          </p:nvPr>
        </p:nvSpPr>
        <p:spPr>
          <a:xfrm>
            <a:off x="22232" y="1309314"/>
            <a:ext cx="12192001" cy="3268520"/>
          </a:xfrm>
        </p:spPr>
        <p:txBody>
          <a:bodyPr vert="horz" lIns="91440" tIns="45720" rIns="91440" bIns="45720" rtlCol="0" anchor="b">
            <a:normAutofit/>
          </a:bodyPr>
          <a:lstStyle/>
          <a:p>
            <a:pPr algn="ctr"/>
            <a:r>
              <a:rPr lang="en-US" sz="5400" dirty="0">
                <a:solidFill>
                  <a:schemeClr val="bg1"/>
                </a:solidFill>
              </a:rPr>
              <a:t>Drop a Course</a:t>
            </a:r>
            <a:endParaRPr lang="en-US" sz="4800" kern="1200" dirty="0">
              <a:solidFill>
                <a:schemeClr val="bg1"/>
              </a:solidFill>
              <a:latin typeface="+mj-lt"/>
              <a:ea typeface="+mj-ea"/>
              <a:cs typeface="+mj-cs"/>
            </a:endParaRPr>
          </a:p>
        </p:txBody>
      </p:sp>
      <p:sp>
        <p:nvSpPr>
          <p:cNvPr id="20" name="Rectangle 1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1341506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15C41-2250-86BB-30BD-334EE2AD73A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C375099-6B78-F8A0-4128-4AF3288B04FB}"/>
              </a:ext>
            </a:extLst>
          </p:cNvPr>
          <p:cNvPicPr>
            <a:picLocks noChangeAspect="1"/>
          </p:cNvPicPr>
          <p:nvPr/>
        </p:nvPicPr>
        <p:blipFill>
          <a:blip r:embed="rId4"/>
          <a:srcRect t="13148" r="6736" b="4815"/>
          <a:stretch/>
        </p:blipFill>
        <p:spPr>
          <a:xfrm>
            <a:off x="-12041" y="-8751"/>
            <a:ext cx="12204041" cy="6286500"/>
          </a:xfrm>
          <a:prstGeom prst="rect">
            <a:avLst/>
          </a:prstGeom>
        </p:spPr>
      </p:pic>
      <p:pic>
        <p:nvPicPr>
          <p:cNvPr id="15" name="Picture 14">
            <a:extLst>
              <a:ext uri="{FF2B5EF4-FFF2-40B4-BE49-F238E27FC236}">
                <a16:creationId xmlns:a16="http://schemas.microsoft.com/office/drawing/2014/main" id="{87444472-7490-B2E3-5511-EC761441D496}"/>
              </a:ext>
            </a:extLst>
          </p:cNvPr>
          <p:cNvPicPr>
            <a:picLocks noChangeAspect="1"/>
          </p:cNvPicPr>
          <p:nvPr/>
        </p:nvPicPr>
        <p:blipFill>
          <a:blip r:embed="rId5"/>
          <a:srcRect l="18021" t="13922"/>
          <a:stretch/>
        </p:blipFill>
        <p:spPr>
          <a:xfrm>
            <a:off x="2070100" y="-8751"/>
            <a:ext cx="10121900" cy="6375241"/>
          </a:xfrm>
          <a:prstGeom prst="rect">
            <a:avLst/>
          </a:prstGeom>
        </p:spPr>
      </p:pic>
      <p:grpSp>
        <p:nvGrpSpPr>
          <p:cNvPr id="6" name="Group 5">
            <a:extLst>
              <a:ext uri="{FF2B5EF4-FFF2-40B4-BE49-F238E27FC236}">
                <a16:creationId xmlns:a16="http://schemas.microsoft.com/office/drawing/2014/main" id="{BD8BA1FF-4CC7-2980-58CC-80A3B6CA9B1E}"/>
              </a:ext>
            </a:extLst>
          </p:cNvPr>
          <p:cNvGrpSpPr/>
          <p:nvPr/>
        </p:nvGrpSpPr>
        <p:grpSpPr>
          <a:xfrm>
            <a:off x="3758453" y="809491"/>
            <a:ext cx="5233147" cy="1127889"/>
            <a:chOff x="1261783" y="1973637"/>
            <a:chExt cx="6761470" cy="1127889"/>
          </a:xfrm>
        </p:grpSpPr>
        <p:sp>
          <p:nvSpPr>
            <p:cNvPr id="10" name="Arrow: Right 9">
              <a:extLst>
                <a:ext uri="{FF2B5EF4-FFF2-40B4-BE49-F238E27FC236}">
                  <a16:creationId xmlns:a16="http://schemas.microsoft.com/office/drawing/2014/main" id="{FD1EDC18-F42F-CC3F-962D-05EBBD2DAE1B}"/>
                </a:ext>
              </a:extLst>
            </p:cNvPr>
            <p:cNvSpPr/>
            <p:nvPr/>
          </p:nvSpPr>
          <p:spPr>
            <a:xfrm rot="12314914">
              <a:off x="1261783" y="1973637"/>
              <a:ext cx="1292762" cy="6660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282033A-F046-AF44-6DEA-6AC7EFD97941}"/>
                </a:ext>
              </a:extLst>
            </p:cNvPr>
            <p:cNvSpPr txBox="1"/>
            <p:nvPr/>
          </p:nvSpPr>
          <p:spPr>
            <a:xfrm>
              <a:off x="2283964" y="2332085"/>
              <a:ext cx="5739289" cy="769441"/>
            </a:xfrm>
            <a:prstGeom prst="rect">
              <a:avLst/>
            </a:prstGeom>
            <a:solidFill>
              <a:schemeClr val="accent6"/>
            </a:solidFill>
          </p:spPr>
          <p:txBody>
            <a:bodyPr wrap="square" rtlCol="0">
              <a:spAutoFit/>
            </a:bodyPr>
            <a:lstStyle/>
            <a:p>
              <a:r>
                <a:rPr lang="en-US" sz="4400" dirty="0">
                  <a:solidFill>
                    <a:schemeClr val="bg1"/>
                  </a:solidFill>
                </a:rPr>
                <a:t>Request new drop</a:t>
              </a:r>
            </a:p>
          </p:txBody>
        </p:sp>
      </p:grpSp>
      <p:grpSp>
        <p:nvGrpSpPr>
          <p:cNvPr id="12" name="Group 11">
            <a:extLst>
              <a:ext uri="{FF2B5EF4-FFF2-40B4-BE49-F238E27FC236}">
                <a16:creationId xmlns:a16="http://schemas.microsoft.com/office/drawing/2014/main" id="{D74C19E6-83AC-4882-B6B7-484A5FC9C317}"/>
              </a:ext>
            </a:extLst>
          </p:cNvPr>
          <p:cNvGrpSpPr/>
          <p:nvPr/>
        </p:nvGrpSpPr>
        <p:grpSpPr>
          <a:xfrm>
            <a:off x="7944791" y="3143250"/>
            <a:ext cx="3663010" cy="2912993"/>
            <a:chOff x="1261783" y="1973637"/>
            <a:chExt cx="4295002" cy="2912993"/>
          </a:xfrm>
        </p:grpSpPr>
        <p:sp>
          <p:nvSpPr>
            <p:cNvPr id="13" name="Arrow: Right 12">
              <a:extLst>
                <a:ext uri="{FF2B5EF4-FFF2-40B4-BE49-F238E27FC236}">
                  <a16:creationId xmlns:a16="http://schemas.microsoft.com/office/drawing/2014/main" id="{C5956E6F-B1DA-138F-A8C7-A3C9F1845248}"/>
                </a:ext>
              </a:extLst>
            </p:cNvPr>
            <p:cNvSpPr/>
            <p:nvPr/>
          </p:nvSpPr>
          <p:spPr>
            <a:xfrm rot="12314914">
              <a:off x="1261783" y="1973637"/>
              <a:ext cx="1292762" cy="6660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E1B9260-FE97-ABFE-8897-1B6F6FB7D45C}"/>
                </a:ext>
              </a:extLst>
            </p:cNvPr>
            <p:cNvSpPr txBox="1"/>
            <p:nvPr/>
          </p:nvSpPr>
          <p:spPr>
            <a:xfrm>
              <a:off x="2283964" y="2332085"/>
              <a:ext cx="3272821" cy="2554545"/>
            </a:xfrm>
            <a:prstGeom prst="rect">
              <a:avLst/>
            </a:prstGeom>
            <a:solidFill>
              <a:schemeClr val="accent6"/>
            </a:solidFill>
          </p:spPr>
          <p:txBody>
            <a:bodyPr wrap="square" rtlCol="0">
              <a:spAutoFit/>
            </a:bodyPr>
            <a:lstStyle/>
            <a:p>
              <a:pPr algn="ctr"/>
              <a:r>
                <a:rPr lang="en-US" sz="4000" dirty="0">
                  <a:solidFill>
                    <a:schemeClr val="bg1"/>
                  </a:solidFill>
                </a:rPr>
                <a:t>Find the Title, select the Reason,</a:t>
              </a:r>
            </a:p>
            <a:p>
              <a:pPr algn="ctr"/>
              <a:r>
                <a:rPr lang="en-US" sz="4000" dirty="0">
                  <a:solidFill>
                    <a:schemeClr val="bg1"/>
                  </a:solidFill>
                </a:rPr>
                <a:t>Click Save</a:t>
              </a:r>
            </a:p>
          </p:txBody>
        </p:sp>
      </p:grpSp>
      <p:pic>
        <p:nvPicPr>
          <p:cNvPr id="3" name="Picture 2">
            <a:extLst>
              <a:ext uri="{FF2B5EF4-FFF2-40B4-BE49-F238E27FC236}">
                <a16:creationId xmlns:a16="http://schemas.microsoft.com/office/drawing/2014/main" id="{29E1DBB7-0DA8-C223-5D5C-2E0DD4FF85B3}"/>
              </a:ext>
            </a:extLst>
          </p:cNvPr>
          <p:cNvPicPr>
            <a:picLocks noChangeAspect="1"/>
          </p:cNvPicPr>
          <p:nvPr/>
        </p:nvPicPr>
        <p:blipFill>
          <a:blip r:embed="rId6"/>
          <a:srcRect l="423" t="15500" r="82150" b="18000"/>
          <a:stretch/>
        </p:blipFill>
        <p:spPr>
          <a:xfrm>
            <a:off x="3049" y="-8751"/>
            <a:ext cx="2067051" cy="5063818"/>
          </a:xfrm>
          <a:prstGeom prst="rect">
            <a:avLst/>
          </a:prstGeom>
        </p:spPr>
      </p:pic>
      <p:grpSp>
        <p:nvGrpSpPr>
          <p:cNvPr id="7" name="Group 6">
            <a:extLst>
              <a:ext uri="{FF2B5EF4-FFF2-40B4-BE49-F238E27FC236}">
                <a16:creationId xmlns:a16="http://schemas.microsoft.com/office/drawing/2014/main" id="{C3CCFE56-1F15-ECB6-F40F-07F8927AE746}"/>
              </a:ext>
            </a:extLst>
          </p:cNvPr>
          <p:cNvGrpSpPr/>
          <p:nvPr/>
        </p:nvGrpSpPr>
        <p:grpSpPr>
          <a:xfrm>
            <a:off x="1795230" y="3657600"/>
            <a:ext cx="3160418" cy="1681887"/>
            <a:chOff x="1261783" y="1973637"/>
            <a:chExt cx="3705696" cy="1681887"/>
          </a:xfrm>
        </p:grpSpPr>
        <p:sp>
          <p:nvSpPr>
            <p:cNvPr id="8" name="Arrow: Right 7">
              <a:extLst>
                <a:ext uri="{FF2B5EF4-FFF2-40B4-BE49-F238E27FC236}">
                  <a16:creationId xmlns:a16="http://schemas.microsoft.com/office/drawing/2014/main" id="{D66C5605-5398-CB70-B5BC-637E70E3709F}"/>
                </a:ext>
              </a:extLst>
            </p:cNvPr>
            <p:cNvSpPr/>
            <p:nvPr/>
          </p:nvSpPr>
          <p:spPr>
            <a:xfrm rot="12314914">
              <a:off x="1261783" y="1973637"/>
              <a:ext cx="1292762" cy="6660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D483D40-204F-45C8-768C-3F25D503BAE2}"/>
                </a:ext>
              </a:extLst>
            </p:cNvPr>
            <p:cNvSpPr txBox="1"/>
            <p:nvPr/>
          </p:nvSpPr>
          <p:spPr>
            <a:xfrm>
              <a:off x="2283964" y="2332085"/>
              <a:ext cx="2683515" cy="1323439"/>
            </a:xfrm>
            <a:prstGeom prst="rect">
              <a:avLst/>
            </a:prstGeom>
            <a:solidFill>
              <a:schemeClr val="accent6"/>
            </a:solidFill>
          </p:spPr>
          <p:txBody>
            <a:bodyPr wrap="square" rtlCol="0">
              <a:spAutoFit/>
            </a:bodyPr>
            <a:lstStyle/>
            <a:p>
              <a:pPr algn="ctr"/>
              <a:r>
                <a:rPr lang="en-US" sz="4000" dirty="0">
                  <a:solidFill>
                    <a:schemeClr val="bg1"/>
                  </a:solidFill>
                </a:rPr>
                <a:t>Drop Course</a:t>
              </a:r>
            </a:p>
          </p:txBody>
        </p:sp>
      </p:grpSp>
    </p:spTree>
    <p:custDataLst>
      <p:tags r:id="rId1"/>
    </p:custDataLst>
    <p:extLst>
      <p:ext uri="{BB962C8B-B14F-4D97-AF65-F5344CB8AC3E}">
        <p14:creationId xmlns:p14="http://schemas.microsoft.com/office/powerpoint/2010/main" val="291200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FA09A3-94C6-3EB7-3E3A-8851C5C1D821}"/>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0D8245C-A53D-422B-E0D5-6A3432DB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0357E9A-96CA-CEC0-A577-677BA6B72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91D7587-8E74-AA00-535F-76917EFB6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1283425-5072-8DE5-69A1-3DD6A741B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FFC4F17D-CE6C-16E9-EB54-3D1B252364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B60C6BB-4876-DCB4-6089-DEE0763D9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693D5D-D65F-A50E-401A-397935349BF4}"/>
              </a:ext>
            </a:extLst>
          </p:cNvPr>
          <p:cNvSpPr>
            <a:spLocks noGrp="1"/>
          </p:cNvSpPr>
          <p:nvPr>
            <p:ph type="title"/>
          </p:nvPr>
        </p:nvSpPr>
        <p:spPr>
          <a:xfrm>
            <a:off x="826396" y="586855"/>
            <a:ext cx="4230100" cy="3387497"/>
          </a:xfrm>
        </p:spPr>
        <p:txBody>
          <a:bodyPr vert="horz" lIns="91440" tIns="45720" rIns="91440" bIns="45720" rtlCol="0" anchor="b">
            <a:normAutofit/>
          </a:bodyPr>
          <a:lstStyle/>
          <a:p>
            <a:pPr marL="109538">
              <a:lnSpc>
                <a:spcPct val="90000"/>
              </a:lnSpc>
              <a:spcBef>
                <a:spcPct val="0"/>
              </a:spcBef>
              <a:spcAft>
                <a:spcPts val="2400"/>
              </a:spcAft>
              <a:buClr>
                <a:srgbClr val="002060"/>
              </a:buClr>
            </a:pPr>
            <a:r>
              <a:rPr lang="en-US" sz="4000" dirty="0">
                <a:solidFill>
                  <a:schemeClr val="bg1"/>
                </a:solidFill>
              </a:rPr>
              <a:t>Training Manager Administrator Tools</a:t>
            </a:r>
          </a:p>
        </p:txBody>
      </p:sp>
      <p:sp>
        <p:nvSpPr>
          <p:cNvPr id="18" name="Freeform: Shape 17">
            <a:extLst>
              <a:ext uri="{FF2B5EF4-FFF2-40B4-BE49-F238E27FC236}">
                <a16:creationId xmlns:a16="http://schemas.microsoft.com/office/drawing/2014/main" id="{CD2E6AD3-588A-A3DB-82B1-274C96ADD945}"/>
              </a:ext>
            </a:extLst>
          </p:cNvPr>
          <p:cNvSpPr/>
          <p:nvPr/>
        </p:nvSpPr>
        <p:spPr>
          <a:xfrm>
            <a:off x="5926619" y="369278"/>
            <a:ext cx="6212427" cy="6488719"/>
          </a:xfrm>
          <a:custGeom>
            <a:avLst/>
            <a:gdLst>
              <a:gd name="connsiteX0" fmla="*/ 0 w 3126192"/>
              <a:gd name="connsiteY0" fmla="*/ 0 h 1344434"/>
              <a:gd name="connsiteX1" fmla="*/ 3126192 w 3126192"/>
              <a:gd name="connsiteY1" fmla="*/ 0 h 1344434"/>
              <a:gd name="connsiteX2" fmla="*/ 3126192 w 3126192"/>
              <a:gd name="connsiteY2" fmla="*/ 1344434 h 1344434"/>
              <a:gd name="connsiteX3" fmla="*/ 0 w 3126192"/>
              <a:gd name="connsiteY3" fmla="*/ 1344434 h 1344434"/>
              <a:gd name="connsiteX4" fmla="*/ 0 w 3126192"/>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192" h="1344434">
                <a:moveTo>
                  <a:pt x="0" y="0"/>
                </a:moveTo>
                <a:lnTo>
                  <a:pt x="3126192" y="0"/>
                </a:lnTo>
                <a:lnTo>
                  <a:pt x="3126192"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lIns="91440" tIns="45720" rIns="91440" bIns="45720" numCol="1" spcCol="1270" rtlCol="0" anchor="ctr" anchorCtr="0">
            <a:normAutofit/>
          </a:bodyPr>
          <a:lstStyle/>
          <a:p>
            <a:pPr marL="0" lvl="1" indent="-398463"/>
            <a:r>
              <a:rPr lang="en-US" sz="2400" b="1" i="1" dirty="0">
                <a:solidFill>
                  <a:schemeClr val="tx2"/>
                </a:solidFill>
              </a:rPr>
              <a:t>How? </a:t>
            </a:r>
          </a:p>
          <a:p>
            <a:pPr marL="0" lvl="1" indent="-398463">
              <a:buFont typeface="Arial" panose="020B0604020202020204" pitchFamily="34" charset="0"/>
              <a:buChar char="•"/>
            </a:pPr>
            <a:r>
              <a:rPr lang="en-US" sz="2400" dirty="0">
                <a:solidFill>
                  <a:schemeClr val="tx1"/>
                </a:solidFill>
              </a:rPr>
              <a:t>Fill out Form 2-339 (POST 	Website/Forms)</a:t>
            </a:r>
          </a:p>
          <a:p>
            <a:pPr marL="0" lvl="1" indent="-398463">
              <a:buFont typeface="Arial" panose="020B0604020202020204" pitchFamily="34" charset="0"/>
              <a:buChar char="•"/>
            </a:pPr>
            <a:r>
              <a:rPr lang="en-US" sz="2400" dirty="0">
                <a:solidFill>
                  <a:schemeClr val="tx1"/>
                </a:solidFill>
              </a:rPr>
              <a:t>Switch roles under your name</a:t>
            </a:r>
          </a:p>
          <a:p>
            <a:pPr marL="0" lvl="1" indent="-398463">
              <a:buFont typeface="Arial" panose="020B0604020202020204" pitchFamily="34" charset="0"/>
              <a:buChar char="•"/>
            </a:pPr>
            <a:r>
              <a:rPr lang="en-US" sz="2400" dirty="0">
                <a:solidFill>
                  <a:schemeClr val="tx1"/>
                </a:solidFill>
              </a:rPr>
              <a:t>Gives you a new dashboard view</a:t>
            </a:r>
          </a:p>
          <a:p>
            <a:pPr marL="0" lvl="1" indent="-398463"/>
            <a:endParaRPr lang="en-US" sz="2400" b="1" i="1" dirty="0">
              <a:solidFill>
                <a:schemeClr val="tx2"/>
              </a:solidFill>
            </a:endParaRPr>
          </a:p>
          <a:p>
            <a:pPr marL="0" lvl="1" indent="-398463"/>
            <a:r>
              <a:rPr lang="en-US" sz="2400" b="1" i="1" dirty="0">
                <a:solidFill>
                  <a:schemeClr val="tx2"/>
                </a:solidFill>
              </a:rPr>
              <a:t>What?</a:t>
            </a:r>
          </a:p>
          <a:p>
            <a:pPr marL="0" lvl="1" indent="-398463">
              <a:buFont typeface="Arial" panose="020B0604020202020204" pitchFamily="34" charset="0"/>
              <a:buChar char="•"/>
            </a:pPr>
            <a:r>
              <a:rPr lang="en-US" sz="2400" dirty="0">
                <a:solidFill>
                  <a:schemeClr val="tx1"/>
                </a:solidFill>
              </a:rPr>
              <a:t>Manage Learner Lists</a:t>
            </a:r>
          </a:p>
          <a:p>
            <a:pPr marL="0" lvl="1" indent="-398463">
              <a:buFont typeface="Arial" panose="020B0604020202020204" pitchFamily="34" charset="0"/>
              <a:buChar char="•"/>
            </a:pPr>
            <a:r>
              <a:rPr lang="en-US" sz="2400" dirty="0">
                <a:solidFill>
                  <a:schemeClr val="tx1"/>
                </a:solidFill>
              </a:rPr>
              <a:t>Assign Training, Run Reports</a:t>
            </a:r>
          </a:p>
          <a:p>
            <a:pPr marL="0" lvl="1" indent="-398463">
              <a:buFont typeface="Arial" panose="020B0604020202020204" pitchFamily="34" charset="0"/>
              <a:buChar char="•"/>
            </a:pPr>
            <a:r>
              <a:rPr lang="en-US" sz="2400" dirty="0">
                <a:solidFill>
                  <a:schemeClr val="tx1"/>
                </a:solidFill>
              </a:rPr>
              <a:t>Monitor Completions and Transcripts</a:t>
            </a:r>
            <a:endParaRPr lang="en-US" sz="2400" b="1" i="1" dirty="0">
              <a:solidFill>
                <a:srgbClr val="156082"/>
              </a:solidFill>
            </a:endParaRPr>
          </a:p>
          <a:p>
            <a:pPr marL="0" lvl="1" indent="-398463">
              <a:buFont typeface="Arial" panose="020B0604020202020204" pitchFamily="34" charset="0"/>
              <a:buChar char="•"/>
            </a:pPr>
            <a:r>
              <a:rPr lang="en-US" sz="2400" dirty="0">
                <a:solidFill>
                  <a:schemeClr val="tx1"/>
                </a:solidFill>
              </a:rPr>
              <a:t>Add Non-Peace Officers, if necessary</a:t>
            </a:r>
          </a:p>
          <a:p>
            <a:pPr marL="0" lvl="1"/>
            <a:endParaRPr lang="en-US" sz="2400" b="1" i="1" dirty="0">
              <a:solidFill>
                <a:schemeClr val="tx2"/>
              </a:solidFill>
            </a:endParaRPr>
          </a:p>
          <a:p>
            <a:pPr marL="0" lvl="1"/>
            <a:r>
              <a:rPr lang="en-US" sz="2400" b="1" i="1" dirty="0">
                <a:solidFill>
                  <a:schemeClr val="tx2"/>
                </a:solidFill>
              </a:rPr>
              <a:t>What else?</a:t>
            </a:r>
          </a:p>
          <a:p>
            <a:pPr indent="-398463">
              <a:buFont typeface="Arial" panose="020B0604020202020204" pitchFamily="34" charset="0"/>
              <a:buChar char="•"/>
            </a:pPr>
            <a:r>
              <a:rPr lang="en-US" sz="2400" dirty="0"/>
              <a:t>Course Customization – Vehicle Pursuit Policy </a:t>
            </a:r>
          </a:p>
          <a:p>
            <a:pPr indent="-398463">
              <a:buFont typeface="Arial" panose="020B0604020202020204" pitchFamily="34" charset="0"/>
              <a:buChar char="•"/>
            </a:pPr>
            <a:r>
              <a:rPr lang="en-US" sz="2400" dirty="0"/>
              <a:t>Facilitated Courses with Training Materials</a:t>
            </a:r>
          </a:p>
          <a:p>
            <a:pPr marL="0" lvl="1" indent="-398463">
              <a:buFont typeface="Arial" panose="020B0604020202020204" pitchFamily="34" charset="0"/>
              <a:buChar char="•"/>
            </a:pPr>
            <a:r>
              <a:rPr lang="en-US" sz="2400" dirty="0"/>
              <a:t>EDI Roster Entry for Multimedia Courses</a:t>
            </a:r>
          </a:p>
          <a:p>
            <a:pPr marL="0" lvl="1"/>
            <a:endParaRPr lang="en-US" sz="2400" dirty="0">
              <a:solidFill>
                <a:schemeClr val="tx1"/>
              </a:solidFill>
            </a:endParaRPr>
          </a:p>
        </p:txBody>
      </p:sp>
    </p:spTree>
    <p:custDataLst>
      <p:tags r:id="rId1"/>
    </p:custDataLst>
    <p:extLst>
      <p:ext uri="{BB962C8B-B14F-4D97-AF65-F5344CB8AC3E}">
        <p14:creationId xmlns:p14="http://schemas.microsoft.com/office/powerpoint/2010/main" val="22695000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8">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xEl>
                                              <p:pRg st="5" end="5"/>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500"/>
                                  </p:stCondLst>
                                  <p:childTnLst>
                                    <p:set>
                                      <p:cBhvr>
                                        <p:cTn id="22" dur="1" fill="hold">
                                          <p:stCondLst>
                                            <p:cond delay="0"/>
                                          </p:stCondLst>
                                        </p:cTn>
                                        <p:tgtEl>
                                          <p:spTgt spid="18">
                                            <p:txEl>
                                              <p:pRg st="6" end="6"/>
                                            </p:txEl>
                                          </p:spTgt>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18">
                                            <p:txEl>
                                              <p:pRg st="7" end="7"/>
                                            </p:txEl>
                                          </p:spTgt>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18">
                                            <p:txEl>
                                              <p:pRg st="8" end="8"/>
                                            </p:txEl>
                                          </p:spTgt>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8">
                                            <p:txEl>
                                              <p:pRg st="11" end="11"/>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500"/>
                                  </p:stCondLst>
                                  <p:childTnLst>
                                    <p:set>
                                      <p:cBhvr>
                                        <p:cTn id="38" dur="1" fill="hold">
                                          <p:stCondLst>
                                            <p:cond delay="0"/>
                                          </p:stCondLst>
                                        </p:cTn>
                                        <p:tgtEl>
                                          <p:spTgt spid="18">
                                            <p:txEl>
                                              <p:pRg st="12" end="12"/>
                                            </p:txEl>
                                          </p:spTgt>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18">
                                            <p:txEl>
                                              <p:pRg st="13" end="13"/>
                                            </p:txEl>
                                          </p:spTgt>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1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F2CE62-13ED-88C5-26B0-165C83A2DDA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75CE0CC-05B0-1B69-015B-EA11CB2DF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681CCD-2049-7AF3-28F7-F4048B1A5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ADD4C59-D173-285D-1D69-656CCDC34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930E5D1-27EE-C498-3C1A-2B93958EF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6CBB12A-3D1E-CC5F-B3F3-5F24C5BB2B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DFF1A3D-14CC-B6BC-11D9-71E83A67F25D}"/>
              </a:ext>
            </a:extLst>
          </p:cNvPr>
          <p:cNvSpPr>
            <a:spLocks noGrp="1"/>
          </p:cNvSpPr>
          <p:nvPr>
            <p:ph type="title"/>
          </p:nvPr>
        </p:nvSpPr>
        <p:spPr>
          <a:xfrm>
            <a:off x="22232" y="1309314"/>
            <a:ext cx="12192001" cy="3268520"/>
          </a:xfrm>
        </p:spPr>
        <p:txBody>
          <a:bodyPr vert="horz" lIns="91440" tIns="45720" rIns="91440" bIns="45720" rtlCol="0" anchor="b">
            <a:normAutofit/>
          </a:bodyPr>
          <a:lstStyle/>
          <a:p>
            <a:pPr algn="ctr"/>
            <a:r>
              <a:rPr lang="en-US" sz="5400" b="1" dirty="0">
                <a:solidFill>
                  <a:schemeClr val="accent2"/>
                </a:solidFill>
              </a:rPr>
              <a:t>Activity</a:t>
            </a:r>
            <a:br>
              <a:rPr lang="en-US" sz="4800" dirty="0">
                <a:solidFill>
                  <a:srgbClr val="FFFFFF"/>
                </a:solidFill>
              </a:rPr>
            </a:b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Training Manager View</a:t>
            </a:r>
          </a:p>
        </p:txBody>
      </p:sp>
      <p:sp>
        <p:nvSpPr>
          <p:cNvPr id="20" name="Rectangle 19">
            <a:extLst>
              <a:ext uri="{FF2B5EF4-FFF2-40B4-BE49-F238E27FC236}">
                <a16:creationId xmlns:a16="http://schemas.microsoft.com/office/drawing/2014/main" id="{9CF03FA1-93FC-2E57-7367-8D8452792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B8D4E60-4DF7-556E-FA9C-663AF89D3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9812779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earnerAndManagerToggle">
            <a:hlinkClick r:id="" action="ppaction://media"/>
            <a:extLst>
              <a:ext uri="{FF2B5EF4-FFF2-40B4-BE49-F238E27FC236}">
                <a16:creationId xmlns:a16="http://schemas.microsoft.com/office/drawing/2014/main" id="{4C2F92C5-8E6E-3A5D-9500-0ED8A376E871}"/>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429375"/>
          </a:xfrm>
          <a:prstGeom prst="rect">
            <a:avLst/>
          </a:prstGeom>
        </p:spPr>
      </p:pic>
    </p:spTree>
    <p:custDataLst>
      <p:tags r:id="rId1"/>
    </p:custDataLst>
    <p:extLst>
      <p:ext uri="{BB962C8B-B14F-4D97-AF65-F5344CB8AC3E}">
        <p14:creationId xmlns:p14="http://schemas.microsoft.com/office/powerpoint/2010/main" val="3242989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ite stairway with light at the top">
            <a:extLst>
              <a:ext uri="{FF2B5EF4-FFF2-40B4-BE49-F238E27FC236}">
                <a16:creationId xmlns:a16="http://schemas.microsoft.com/office/drawing/2014/main" id="{41C4A9A7-87DD-913E-C4E1-6CCB31F631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CF094537-9602-883B-175B-CEDD314DCBBD}"/>
              </a:ext>
            </a:extLst>
          </p:cNvPr>
          <p:cNvSpPr txBox="1"/>
          <p:nvPr/>
        </p:nvSpPr>
        <p:spPr>
          <a:xfrm>
            <a:off x="0" y="661931"/>
            <a:ext cx="4298867" cy="707886"/>
          </a:xfrm>
          <a:prstGeom prst="rect">
            <a:avLst/>
          </a:prstGeom>
          <a:solidFill>
            <a:schemeClr val="accent2"/>
          </a:solidFill>
        </p:spPr>
        <p:txBody>
          <a:bodyPr wrap="square">
            <a:spAutoFit/>
          </a:bodyPr>
          <a:lstStyle/>
          <a:p>
            <a:endParaRPr lang="en-US" sz="4000">
              <a:solidFill>
                <a:schemeClr val="bg1"/>
              </a:solidFill>
            </a:endParaRPr>
          </a:p>
        </p:txBody>
      </p:sp>
      <p:sp>
        <p:nvSpPr>
          <p:cNvPr id="2" name="Title 1">
            <a:extLst>
              <a:ext uri="{FF2B5EF4-FFF2-40B4-BE49-F238E27FC236}">
                <a16:creationId xmlns:a16="http://schemas.microsoft.com/office/drawing/2014/main" id="{E1A78A51-831F-3086-0F1B-0DB509FA411A}"/>
              </a:ext>
            </a:extLst>
          </p:cNvPr>
          <p:cNvSpPr>
            <a:spLocks noGrp="1"/>
          </p:cNvSpPr>
          <p:nvPr>
            <p:ph type="title"/>
          </p:nvPr>
        </p:nvSpPr>
        <p:spPr>
          <a:xfrm>
            <a:off x="456440" y="365125"/>
            <a:ext cx="11735560" cy="1325563"/>
          </a:xfrm>
        </p:spPr>
        <p:txBody>
          <a:bodyPr/>
          <a:lstStyle/>
          <a:p>
            <a:r>
              <a:rPr lang="en-US" dirty="0"/>
              <a:t>WRITTEN STEPS: Change from Learner to Manager</a:t>
            </a:r>
          </a:p>
        </p:txBody>
      </p:sp>
      <p:sp>
        <p:nvSpPr>
          <p:cNvPr id="3" name="Content Placeholder 2">
            <a:extLst>
              <a:ext uri="{FF2B5EF4-FFF2-40B4-BE49-F238E27FC236}">
                <a16:creationId xmlns:a16="http://schemas.microsoft.com/office/drawing/2014/main" id="{2CE3B7E4-E34D-8CC3-15A4-B2F242F74010}"/>
              </a:ext>
            </a:extLst>
          </p:cNvPr>
          <p:cNvSpPr>
            <a:spLocks noGrp="1"/>
          </p:cNvSpPr>
          <p:nvPr>
            <p:ph idx="1"/>
          </p:nvPr>
        </p:nvSpPr>
        <p:spPr>
          <a:xfrm>
            <a:off x="2312668" y="1785869"/>
            <a:ext cx="7802880" cy="4707006"/>
          </a:xfrm>
        </p:spPr>
        <p:txBody>
          <a:bodyPr>
            <a:normAutofit/>
          </a:bodyPr>
          <a:lstStyle/>
          <a:p>
            <a:pPr marL="514350" indent="-514350">
              <a:spcAft>
                <a:spcPts val="1200"/>
              </a:spcAft>
              <a:buFont typeface="+mj-lt"/>
              <a:buAutoNum type="arabicPeriod"/>
            </a:pPr>
            <a:r>
              <a:rPr lang="en-US" dirty="0"/>
              <a:t>On the left side, click under your name and click Switch to Manager (if you don’t see that, follow the link below to gain Manager/LP Admin access)</a:t>
            </a:r>
          </a:p>
          <a:p>
            <a:pPr marL="514350" indent="-514350">
              <a:spcAft>
                <a:spcPts val="1200"/>
              </a:spcAft>
              <a:buFont typeface="+mj-lt"/>
              <a:buAutoNum type="arabicPeriod"/>
            </a:pPr>
            <a:r>
              <a:rPr lang="en-US" dirty="0"/>
              <a:t>You see information for your agency</a:t>
            </a:r>
          </a:p>
          <a:p>
            <a:pPr marL="514350" indent="-514350">
              <a:spcAft>
                <a:spcPts val="1200"/>
              </a:spcAft>
              <a:buFont typeface="+mj-lt"/>
              <a:buAutoNum type="arabicPeriod"/>
            </a:pPr>
            <a:r>
              <a:rPr lang="en-US" dirty="0"/>
              <a:t>To go back as a Learner, go the right side and click Learner under your name </a:t>
            </a:r>
          </a:p>
          <a:p>
            <a:pPr marL="514350" indent="-514350">
              <a:buFont typeface="+mj-lt"/>
              <a:buAutoNum type="arabicPeriod"/>
            </a:pPr>
            <a:r>
              <a:rPr lang="en-US" dirty="0"/>
              <a:t>We’ll go back to the Manager role. </a:t>
            </a:r>
          </a:p>
          <a:p>
            <a:pPr marL="514350" indent="-514350">
              <a:buFont typeface="+mj-lt"/>
              <a:buAutoNum type="arabicPeriod"/>
            </a:pPr>
            <a:endParaRPr lang="en-US" dirty="0"/>
          </a:p>
          <a:p>
            <a:pPr marL="0" indent="0">
              <a:buNone/>
            </a:pPr>
            <a:endParaRPr lang="en-US" dirty="0"/>
          </a:p>
        </p:txBody>
      </p:sp>
      <p:grpSp>
        <p:nvGrpSpPr>
          <p:cNvPr id="12" name="Group 11">
            <a:extLst>
              <a:ext uri="{FF2B5EF4-FFF2-40B4-BE49-F238E27FC236}">
                <a16:creationId xmlns:a16="http://schemas.microsoft.com/office/drawing/2014/main" id="{D1705C2B-011E-28BA-CBD2-D00670A8BDD4}"/>
              </a:ext>
            </a:extLst>
          </p:cNvPr>
          <p:cNvGrpSpPr/>
          <p:nvPr/>
        </p:nvGrpSpPr>
        <p:grpSpPr>
          <a:xfrm>
            <a:off x="-1" y="1785869"/>
            <a:ext cx="2259726" cy="2322110"/>
            <a:chOff x="297180" y="1690688"/>
            <a:chExt cx="1779271" cy="1843971"/>
          </a:xfrm>
        </p:grpSpPr>
        <p:pic>
          <p:nvPicPr>
            <p:cNvPr id="5" name="Picture 4">
              <a:extLst>
                <a:ext uri="{FF2B5EF4-FFF2-40B4-BE49-F238E27FC236}">
                  <a16:creationId xmlns:a16="http://schemas.microsoft.com/office/drawing/2014/main" id="{F55C84D4-EBB8-7001-9389-4AED8305C958}"/>
                </a:ext>
              </a:extLst>
            </p:cNvPr>
            <p:cNvPicPr>
              <a:picLocks noChangeAspect="1"/>
            </p:cNvPicPr>
            <p:nvPr/>
          </p:nvPicPr>
          <p:blipFill rotWithShape="1">
            <a:blip r:embed="rId5"/>
            <a:srcRect t="13134" r="87812" b="60384"/>
            <a:stretch/>
          </p:blipFill>
          <p:spPr>
            <a:xfrm>
              <a:off x="590551" y="1785869"/>
              <a:ext cx="1485900" cy="1748790"/>
            </a:xfrm>
            <a:prstGeom prst="rect">
              <a:avLst/>
            </a:prstGeom>
          </p:spPr>
        </p:pic>
        <p:sp>
          <p:nvSpPr>
            <p:cNvPr id="10" name="TextBox 9">
              <a:extLst>
                <a:ext uri="{FF2B5EF4-FFF2-40B4-BE49-F238E27FC236}">
                  <a16:creationId xmlns:a16="http://schemas.microsoft.com/office/drawing/2014/main" id="{2E92446D-3AD0-5E01-9577-A9063F8FFAEF}"/>
                </a:ext>
              </a:extLst>
            </p:cNvPr>
            <p:cNvSpPr txBox="1"/>
            <p:nvPr/>
          </p:nvSpPr>
          <p:spPr>
            <a:xfrm>
              <a:off x="297180" y="1690688"/>
              <a:ext cx="359394" cy="369332"/>
            </a:xfrm>
            <a:prstGeom prst="rect">
              <a:avLst/>
            </a:prstGeom>
            <a:noFill/>
          </p:spPr>
          <p:txBody>
            <a:bodyPr wrap="none" rtlCol="0">
              <a:spAutoFit/>
            </a:bodyPr>
            <a:lstStyle/>
            <a:p>
              <a:r>
                <a:rPr lang="en-US" dirty="0"/>
                <a:t>1.</a:t>
              </a:r>
            </a:p>
          </p:txBody>
        </p:sp>
      </p:grpSp>
      <p:grpSp>
        <p:nvGrpSpPr>
          <p:cNvPr id="13" name="Group 12">
            <a:extLst>
              <a:ext uri="{FF2B5EF4-FFF2-40B4-BE49-F238E27FC236}">
                <a16:creationId xmlns:a16="http://schemas.microsoft.com/office/drawing/2014/main" id="{A285EC3E-F3E7-D890-7A78-B1ED13B860C7}"/>
              </a:ext>
            </a:extLst>
          </p:cNvPr>
          <p:cNvGrpSpPr/>
          <p:nvPr/>
        </p:nvGrpSpPr>
        <p:grpSpPr>
          <a:xfrm>
            <a:off x="9879332" y="3662169"/>
            <a:ext cx="2312668" cy="2830706"/>
            <a:chOff x="9804386" y="1716406"/>
            <a:chExt cx="1797063" cy="2355463"/>
          </a:xfrm>
        </p:grpSpPr>
        <p:pic>
          <p:nvPicPr>
            <p:cNvPr id="9" name="Picture 8">
              <a:extLst>
                <a:ext uri="{FF2B5EF4-FFF2-40B4-BE49-F238E27FC236}">
                  <a16:creationId xmlns:a16="http://schemas.microsoft.com/office/drawing/2014/main" id="{7ED4E89E-C7AE-673F-5349-27CD67D4207E}"/>
                </a:ext>
              </a:extLst>
            </p:cNvPr>
            <p:cNvPicPr>
              <a:picLocks noChangeAspect="1"/>
            </p:cNvPicPr>
            <p:nvPr/>
          </p:nvPicPr>
          <p:blipFill rotWithShape="1">
            <a:blip r:embed="rId6"/>
            <a:srcRect l="87812" t="10539" b="54846"/>
            <a:stretch/>
          </p:blipFill>
          <p:spPr>
            <a:xfrm>
              <a:off x="10115549" y="1785869"/>
              <a:ext cx="1485900" cy="2286000"/>
            </a:xfrm>
            <a:prstGeom prst="rect">
              <a:avLst/>
            </a:prstGeom>
          </p:spPr>
        </p:pic>
        <p:sp>
          <p:nvSpPr>
            <p:cNvPr id="11" name="TextBox 10">
              <a:extLst>
                <a:ext uri="{FF2B5EF4-FFF2-40B4-BE49-F238E27FC236}">
                  <a16:creationId xmlns:a16="http://schemas.microsoft.com/office/drawing/2014/main" id="{22D93FFE-D960-8600-9E64-CA7079B0F70D}"/>
                </a:ext>
              </a:extLst>
            </p:cNvPr>
            <p:cNvSpPr txBox="1"/>
            <p:nvPr/>
          </p:nvSpPr>
          <p:spPr>
            <a:xfrm>
              <a:off x="9804386" y="1716406"/>
              <a:ext cx="359394" cy="369332"/>
            </a:xfrm>
            <a:prstGeom prst="rect">
              <a:avLst/>
            </a:prstGeom>
            <a:noFill/>
          </p:spPr>
          <p:txBody>
            <a:bodyPr wrap="none" rtlCol="0">
              <a:spAutoFit/>
            </a:bodyPr>
            <a:lstStyle/>
            <a:p>
              <a:r>
                <a:rPr lang="en-US" dirty="0"/>
                <a:t>3.</a:t>
              </a:r>
            </a:p>
          </p:txBody>
        </p:sp>
      </p:grpSp>
    </p:spTree>
    <p:custDataLst>
      <p:tags r:id="rId1"/>
    </p:custDataLst>
    <p:extLst>
      <p:ext uri="{BB962C8B-B14F-4D97-AF65-F5344CB8AC3E}">
        <p14:creationId xmlns:p14="http://schemas.microsoft.com/office/powerpoint/2010/main" val="52718628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220D39-F197-EB3D-7B27-152F35324EC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E27A38B-3FF1-3629-697F-8F0057E740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D965E28-942C-10ED-8738-3F9F48F21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50A9784-7EF3-85A5-6346-563B2A4C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5D4767C-9002-3BDC-7183-72FA04184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7C3F4C1-576B-1A74-EA03-C051BCD3BC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85F25F7-8946-7B36-8A31-8AEAA54F8D55}"/>
              </a:ext>
            </a:extLst>
          </p:cNvPr>
          <p:cNvSpPr>
            <a:spLocks noGrp="1"/>
          </p:cNvSpPr>
          <p:nvPr>
            <p:ph type="title"/>
          </p:nvPr>
        </p:nvSpPr>
        <p:spPr>
          <a:xfrm>
            <a:off x="-22234" y="1282393"/>
            <a:ext cx="12236467" cy="3268520"/>
          </a:xfrm>
        </p:spPr>
        <p:txBody>
          <a:bodyPr vert="horz" lIns="91440" tIns="45720" rIns="91440" bIns="45720" rtlCol="0" anchor="b">
            <a:normAutofit/>
          </a:bodyPr>
          <a:lstStyle/>
          <a:p>
            <a:pPr algn="ctr"/>
            <a:r>
              <a:rPr lang="en-US" sz="4800" b="1" dirty="0">
                <a:solidFill>
                  <a:schemeClr val="accent2"/>
                </a:solidFill>
              </a:rPr>
              <a:t>Activity </a:t>
            </a:r>
            <a:br>
              <a:rPr lang="en-US" sz="4800" b="1" dirty="0">
                <a:solidFill>
                  <a:schemeClr val="accent2"/>
                </a:solidFill>
              </a:rPr>
            </a:br>
            <a:br>
              <a:rPr lang="en-US" sz="4800" b="1" dirty="0">
                <a:solidFill>
                  <a:schemeClr val="accent2"/>
                </a:solidFill>
              </a:rPr>
            </a:br>
            <a:r>
              <a:rPr lang="en-US" sz="4800" kern="1200" dirty="0">
                <a:solidFill>
                  <a:srgbClr val="FFFFFF"/>
                </a:solidFill>
                <a:latin typeface="+mj-lt"/>
                <a:ea typeface="+mj-ea"/>
                <a:cs typeface="+mj-cs"/>
              </a:rPr>
              <a:t>Lookup Learners</a:t>
            </a:r>
          </a:p>
        </p:txBody>
      </p:sp>
      <p:sp>
        <p:nvSpPr>
          <p:cNvPr id="20" name="Rectangle 19">
            <a:extLst>
              <a:ext uri="{FF2B5EF4-FFF2-40B4-BE49-F238E27FC236}">
                <a16:creationId xmlns:a16="http://schemas.microsoft.com/office/drawing/2014/main" id="{104A304C-ECA2-2A1C-ECBB-5E4603D6C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B1918AA-4EC3-20E9-EFCC-A2AA8CFFE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0044506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B22594CF-6197-9263-4E53-4E6F385D4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0E18E59-F075-2BF0-C330-CF80E012A5FA}"/>
              </a:ext>
            </a:extLst>
          </p:cNvPr>
          <p:cNvSpPr txBox="1"/>
          <p:nvPr/>
        </p:nvSpPr>
        <p:spPr>
          <a:xfrm>
            <a:off x="5859594" y="489624"/>
            <a:ext cx="1721414" cy="707886"/>
          </a:xfrm>
          <a:prstGeom prst="rect">
            <a:avLst/>
          </a:prstGeom>
          <a:solidFill>
            <a:schemeClr val="accent2"/>
          </a:solidFill>
        </p:spPr>
        <p:txBody>
          <a:bodyPr wrap="square">
            <a:spAutoFit/>
          </a:bodyPr>
          <a:lstStyle/>
          <a:p>
            <a:endParaRPr lang="en-US" sz="4000">
              <a:solidFill>
                <a:schemeClr val="bg1"/>
              </a:solidFill>
            </a:endParaRPr>
          </a:p>
        </p:txBody>
      </p:sp>
      <p:sp>
        <p:nvSpPr>
          <p:cNvPr id="3" name="Title 2">
            <a:extLst>
              <a:ext uri="{FF2B5EF4-FFF2-40B4-BE49-F238E27FC236}">
                <a16:creationId xmlns:a16="http://schemas.microsoft.com/office/drawing/2014/main" id="{011C2FBA-2A62-B64A-3CFE-D9947C7C0E3A}"/>
              </a:ext>
            </a:extLst>
          </p:cNvPr>
          <p:cNvSpPr>
            <a:spLocks noGrp="1"/>
          </p:cNvSpPr>
          <p:nvPr>
            <p:ph type="title"/>
          </p:nvPr>
        </p:nvSpPr>
        <p:spPr>
          <a:xfrm>
            <a:off x="5926058" y="217362"/>
            <a:ext cx="10515600" cy="1325563"/>
          </a:xfrm>
        </p:spPr>
        <p:txBody>
          <a:bodyPr/>
          <a:lstStyle/>
          <a:p>
            <a:r>
              <a:rPr lang="en-US" dirty="0"/>
              <a:t>STEPS: To Search Learners </a:t>
            </a:r>
          </a:p>
        </p:txBody>
      </p:sp>
      <p:sp>
        <p:nvSpPr>
          <p:cNvPr id="4" name="Content Placeholder 3">
            <a:extLst>
              <a:ext uri="{FF2B5EF4-FFF2-40B4-BE49-F238E27FC236}">
                <a16:creationId xmlns:a16="http://schemas.microsoft.com/office/drawing/2014/main" id="{4B5E35DA-9BCC-673A-9A13-159D7E66BF74}"/>
              </a:ext>
            </a:extLst>
          </p:cNvPr>
          <p:cNvSpPr>
            <a:spLocks noGrp="1"/>
          </p:cNvSpPr>
          <p:nvPr>
            <p:ph idx="1"/>
          </p:nvPr>
        </p:nvSpPr>
        <p:spPr>
          <a:xfrm>
            <a:off x="5997565" y="1706333"/>
            <a:ext cx="5974080" cy="5151667"/>
          </a:xfrm>
        </p:spPr>
        <p:txBody>
          <a:bodyPr>
            <a:normAutofit/>
          </a:bodyPr>
          <a:lstStyle/>
          <a:p>
            <a:pPr marL="514350" indent="-514350">
              <a:buFont typeface="+mj-lt"/>
              <a:buAutoNum type="arabicPeriod"/>
            </a:pPr>
            <a:r>
              <a:rPr lang="en-US" dirty="0"/>
              <a:t>“Learners” shows your agency’s accounts in the Portal</a:t>
            </a:r>
          </a:p>
          <a:p>
            <a:pPr lvl="1"/>
            <a:r>
              <a:rPr lang="en-US" dirty="0"/>
              <a:t>Can enter name, POST ID, or email, </a:t>
            </a:r>
            <a:r>
              <a:rPr lang="en-US" dirty="0" err="1"/>
              <a:t>etc</a:t>
            </a:r>
            <a:r>
              <a:rPr lang="en-US" dirty="0"/>
              <a:t> in the search columns </a:t>
            </a:r>
          </a:p>
          <a:p>
            <a:pPr marL="514350" indent="-514350">
              <a:buFont typeface="+mj-lt"/>
              <a:buAutoNum type="arabicPeriod"/>
            </a:pPr>
            <a:endParaRPr lang="en-US" dirty="0"/>
          </a:p>
          <a:p>
            <a:pPr marL="514350" indent="-514350">
              <a:buFont typeface="+mj-lt"/>
              <a:buAutoNum type="arabicPeriod"/>
            </a:pPr>
            <a:r>
              <a:rPr lang="en-US" dirty="0"/>
              <a:t>Click on a Learner to see details on activities, enrollments, </a:t>
            </a:r>
            <a:r>
              <a:rPr lang="en-US" dirty="0" err="1"/>
              <a:t>etc</a:t>
            </a:r>
            <a:r>
              <a:rPr lang="en-US" dirty="0"/>
              <a:t> </a:t>
            </a:r>
          </a:p>
          <a:p>
            <a:pPr marL="0" indent="0">
              <a:buNone/>
            </a:pPr>
            <a:endParaRPr lang="en-US" dirty="0"/>
          </a:p>
          <a:p>
            <a:endParaRPr lang="en-US" dirty="0"/>
          </a:p>
        </p:txBody>
      </p:sp>
      <p:pic>
        <p:nvPicPr>
          <p:cNvPr id="7" name="Picture 6">
            <a:extLst>
              <a:ext uri="{FF2B5EF4-FFF2-40B4-BE49-F238E27FC236}">
                <a16:creationId xmlns:a16="http://schemas.microsoft.com/office/drawing/2014/main" id="{18DD53D7-CCA0-5E22-A5F6-E868E8229941}"/>
              </a:ext>
            </a:extLst>
          </p:cNvPr>
          <p:cNvPicPr>
            <a:picLocks noChangeAspect="1"/>
          </p:cNvPicPr>
          <p:nvPr/>
        </p:nvPicPr>
        <p:blipFill rotWithShape="1">
          <a:blip r:embed="rId5"/>
          <a:srcRect l="-1" t="10497" r="75409" b="42670"/>
          <a:stretch/>
        </p:blipFill>
        <p:spPr>
          <a:xfrm>
            <a:off x="0" y="0"/>
            <a:ext cx="5413174" cy="5583884"/>
          </a:xfrm>
          <a:prstGeom prst="rect">
            <a:avLst/>
          </a:prstGeom>
        </p:spPr>
      </p:pic>
      <p:grpSp>
        <p:nvGrpSpPr>
          <p:cNvPr id="8" name="Group 7">
            <a:extLst>
              <a:ext uri="{FF2B5EF4-FFF2-40B4-BE49-F238E27FC236}">
                <a16:creationId xmlns:a16="http://schemas.microsoft.com/office/drawing/2014/main" id="{DB2EE864-87F1-A624-361E-124B83D2010E}"/>
              </a:ext>
            </a:extLst>
          </p:cNvPr>
          <p:cNvGrpSpPr/>
          <p:nvPr/>
        </p:nvGrpSpPr>
        <p:grpSpPr>
          <a:xfrm>
            <a:off x="1260138" y="1831354"/>
            <a:ext cx="4445232" cy="1028246"/>
            <a:chOff x="2536199" y="2282830"/>
            <a:chExt cx="6447728" cy="1028246"/>
          </a:xfrm>
        </p:grpSpPr>
        <p:sp>
          <p:nvSpPr>
            <p:cNvPr id="9" name="Arrow: Right 8">
              <a:extLst>
                <a:ext uri="{FF2B5EF4-FFF2-40B4-BE49-F238E27FC236}">
                  <a16:creationId xmlns:a16="http://schemas.microsoft.com/office/drawing/2014/main" id="{46396CBD-B8FC-A915-942C-CD294A40547A}"/>
                </a:ext>
              </a:extLst>
            </p:cNvPr>
            <p:cNvSpPr/>
            <p:nvPr/>
          </p:nvSpPr>
          <p:spPr>
            <a:xfrm rot="8270254">
              <a:off x="2536199" y="2761403"/>
              <a:ext cx="2249168" cy="549673"/>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F3C77B-1160-DDEF-CF2C-4495C5B6C8AD}"/>
                </a:ext>
              </a:extLst>
            </p:cNvPr>
            <p:cNvSpPr txBox="1"/>
            <p:nvPr/>
          </p:nvSpPr>
          <p:spPr>
            <a:xfrm>
              <a:off x="3856725" y="2282830"/>
              <a:ext cx="5127202" cy="707886"/>
            </a:xfrm>
            <a:prstGeom prst="rect">
              <a:avLst/>
            </a:prstGeom>
            <a:solidFill>
              <a:schemeClr val="accent6"/>
            </a:solidFill>
          </p:spPr>
          <p:txBody>
            <a:bodyPr wrap="square" rtlCol="0">
              <a:spAutoFit/>
            </a:bodyPr>
            <a:lstStyle/>
            <a:p>
              <a:r>
                <a:rPr lang="en-US" sz="4000" dirty="0">
                  <a:solidFill>
                    <a:schemeClr val="bg1"/>
                  </a:solidFill>
                </a:rPr>
                <a:t>1. Click Learners</a:t>
              </a:r>
            </a:p>
          </p:txBody>
        </p:sp>
      </p:grpSp>
      <p:grpSp>
        <p:nvGrpSpPr>
          <p:cNvPr id="12" name="Group 11">
            <a:extLst>
              <a:ext uri="{FF2B5EF4-FFF2-40B4-BE49-F238E27FC236}">
                <a16:creationId xmlns:a16="http://schemas.microsoft.com/office/drawing/2014/main" id="{AB589D81-60B2-7D7E-DEF1-3064552CEAAF}"/>
              </a:ext>
            </a:extLst>
          </p:cNvPr>
          <p:cNvGrpSpPr/>
          <p:nvPr/>
        </p:nvGrpSpPr>
        <p:grpSpPr>
          <a:xfrm>
            <a:off x="5413174" y="4507465"/>
            <a:ext cx="6035030" cy="1565678"/>
            <a:chOff x="5168122" y="4402492"/>
            <a:chExt cx="6035030" cy="1565678"/>
          </a:xfrm>
        </p:grpSpPr>
        <p:sp>
          <p:nvSpPr>
            <p:cNvPr id="11" name="Arrow: Right 10">
              <a:extLst>
                <a:ext uri="{FF2B5EF4-FFF2-40B4-BE49-F238E27FC236}">
                  <a16:creationId xmlns:a16="http://schemas.microsoft.com/office/drawing/2014/main" id="{93BC3A99-B97C-0512-895B-B02680EA07ED}"/>
                </a:ext>
              </a:extLst>
            </p:cNvPr>
            <p:cNvSpPr/>
            <p:nvPr/>
          </p:nvSpPr>
          <p:spPr>
            <a:xfrm rot="13691161">
              <a:off x="4667641" y="4902973"/>
              <a:ext cx="1550635" cy="549673"/>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1F12101-D9CC-0420-9C0A-E86BEFB6B4E8}"/>
                </a:ext>
              </a:extLst>
            </p:cNvPr>
            <p:cNvSpPr txBox="1"/>
            <p:nvPr/>
          </p:nvSpPr>
          <p:spPr>
            <a:xfrm>
              <a:off x="5375935" y="5260284"/>
              <a:ext cx="5827217" cy="707886"/>
            </a:xfrm>
            <a:prstGeom prst="rect">
              <a:avLst/>
            </a:prstGeom>
            <a:solidFill>
              <a:schemeClr val="accent6"/>
            </a:solidFill>
          </p:spPr>
          <p:txBody>
            <a:bodyPr wrap="square" rtlCol="0">
              <a:spAutoFit/>
            </a:bodyPr>
            <a:lstStyle/>
            <a:p>
              <a:r>
                <a:rPr lang="en-US" sz="4000" dirty="0">
                  <a:solidFill>
                    <a:schemeClr val="bg1"/>
                  </a:solidFill>
                </a:rPr>
                <a:t>2. Click on Name of Person</a:t>
              </a:r>
            </a:p>
          </p:txBody>
        </p:sp>
      </p:grpSp>
    </p:spTree>
    <p:custDataLst>
      <p:tags r:id="rId1"/>
    </p:custDataLst>
    <p:extLst>
      <p:ext uri="{BB962C8B-B14F-4D97-AF65-F5344CB8AC3E}">
        <p14:creationId xmlns:p14="http://schemas.microsoft.com/office/powerpoint/2010/main" val="1204144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B22594CF-6197-9263-4E53-4E6F385D4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4B5E35DA-9BCC-673A-9A13-159D7E66BF74}"/>
              </a:ext>
            </a:extLst>
          </p:cNvPr>
          <p:cNvSpPr>
            <a:spLocks noGrp="1"/>
          </p:cNvSpPr>
          <p:nvPr>
            <p:ph idx="1"/>
          </p:nvPr>
        </p:nvSpPr>
        <p:spPr>
          <a:xfrm>
            <a:off x="3314076" y="433754"/>
            <a:ext cx="8373832" cy="4032738"/>
          </a:xfrm>
        </p:spPr>
        <p:txBody>
          <a:bodyPr>
            <a:normAutofit/>
          </a:bodyPr>
          <a:lstStyle/>
          <a:p>
            <a:pPr marL="0" indent="0">
              <a:buNone/>
            </a:pPr>
            <a:r>
              <a:rPr lang="en-US" dirty="0"/>
              <a:t>3.  These are helpful areas…</a:t>
            </a:r>
          </a:p>
          <a:p>
            <a:pPr lvl="1"/>
            <a:r>
              <a:rPr lang="en-US" sz="2800" dirty="0"/>
              <a:t>Enrollment History show a summary of courses. Can export to excel.</a:t>
            </a:r>
          </a:p>
          <a:p>
            <a:pPr lvl="1"/>
            <a:r>
              <a:rPr lang="en-US" sz="2800" dirty="0"/>
              <a:t>Downloadable Transcript shows a summary of completions. </a:t>
            </a:r>
          </a:p>
          <a:p>
            <a:endParaRPr lang="en-US" dirty="0"/>
          </a:p>
          <a:p>
            <a:endParaRPr lang="en-US" dirty="0"/>
          </a:p>
        </p:txBody>
      </p:sp>
      <p:sp>
        <p:nvSpPr>
          <p:cNvPr id="12" name="Arrow: Right 11">
            <a:extLst>
              <a:ext uri="{FF2B5EF4-FFF2-40B4-BE49-F238E27FC236}">
                <a16:creationId xmlns:a16="http://schemas.microsoft.com/office/drawing/2014/main" id="{BC8F4B2E-F29F-F009-B42B-E147E725AB54}"/>
              </a:ext>
            </a:extLst>
          </p:cNvPr>
          <p:cNvSpPr/>
          <p:nvPr/>
        </p:nvSpPr>
        <p:spPr>
          <a:xfrm rot="8514144">
            <a:off x="581137" y="2459215"/>
            <a:ext cx="2083591" cy="70134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B9E5480-EC37-8D9F-8D05-13224FFB5632}"/>
              </a:ext>
            </a:extLst>
          </p:cNvPr>
          <p:cNvPicPr>
            <a:picLocks noChangeAspect="1"/>
          </p:cNvPicPr>
          <p:nvPr/>
        </p:nvPicPr>
        <p:blipFill>
          <a:blip r:embed="rId5">
            <a:extLst>
              <a:ext uri="{28A0092B-C50C-407E-A947-70E740481C1C}">
                <a14:useLocalDpi xmlns:a14="http://schemas.microsoft.com/office/drawing/2010/main" val="0"/>
              </a:ext>
            </a:extLst>
          </a:blip>
          <a:srcRect t="13613" r="83906" b="18829"/>
          <a:stretch/>
        </p:blipFill>
        <p:spPr>
          <a:xfrm>
            <a:off x="-1" y="0"/>
            <a:ext cx="3051959" cy="6658708"/>
          </a:xfrm>
          <a:prstGeom prst="rect">
            <a:avLst/>
          </a:prstGeom>
        </p:spPr>
      </p:pic>
      <p:grpSp>
        <p:nvGrpSpPr>
          <p:cNvPr id="8" name="Group 7">
            <a:extLst>
              <a:ext uri="{FF2B5EF4-FFF2-40B4-BE49-F238E27FC236}">
                <a16:creationId xmlns:a16="http://schemas.microsoft.com/office/drawing/2014/main" id="{DB2EE864-87F1-A624-361E-124B83D2010E}"/>
              </a:ext>
            </a:extLst>
          </p:cNvPr>
          <p:cNvGrpSpPr/>
          <p:nvPr/>
        </p:nvGrpSpPr>
        <p:grpSpPr>
          <a:xfrm>
            <a:off x="2319948" y="2682851"/>
            <a:ext cx="6147168" cy="1204799"/>
            <a:chOff x="2045731" y="3487638"/>
            <a:chExt cx="6988117" cy="1204799"/>
          </a:xfrm>
        </p:grpSpPr>
        <p:sp>
          <p:nvSpPr>
            <p:cNvPr id="9" name="Arrow: Right 8">
              <a:extLst>
                <a:ext uri="{FF2B5EF4-FFF2-40B4-BE49-F238E27FC236}">
                  <a16:creationId xmlns:a16="http://schemas.microsoft.com/office/drawing/2014/main" id="{46396CBD-B8FC-A915-942C-CD294A40547A}"/>
                </a:ext>
              </a:extLst>
            </p:cNvPr>
            <p:cNvSpPr/>
            <p:nvPr/>
          </p:nvSpPr>
          <p:spPr>
            <a:xfrm rot="10800000">
              <a:off x="2045731" y="4000719"/>
              <a:ext cx="1860912" cy="691718"/>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F3C77B-1160-DDEF-CF2C-4495C5B6C8AD}"/>
                </a:ext>
              </a:extLst>
            </p:cNvPr>
            <p:cNvSpPr txBox="1"/>
            <p:nvPr/>
          </p:nvSpPr>
          <p:spPr>
            <a:xfrm>
              <a:off x="3906643" y="3487638"/>
              <a:ext cx="5127205" cy="1200329"/>
            </a:xfrm>
            <a:prstGeom prst="rect">
              <a:avLst/>
            </a:prstGeom>
            <a:solidFill>
              <a:schemeClr val="accent6"/>
            </a:solidFill>
          </p:spPr>
          <p:txBody>
            <a:bodyPr wrap="square" rtlCol="0">
              <a:spAutoFit/>
            </a:bodyPr>
            <a:lstStyle/>
            <a:p>
              <a:pPr marL="457200" indent="-457200"/>
              <a:r>
                <a:rPr lang="en-US" sz="3600" dirty="0">
                  <a:solidFill>
                    <a:schemeClr val="bg1"/>
                  </a:solidFill>
                </a:rPr>
                <a:t>3. Enrollment History or Transcript</a:t>
              </a:r>
            </a:p>
          </p:txBody>
        </p:sp>
      </p:grpSp>
      <p:grpSp>
        <p:nvGrpSpPr>
          <p:cNvPr id="16" name="Group 15">
            <a:extLst>
              <a:ext uri="{FF2B5EF4-FFF2-40B4-BE49-F238E27FC236}">
                <a16:creationId xmlns:a16="http://schemas.microsoft.com/office/drawing/2014/main" id="{74570B88-AE82-65C7-E91D-B210B991E361}"/>
              </a:ext>
            </a:extLst>
          </p:cNvPr>
          <p:cNvGrpSpPr/>
          <p:nvPr/>
        </p:nvGrpSpPr>
        <p:grpSpPr>
          <a:xfrm>
            <a:off x="2014846" y="4796372"/>
            <a:ext cx="10082151" cy="1897609"/>
            <a:chOff x="2014846" y="4796372"/>
            <a:chExt cx="10082151" cy="1897609"/>
          </a:xfrm>
        </p:grpSpPr>
        <p:pic>
          <p:nvPicPr>
            <p:cNvPr id="14" name="Picture 13">
              <a:extLst>
                <a:ext uri="{FF2B5EF4-FFF2-40B4-BE49-F238E27FC236}">
                  <a16:creationId xmlns:a16="http://schemas.microsoft.com/office/drawing/2014/main" id="{2B1B7A3E-1871-BA33-A61F-2227A756E3F0}"/>
                </a:ext>
              </a:extLst>
            </p:cNvPr>
            <p:cNvPicPr>
              <a:picLocks noChangeAspect="1"/>
            </p:cNvPicPr>
            <p:nvPr/>
          </p:nvPicPr>
          <p:blipFill>
            <a:blip r:embed="rId6"/>
            <a:srcRect l="30715" t="37845" r="4555" b="27215"/>
            <a:stretch/>
          </p:blipFill>
          <p:spPr>
            <a:xfrm>
              <a:off x="2014846" y="4796372"/>
              <a:ext cx="10082151" cy="1897609"/>
            </a:xfrm>
            <a:prstGeom prst="rect">
              <a:avLst/>
            </a:prstGeom>
          </p:spPr>
        </p:pic>
        <p:sp>
          <p:nvSpPr>
            <p:cNvPr id="6" name="TextBox 5">
              <a:extLst>
                <a:ext uri="{FF2B5EF4-FFF2-40B4-BE49-F238E27FC236}">
                  <a16:creationId xmlns:a16="http://schemas.microsoft.com/office/drawing/2014/main" id="{6DEFD3E7-3F39-E5F8-40C2-1F30B8A08CCC}"/>
                </a:ext>
              </a:extLst>
            </p:cNvPr>
            <p:cNvSpPr txBox="1"/>
            <p:nvPr/>
          </p:nvSpPr>
          <p:spPr>
            <a:xfrm>
              <a:off x="2039321" y="5094720"/>
              <a:ext cx="5463907" cy="307777"/>
            </a:xfrm>
            <a:prstGeom prst="rect">
              <a:avLst/>
            </a:prstGeom>
            <a:solidFill>
              <a:srgbClr val="FFFFFF"/>
            </a:solidFill>
          </p:spPr>
          <p:txBody>
            <a:bodyPr wrap="square" rtlCol="0">
              <a:spAutoFit/>
            </a:bodyPr>
            <a:lstStyle/>
            <a:p>
              <a:r>
                <a:rPr lang="en-US" sz="1400" dirty="0"/>
                <a:t> Last, First 			                         	  A99-Z99</a:t>
              </a:r>
            </a:p>
          </p:txBody>
        </p:sp>
      </p:grpSp>
    </p:spTree>
    <p:custDataLst>
      <p:tags r:id="rId1"/>
    </p:custDataLst>
    <p:extLst>
      <p:ext uri="{BB962C8B-B14F-4D97-AF65-F5344CB8AC3E}">
        <p14:creationId xmlns:p14="http://schemas.microsoft.com/office/powerpoint/2010/main" val="2161515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6BF02F-7269-8CBE-9751-389D88D418B0}"/>
              </a:ext>
            </a:extLst>
          </p:cNvPr>
          <p:cNvSpPr>
            <a:spLocks noGrp="1"/>
          </p:cNvSpPr>
          <p:nvPr>
            <p:ph type="title"/>
          </p:nvPr>
        </p:nvSpPr>
        <p:spPr>
          <a:xfrm>
            <a:off x="-22234" y="1272665"/>
            <a:ext cx="12236467" cy="3268520"/>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Non-Peace Officers</a:t>
            </a:r>
          </a:p>
        </p:txBody>
      </p:sp>
      <p:sp>
        <p:nvSpPr>
          <p:cNvPr id="19" name="Rectangle 18">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7933083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E29D57-D03E-54E6-0609-C5DDA72F3578}"/>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Rectangle 3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0" name="Rectangle 4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7793D7-7597-B189-02A2-875B033C191F}"/>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POST </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Learning </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Portal</a:t>
            </a:r>
          </a:p>
        </p:txBody>
      </p:sp>
      <p:sp>
        <p:nvSpPr>
          <p:cNvPr id="18" name="Freeform: Shape 17">
            <a:extLst>
              <a:ext uri="{FF2B5EF4-FFF2-40B4-BE49-F238E27FC236}">
                <a16:creationId xmlns:a16="http://schemas.microsoft.com/office/drawing/2014/main" id="{901C3550-E2EE-CB4C-3006-79DB1DC840AB}"/>
              </a:ext>
            </a:extLst>
          </p:cNvPr>
          <p:cNvSpPr/>
          <p:nvPr/>
        </p:nvSpPr>
        <p:spPr>
          <a:xfrm>
            <a:off x="4810259" y="649480"/>
            <a:ext cx="6555347" cy="5546047"/>
          </a:xfrm>
          <a:custGeom>
            <a:avLst/>
            <a:gdLst>
              <a:gd name="connsiteX0" fmla="*/ 0 w 3126192"/>
              <a:gd name="connsiteY0" fmla="*/ 0 h 1344434"/>
              <a:gd name="connsiteX1" fmla="*/ 3126192 w 3126192"/>
              <a:gd name="connsiteY1" fmla="*/ 0 h 1344434"/>
              <a:gd name="connsiteX2" fmla="*/ 3126192 w 3126192"/>
              <a:gd name="connsiteY2" fmla="*/ 1344434 h 1344434"/>
              <a:gd name="connsiteX3" fmla="*/ 0 w 3126192"/>
              <a:gd name="connsiteY3" fmla="*/ 1344434 h 1344434"/>
              <a:gd name="connsiteX4" fmla="*/ 0 w 3126192"/>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192" h="1344434">
                <a:moveTo>
                  <a:pt x="0" y="0"/>
                </a:moveTo>
                <a:lnTo>
                  <a:pt x="3126192" y="0"/>
                </a:lnTo>
                <a:lnTo>
                  <a:pt x="3126192"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lIns="91440" tIns="45720" rIns="91440" bIns="45720" numCol="1" spcCol="1270" rtlCol="0" anchor="ctr" anchorCtr="0">
            <a:normAutofit lnSpcReduction="10000"/>
          </a:bodyPr>
          <a:lstStyle/>
          <a:p>
            <a:pPr marL="228600" lvl="1">
              <a:lnSpc>
                <a:spcPct val="90000"/>
              </a:lnSpc>
              <a:spcAft>
                <a:spcPts val="600"/>
              </a:spcAft>
            </a:pPr>
            <a:r>
              <a:rPr lang="en-US" sz="2400" b="1" i="1" dirty="0">
                <a:solidFill>
                  <a:schemeClr val="tx2"/>
                </a:solidFill>
              </a:rPr>
              <a:t>What?</a:t>
            </a:r>
            <a:r>
              <a:rPr lang="en-US" sz="2400" i="1" dirty="0">
                <a:solidFill>
                  <a:schemeClr val="tx2"/>
                </a:solidFill>
              </a:rPr>
              <a:t> </a:t>
            </a:r>
          </a:p>
          <a:p>
            <a:pPr lvl="1" indent="-228600">
              <a:lnSpc>
                <a:spcPct val="90000"/>
              </a:lnSpc>
              <a:spcAft>
                <a:spcPts val="600"/>
              </a:spcAft>
              <a:buFont typeface="Arial" panose="020B0604020202020204" pitchFamily="34" charset="0"/>
              <a:buChar char="•"/>
            </a:pPr>
            <a:r>
              <a:rPr lang="en-US" sz="2400" dirty="0">
                <a:solidFill>
                  <a:schemeClr val="tx2"/>
                </a:solidFill>
              </a:rPr>
              <a:t>Training Courses, Informational Resources, Tutorials </a:t>
            </a:r>
          </a:p>
          <a:p>
            <a:pPr lvl="1" indent="-228600">
              <a:lnSpc>
                <a:spcPct val="90000"/>
              </a:lnSpc>
              <a:spcAft>
                <a:spcPts val="600"/>
              </a:spcAft>
              <a:buFont typeface="Arial" panose="020B0604020202020204" pitchFamily="34" charset="0"/>
              <a:buChar char="•"/>
            </a:pPr>
            <a:endParaRPr lang="en-US" sz="2400" dirty="0">
              <a:solidFill>
                <a:schemeClr val="tx2"/>
              </a:solidFill>
            </a:endParaRPr>
          </a:p>
          <a:p>
            <a:pPr marL="228600" lvl="1">
              <a:lnSpc>
                <a:spcPct val="90000"/>
              </a:lnSpc>
              <a:spcAft>
                <a:spcPts val="600"/>
              </a:spcAft>
            </a:pPr>
            <a:r>
              <a:rPr lang="en-US" sz="2400" b="1" i="1" dirty="0">
                <a:solidFill>
                  <a:schemeClr val="tx2"/>
                </a:solidFill>
              </a:rPr>
              <a:t>Why? </a:t>
            </a:r>
          </a:p>
          <a:p>
            <a:pPr lvl="1" indent="-228600">
              <a:lnSpc>
                <a:spcPct val="90000"/>
              </a:lnSpc>
              <a:spcAft>
                <a:spcPts val="600"/>
              </a:spcAft>
              <a:buFont typeface="Arial" panose="020B0604020202020204" pitchFamily="34" charset="0"/>
              <a:buChar char="•"/>
            </a:pPr>
            <a:r>
              <a:rPr lang="en-US" sz="2400" dirty="0">
                <a:solidFill>
                  <a:schemeClr val="tx2"/>
                </a:solidFill>
              </a:rPr>
              <a:t>Free, 24/7 Access, Meet Mandates, Manage Learners, Assign Training, Run Reports</a:t>
            </a:r>
          </a:p>
          <a:p>
            <a:pPr lvl="1" indent="-228600">
              <a:lnSpc>
                <a:spcPct val="90000"/>
              </a:lnSpc>
              <a:spcAft>
                <a:spcPts val="600"/>
              </a:spcAft>
              <a:buFont typeface="Arial" panose="020B0604020202020204" pitchFamily="34" charset="0"/>
              <a:buChar char="•"/>
            </a:pPr>
            <a:endParaRPr lang="en-US" sz="2400" dirty="0">
              <a:solidFill>
                <a:schemeClr val="tx2"/>
              </a:solidFill>
            </a:endParaRPr>
          </a:p>
          <a:p>
            <a:pPr marL="228600" lvl="1">
              <a:lnSpc>
                <a:spcPct val="90000"/>
              </a:lnSpc>
              <a:spcAft>
                <a:spcPts val="600"/>
              </a:spcAft>
            </a:pPr>
            <a:r>
              <a:rPr lang="en-US" sz="2400" b="1" i="1" dirty="0">
                <a:solidFill>
                  <a:schemeClr val="tx2"/>
                </a:solidFill>
              </a:rPr>
              <a:t>Where?</a:t>
            </a:r>
          </a:p>
          <a:p>
            <a:pPr lvl="1" indent="-228600">
              <a:lnSpc>
                <a:spcPct val="90000"/>
              </a:lnSpc>
              <a:spcAft>
                <a:spcPts val="600"/>
              </a:spcAft>
              <a:buFont typeface="Arial" panose="020B0604020202020204" pitchFamily="34" charset="0"/>
              <a:buChar char="•"/>
            </a:pPr>
            <a:r>
              <a:rPr lang="en-US" sz="2400" dirty="0">
                <a:solidFill>
                  <a:schemeClr val="tx2"/>
                </a:solidFill>
                <a:hlinkClick r:id="rId4">
                  <a:extLst>
                    <a:ext uri="{A12FA001-AC4F-418D-AE19-62706E023703}">
                      <ahyp:hlinkClr xmlns:ahyp="http://schemas.microsoft.com/office/drawing/2018/hyperlinkcolor" val="tx"/>
                    </a:ext>
                  </a:extLst>
                </a:hlinkClick>
              </a:rPr>
              <a:t>www.lp.post.ca.gov</a:t>
            </a:r>
            <a:r>
              <a:rPr lang="en-US" sz="2400" dirty="0">
                <a:solidFill>
                  <a:schemeClr val="tx2"/>
                </a:solidFill>
              </a:rPr>
              <a:t> </a:t>
            </a:r>
          </a:p>
          <a:p>
            <a:pPr lvl="1" indent="-228600">
              <a:lnSpc>
                <a:spcPct val="90000"/>
              </a:lnSpc>
              <a:spcAft>
                <a:spcPts val="600"/>
              </a:spcAft>
              <a:buFont typeface="Arial" panose="020B0604020202020204" pitchFamily="34" charset="0"/>
              <a:buChar char="•"/>
            </a:pPr>
            <a:endParaRPr lang="en-US" sz="2400" dirty="0">
              <a:solidFill>
                <a:schemeClr val="tx2"/>
              </a:solidFill>
            </a:endParaRPr>
          </a:p>
          <a:p>
            <a:pPr marL="228600" lvl="1">
              <a:lnSpc>
                <a:spcPct val="90000"/>
              </a:lnSpc>
              <a:spcAft>
                <a:spcPts val="600"/>
              </a:spcAft>
            </a:pPr>
            <a:r>
              <a:rPr lang="en-US" sz="2400" b="1" i="1" dirty="0">
                <a:solidFill>
                  <a:schemeClr val="tx2"/>
                </a:solidFill>
              </a:rPr>
              <a:t>How?</a:t>
            </a:r>
            <a:r>
              <a:rPr lang="en-US" sz="2400" i="1" dirty="0">
                <a:solidFill>
                  <a:schemeClr val="tx2"/>
                </a:solidFill>
              </a:rPr>
              <a:t> </a:t>
            </a:r>
          </a:p>
          <a:p>
            <a:pPr lvl="1" indent="-228600">
              <a:lnSpc>
                <a:spcPct val="90000"/>
              </a:lnSpc>
              <a:spcAft>
                <a:spcPts val="600"/>
              </a:spcAft>
              <a:buFont typeface="Arial" panose="020B0604020202020204" pitchFamily="34" charset="0"/>
              <a:buChar char="•"/>
            </a:pPr>
            <a:r>
              <a:rPr lang="en-US" sz="2400" dirty="0">
                <a:solidFill>
                  <a:schemeClr val="tx2"/>
                </a:solidFill>
              </a:rPr>
              <a:t>PASS account plus either: Sworn Staff/NOA, Dispatchers, or manually added Non-Peace Officers</a:t>
            </a:r>
          </a:p>
        </p:txBody>
      </p:sp>
    </p:spTree>
    <p:custDataLst>
      <p:tags r:id="rId1"/>
    </p:custDataLst>
    <p:extLst>
      <p:ext uri="{BB962C8B-B14F-4D97-AF65-F5344CB8AC3E}">
        <p14:creationId xmlns:p14="http://schemas.microsoft.com/office/powerpoint/2010/main" val="30184384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184EF0-F92C-FA8E-8402-6A2B113BFDAE}"/>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163F37E-4060-0C1D-9513-EE725CE74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17DA8BE-B1E4-2808-6DCF-5F8085CB7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618C1F2-87D3-381B-6ACB-4E30AB8A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CB0E824-5FF3-FDF7-FC6B-18F0A0599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65874EC-2277-78EE-DAB8-24E976FD8D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D8DEEC6-D32D-8FDE-2785-A1362A2D3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206F69-454B-66F3-4599-DB099187C2D2}"/>
              </a:ext>
            </a:extLst>
          </p:cNvPr>
          <p:cNvSpPr>
            <a:spLocks noGrp="1"/>
          </p:cNvSpPr>
          <p:nvPr>
            <p:ph type="title"/>
          </p:nvPr>
        </p:nvSpPr>
        <p:spPr>
          <a:xfrm>
            <a:off x="293994" y="865986"/>
            <a:ext cx="4814020" cy="3271994"/>
          </a:xfrm>
        </p:spPr>
        <p:txBody>
          <a:bodyPr vert="horz" lIns="91440" tIns="45720" rIns="91440" bIns="45720" rtlCol="0" anchor="b">
            <a:normAutofit/>
          </a:bodyPr>
          <a:lstStyle/>
          <a:p>
            <a:pPr algn="ctr"/>
            <a:r>
              <a:rPr lang="en-US" sz="4000" kern="1200" dirty="0">
                <a:solidFill>
                  <a:srgbClr val="FFFFFF"/>
                </a:solidFill>
                <a:latin typeface="+mj-lt"/>
                <a:ea typeface="+mj-ea"/>
                <a:cs typeface="+mj-cs"/>
              </a:rPr>
              <a:t>Who qualifies as a Non-Peace Officer?</a:t>
            </a:r>
            <a:br>
              <a:rPr lang="en-US" sz="4000" kern="1200" dirty="0">
                <a:solidFill>
                  <a:srgbClr val="FFFFFF"/>
                </a:solidFill>
                <a:latin typeface="+mj-lt"/>
                <a:ea typeface="+mj-ea"/>
                <a:cs typeface="+mj-cs"/>
              </a:rPr>
            </a:br>
            <a:endParaRPr lang="en-US" sz="4000" kern="1200" dirty="0">
              <a:solidFill>
                <a:srgbClr val="FFFFFF"/>
              </a:solidFill>
              <a:latin typeface="+mj-lt"/>
              <a:ea typeface="+mj-ea"/>
              <a:cs typeface="+mj-cs"/>
            </a:endParaRPr>
          </a:p>
        </p:txBody>
      </p:sp>
      <p:sp>
        <p:nvSpPr>
          <p:cNvPr id="18" name="Freeform: Shape 17">
            <a:extLst>
              <a:ext uri="{FF2B5EF4-FFF2-40B4-BE49-F238E27FC236}">
                <a16:creationId xmlns:a16="http://schemas.microsoft.com/office/drawing/2014/main" id="{98E2E3EC-AADE-54D7-41E7-E58B5220EEFA}"/>
              </a:ext>
            </a:extLst>
          </p:cNvPr>
          <p:cNvSpPr/>
          <p:nvPr/>
        </p:nvSpPr>
        <p:spPr>
          <a:xfrm>
            <a:off x="5837130" y="403266"/>
            <a:ext cx="5857534" cy="6249469"/>
          </a:xfrm>
          <a:custGeom>
            <a:avLst/>
            <a:gdLst>
              <a:gd name="connsiteX0" fmla="*/ 0 w 3126192"/>
              <a:gd name="connsiteY0" fmla="*/ 0 h 1344434"/>
              <a:gd name="connsiteX1" fmla="*/ 3126192 w 3126192"/>
              <a:gd name="connsiteY1" fmla="*/ 0 h 1344434"/>
              <a:gd name="connsiteX2" fmla="*/ 3126192 w 3126192"/>
              <a:gd name="connsiteY2" fmla="*/ 1344434 h 1344434"/>
              <a:gd name="connsiteX3" fmla="*/ 0 w 3126192"/>
              <a:gd name="connsiteY3" fmla="*/ 1344434 h 1344434"/>
              <a:gd name="connsiteX4" fmla="*/ 0 w 3126192"/>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192" h="1344434">
                <a:moveTo>
                  <a:pt x="0" y="0"/>
                </a:moveTo>
                <a:lnTo>
                  <a:pt x="3126192" y="0"/>
                </a:lnTo>
                <a:lnTo>
                  <a:pt x="3126192"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lIns="91440" tIns="45720" rIns="91440" bIns="45720" numCol="1" spcCol="1270" rtlCol="0" anchor="ctr" anchorCtr="0">
            <a:normAutofit lnSpcReduction="10000"/>
          </a:bodyPr>
          <a:lstStyle/>
          <a:p>
            <a:pPr marL="0" lvl="1"/>
            <a:r>
              <a:rPr lang="en-US" sz="3000" b="1" i="1" dirty="0">
                <a:solidFill>
                  <a:srgbClr val="156082"/>
                </a:solidFill>
              </a:rPr>
              <a:t>A person who is…</a:t>
            </a:r>
          </a:p>
          <a:p>
            <a:pPr lvl="1"/>
            <a:endParaRPr lang="en-US" sz="3000" b="1" i="1" dirty="0">
              <a:solidFill>
                <a:srgbClr val="156082"/>
              </a:solidFill>
            </a:endParaRPr>
          </a:p>
          <a:p>
            <a:pPr lvl="1"/>
            <a:r>
              <a:rPr lang="en-US" sz="3000" b="1" i="1" dirty="0">
                <a:solidFill>
                  <a:schemeClr val="accent6"/>
                </a:solidFill>
              </a:rPr>
              <a:t>An employee or volunteer of your agency (clearance checked) </a:t>
            </a:r>
          </a:p>
          <a:p>
            <a:pPr lvl="1"/>
            <a:endParaRPr lang="en-US" sz="3000" b="1" i="1" dirty="0">
              <a:solidFill>
                <a:schemeClr val="accent6"/>
              </a:solidFill>
            </a:endParaRPr>
          </a:p>
          <a:p>
            <a:pPr lvl="1"/>
            <a:endParaRPr lang="en-US" sz="3000" b="1" i="1" dirty="0">
              <a:solidFill>
                <a:schemeClr val="accent6"/>
              </a:solidFill>
            </a:endParaRPr>
          </a:p>
          <a:p>
            <a:pPr lvl="1"/>
            <a:r>
              <a:rPr lang="en-US" sz="3000" b="1" i="1" dirty="0">
                <a:solidFill>
                  <a:schemeClr val="accent6"/>
                </a:solidFill>
              </a:rPr>
              <a:t>Employed as an instructor at your agency such as for AICP, RBC, or SBIC</a:t>
            </a:r>
          </a:p>
          <a:p>
            <a:pPr lvl="1"/>
            <a:endParaRPr lang="en-US" sz="3000" b="1" i="1" dirty="0">
              <a:solidFill>
                <a:srgbClr val="156082"/>
              </a:solidFill>
            </a:endParaRPr>
          </a:p>
          <a:p>
            <a:pPr marL="0" lvl="1" algn="ctr"/>
            <a:r>
              <a:rPr lang="en-US" sz="3000" b="1" i="1" dirty="0">
                <a:solidFill>
                  <a:srgbClr val="C00000"/>
                </a:solidFill>
              </a:rPr>
              <a:t>No</a:t>
            </a:r>
            <a:r>
              <a:rPr lang="en-US" sz="3000" b="1" i="1" dirty="0">
                <a:solidFill>
                  <a:srgbClr val="156082"/>
                </a:solidFill>
              </a:rPr>
              <a:t> EDI records kept. </a:t>
            </a:r>
            <a:r>
              <a:rPr lang="en-US" sz="3000" b="1" i="1" dirty="0">
                <a:solidFill>
                  <a:srgbClr val="C00000"/>
                </a:solidFill>
              </a:rPr>
              <a:t>No</a:t>
            </a:r>
            <a:r>
              <a:rPr lang="en-US" sz="3000" b="1" i="1" dirty="0">
                <a:solidFill>
                  <a:srgbClr val="156082"/>
                </a:solidFill>
              </a:rPr>
              <a:t> CPT. </a:t>
            </a:r>
          </a:p>
          <a:p>
            <a:pPr marL="0" lvl="1"/>
            <a:endParaRPr lang="en-US" sz="3000" b="1" i="1" dirty="0">
              <a:solidFill>
                <a:srgbClr val="156082"/>
              </a:solidFill>
            </a:endParaRPr>
          </a:p>
          <a:p>
            <a:pPr marL="0" lvl="1" algn="ctr"/>
            <a:r>
              <a:rPr lang="en-US" sz="3000" b="1" i="1" dirty="0">
                <a:solidFill>
                  <a:srgbClr val="156082"/>
                </a:solidFill>
              </a:rPr>
              <a:t>You are responsible for their activity in the Portal.</a:t>
            </a:r>
          </a:p>
          <a:p>
            <a:pPr lvl="1"/>
            <a:endParaRPr lang="en-US" sz="2000" dirty="0"/>
          </a:p>
        </p:txBody>
      </p:sp>
      <p:sp>
        <p:nvSpPr>
          <p:cNvPr id="3" name="TextBox 2">
            <a:extLst>
              <a:ext uri="{FF2B5EF4-FFF2-40B4-BE49-F238E27FC236}">
                <a16:creationId xmlns:a16="http://schemas.microsoft.com/office/drawing/2014/main" id="{E3E93709-B7D0-34E8-862F-7BB7A43E07F7}"/>
              </a:ext>
            </a:extLst>
          </p:cNvPr>
          <p:cNvSpPr txBox="1"/>
          <p:nvPr/>
        </p:nvSpPr>
        <p:spPr>
          <a:xfrm>
            <a:off x="5627342" y="2921167"/>
            <a:ext cx="892147" cy="1015663"/>
          </a:xfrm>
          <a:prstGeom prst="rect">
            <a:avLst/>
          </a:prstGeom>
          <a:noFill/>
        </p:spPr>
        <p:txBody>
          <a:bodyPr wrap="square">
            <a:spAutoFit/>
          </a:bodyPr>
          <a:lstStyle/>
          <a:p>
            <a:pPr marL="57150" lvl="1"/>
            <a:r>
              <a:rPr lang="en-US" sz="6000" b="1" dirty="0">
                <a:solidFill>
                  <a:srgbClr val="92D050"/>
                </a:solidFill>
                <a:sym typeface="Wingdings 2" panose="05020102010507070707" pitchFamily="18" charset="2"/>
              </a:rPr>
              <a:t></a:t>
            </a:r>
            <a:r>
              <a:rPr lang="en-US" sz="6000" b="1" dirty="0">
                <a:solidFill>
                  <a:srgbClr val="FF0000"/>
                </a:solidFill>
              </a:rPr>
              <a:t> </a:t>
            </a:r>
          </a:p>
        </p:txBody>
      </p:sp>
      <p:sp>
        <p:nvSpPr>
          <p:cNvPr id="7" name="TextBox 6">
            <a:extLst>
              <a:ext uri="{FF2B5EF4-FFF2-40B4-BE49-F238E27FC236}">
                <a16:creationId xmlns:a16="http://schemas.microsoft.com/office/drawing/2014/main" id="{B33D5B53-341E-FBCB-2609-3C88FCCD760B}"/>
              </a:ext>
            </a:extLst>
          </p:cNvPr>
          <p:cNvSpPr txBox="1"/>
          <p:nvPr/>
        </p:nvSpPr>
        <p:spPr>
          <a:xfrm>
            <a:off x="5606263" y="1330931"/>
            <a:ext cx="892147" cy="1015663"/>
          </a:xfrm>
          <a:prstGeom prst="rect">
            <a:avLst/>
          </a:prstGeom>
          <a:noFill/>
        </p:spPr>
        <p:txBody>
          <a:bodyPr wrap="square">
            <a:spAutoFit/>
          </a:bodyPr>
          <a:lstStyle/>
          <a:p>
            <a:pPr marL="57150" lvl="1"/>
            <a:r>
              <a:rPr lang="en-US" sz="6000" b="1" dirty="0">
                <a:solidFill>
                  <a:srgbClr val="92D050"/>
                </a:solidFill>
                <a:sym typeface="Wingdings 2" panose="05020102010507070707" pitchFamily="18" charset="2"/>
              </a:rPr>
              <a:t></a:t>
            </a:r>
            <a:r>
              <a:rPr lang="en-US" sz="6000" b="1" dirty="0">
                <a:solidFill>
                  <a:srgbClr val="FF0000"/>
                </a:solidFill>
              </a:rPr>
              <a:t> </a:t>
            </a:r>
          </a:p>
        </p:txBody>
      </p:sp>
    </p:spTree>
    <p:custDataLst>
      <p:tags r:id="rId1"/>
    </p:custDataLst>
    <p:extLst>
      <p:ext uri="{BB962C8B-B14F-4D97-AF65-F5344CB8AC3E}">
        <p14:creationId xmlns:p14="http://schemas.microsoft.com/office/powerpoint/2010/main" val="1845693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xEl>
                                              <p:pRg st="5" end="5"/>
                                            </p:txEl>
                                          </p:spTgt>
                                        </p:tgtEl>
                                        <p:attrNameLst>
                                          <p:attrName>style.visibility</p:attrName>
                                        </p:attrNameLst>
                                      </p:cBhvr>
                                      <p:to>
                                        <p:strVal val="visible"/>
                                      </p:to>
                                    </p:se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BA85D2-8462-8FEF-7E97-8CF3701D5859}"/>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8CE9EF0-3614-E641-30AA-0DFFE7064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324B54-E523-9FC1-562E-EB68FDE0B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D85A2D9-DB72-1021-BFE8-3FB6202C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25835B8-2B7A-2A72-DCE5-9CC8AC2740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E97C4B6-9A99-D509-C55B-C2431E29F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BC9AB41-223B-1E85-E795-19016E23CC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4EBC3C-0759-C9F9-3EDD-3380465477DE}"/>
              </a:ext>
            </a:extLst>
          </p:cNvPr>
          <p:cNvSpPr>
            <a:spLocks noGrp="1"/>
          </p:cNvSpPr>
          <p:nvPr>
            <p:ph type="title"/>
          </p:nvPr>
        </p:nvSpPr>
        <p:spPr>
          <a:xfrm>
            <a:off x="387870" y="485326"/>
            <a:ext cx="4732245" cy="4415665"/>
          </a:xfrm>
        </p:spPr>
        <p:txBody>
          <a:bodyPr vert="horz" lIns="91440" tIns="45720" rIns="91440" bIns="45720" rtlCol="0" anchor="b">
            <a:normAutofit/>
          </a:bodyPr>
          <a:lstStyle/>
          <a:p>
            <a:pPr algn="ctr"/>
            <a:r>
              <a:rPr lang="en-US" sz="4000" kern="1200" dirty="0">
                <a:solidFill>
                  <a:srgbClr val="FFFFFF"/>
                </a:solidFill>
                <a:latin typeface="+mj-lt"/>
                <a:ea typeface="+mj-ea"/>
                <a:cs typeface="+mj-cs"/>
              </a:rPr>
              <a:t>Yes or No? </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Who can you add as a Non-Peace Officer…</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endParaRPr lang="en-US" sz="4000" kern="1200" dirty="0">
              <a:solidFill>
                <a:srgbClr val="FFFFFF"/>
              </a:solidFill>
              <a:latin typeface="+mj-lt"/>
              <a:ea typeface="+mj-ea"/>
              <a:cs typeface="+mj-cs"/>
            </a:endParaRPr>
          </a:p>
        </p:txBody>
      </p:sp>
      <p:sp>
        <p:nvSpPr>
          <p:cNvPr id="18" name="Freeform: Shape 17">
            <a:extLst>
              <a:ext uri="{FF2B5EF4-FFF2-40B4-BE49-F238E27FC236}">
                <a16:creationId xmlns:a16="http://schemas.microsoft.com/office/drawing/2014/main" id="{07C926B0-B2A6-707F-3049-C8BDE71D6D17}"/>
              </a:ext>
            </a:extLst>
          </p:cNvPr>
          <p:cNvSpPr/>
          <p:nvPr/>
        </p:nvSpPr>
        <p:spPr>
          <a:xfrm>
            <a:off x="5896998" y="401929"/>
            <a:ext cx="5867209" cy="6249469"/>
          </a:xfrm>
          <a:custGeom>
            <a:avLst/>
            <a:gdLst>
              <a:gd name="connsiteX0" fmla="*/ 0 w 3126192"/>
              <a:gd name="connsiteY0" fmla="*/ 0 h 1344434"/>
              <a:gd name="connsiteX1" fmla="*/ 3126192 w 3126192"/>
              <a:gd name="connsiteY1" fmla="*/ 0 h 1344434"/>
              <a:gd name="connsiteX2" fmla="*/ 3126192 w 3126192"/>
              <a:gd name="connsiteY2" fmla="*/ 1344434 h 1344434"/>
              <a:gd name="connsiteX3" fmla="*/ 0 w 3126192"/>
              <a:gd name="connsiteY3" fmla="*/ 1344434 h 1344434"/>
              <a:gd name="connsiteX4" fmla="*/ 0 w 3126192"/>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192" h="1344434">
                <a:moveTo>
                  <a:pt x="0" y="0"/>
                </a:moveTo>
                <a:lnTo>
                  <a:pt x="3126192" y="0"/>
                </a:lnTo>
                <a:lnTo>
                  <a:pt x="3126192"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lIns="91440" tIns="45720" rIns="91440" bIns="45720" numCol="1" spcCol="1270" rtlCol="0" anchor="ctr" anchorCtr="0">
            <a:normAutofit fontScale="77500" lnSpcReduction="20000"/>
          </a:bodyPr>
          <a:lstStyle/>
          <a:p>
            <a:pPr marL="6350" lvl="1" indent="-6350"/>
            <a:endParaRPr lang="en-US" sz="2800" b="1" i="1" dirty="0">
              <a:solidFill>
                <a:srgbClr val="156082"/>
              </a:solidFill>
            </a:endParaRPr>
          </a:p>
          <a:p>
            <a:pPr fontAlgn="base"/>
            <a:r>
              <a:rPr lang="en-US" sz="2800" b="1" i="1" dirty="0">
                <a:solidFill>
                  <a:schemeClr val="tx2"/>
                </a:solidFill>
              </a:rPr>
              <a:t>…A person who has a Notice of Appointment (NOA) or is awaiting the NOA processing in EDI?</a:t>
            </a:r>
            <a:r>
              <a:rPr lang="en-US" sz="2800" b="1" dirty="0">
                <a:solidFill>
                  <a:schemeClr val="tx2"/>
                </a:solidFill>
              </a:rPr>
              <a:t>​</a:t>
            </a:r>
          </a:p>
          <a:p>
            <a:pPr marL="6350" lvl="1" indent="-6350"/>
            <a:endParaRPr lang="en-US" sz="2800" b="1" i="1" dirty="0">
              <a:solidFill>
                <a:srgbClr val="156082"/>
              </a:solidFill>
            </a:endParaRPr>
          </a:p>
          <a:p>
            <a:pPr marL="6350" lvl="1" indent="-6350"/>
            <a:r>
              <a:rPr lang="en-US" sz="2800" i="1" dirty="0">
                <a:solidFill>
                  <a:srgbClr val="156082"/>
                </a:solidFill>
              </a:rPr>
              <a:t>		</a:t>
            </a:r>
            <a:r>
              <a:rPr lang="en-US" sz="2800" i="1" dirty="0">
                <a:solidFill>
                  <a:srgbClr val="C00000"/>
                </a:solidFill>
              </a:rPr>
              <a:t>No. </a:t>
            </a:r>
            <a:r>
              <a:rPr lang="en-US" sz="2800" i="1" dirty="0">
                <a:solidFill>
                  <a:schemeClr val="tx2"/>
                </a:solidFill>
              </a:rPr>
              <a:t>Have them login to the Portal follow 	the instructions to create a PASS account 	or update their password. </a:t>
            </a:r>
          </a:p>
          <a:p>
            <a:pPr marL="6350" lvl="1" indent="-6350"/>
            <a:endParaRPr lang="en-US" sz="2800" b="1" i="1" dirty="0">
              <a:solidFill>
                <a:srgbClr val="156082"/>
              </a:solidFill>
            </a:endParaRPr>
          </a:p>
          <a:p>
            <a:pPr marL="6350" lvl="1" indent="-6350"/>
            <a:endParaRPr lang="en-US" sz="2800" b="1" i="1" dirty="0">
              <a:solidFill>
                <a:srgbClr val="156082"/>
              </a:solidFill>
            </a:endParaRPr>
          </a:p>
          <a:p>
            <a:pPr marL="6350" lvl="1" indent="-6350"/>
            <a:r>
              <a:rPr lang="en-US" sz="2800" b="1" i="1" dirty="0">
                <a:solidFill>
                  <a:schemeClr val="tx2"/>
                </a:solidFill>
              </a:rPr>
              <a:t>…A person who is a Dispatcher at your agency?</a:t>
            </a:r>
          </a:p>
          <a:p>
            <a:pPr marL="6350" lvl="1" indent="-6350"/>
            <a:r>
              <a:rPr lang="en-US" sz="2800" b="1" i="1" dirty="0">
                <a:solidFill>
                  <a:srgbClr val="156082"/>
                </a:solidFill>
              </a:rPr>
              <a:t> </a:t>
            </a:r>
          </a:p>
          <a:p>
            <a:pPr marL="6350" lvl="1" indent="-6350"/>
            <a:r>
              <a:rPr lang="en-US" sz="3100" i="1" dirty="0">
                <a:solidFill>
                  <a:srgbClr val="156082"/>
                </a:solidFill>
              </a:rPr>
              <a:t>   	</a:t>
            </a:r>
            <a:r>
              <a:rPr lang="en-US" sz="3100" i="1" dirty="0">
                <a:solidFill>
                  <a:srgbClr val="C00000"/>
                </a:solidFill>
              </a:rPr>
              <a:t>No. </a:t>
            </a:r>
            <a:r>
              <a:rPr lang="en-US" sz="3100" i="1" dirty="0">
                <a:solidFill>
                  <a:schemeClr val="tx2"/>
                </a:solidFill>
              </a:rPr>
              <a:t>Have them login to the Portal 	follow the instructions to create a 	PASS account or update their 	password.</a:t>
            </a:r>
            <a:endParaRPr lang="en-US" sz="3100" b="1" i="1" dirty="0">
              <a:solidFill>
                <a:schemeClr val="tx2"/>
              </a:solidFill>
            </a:endParaRPr>
          </a:p>
          <a:p>
            <a:pPr marL="6350" lvl="1" indent="-6350"/>
            <a:endParaRPr lang="en-US" sz="3600" b="1" i="1" dirty="0">
              <a:solidFill>
                <a:srgbClr val="156082"/>
              </a:solidFill>
            </a:endParaRPr>
          </a:p>
          <a:p>
            <a:pPr marL="6350" lvl="1" indent="-6350"/>
            <a:r>
              <a:rPr lang="en-US" sz="3600" b="1" i="1" dirty="0">
                <a:solidFill>
                  <a:schemeClr val="accent6"/>
                </a:solidFill>
              </a:rPr>
              <a:t>Why?</a:t>
            </a:r>
          </a:p>
          <a:p>
            <a:pPr marL="6350" lvl="1" indent="-6350"/>
            <a:endParaRPr lang="en-US" sz="3000" b="1" i="1" dirty="0">
              <a:solidFill>
                <a:srgbClr val="156082"/>
              </a:solidFill>
            </a:endParaRPr>
          </a:p>
          <a:p>
            <a:pPr marL="6350" lvl="1" indent="-6350"/>
            <a:r>
              <a:rPr lang="en-US" sz="3000" b="1" i="1" dirty="0">
                <a:solidFill>
                  <a:srgbClr val="156082"/>
                </a:solidFill>
              </a:rPr>
              <a:t>	</a:t>
            </a:r>
            <a:r>
              <a:rPr lang="en-US" sz="3000" b="1" i="1" dirty="0">
                <a:solidFill>
                  <a:schemeClr val="accent6"/>
                </a:solidFill>
              </a:rPr>
              <a:t>EDI is the system of record for all profiles and data. The Portal checks with EDI and allows or doesn’t allow dependent on the NOA status.</a:t>
            </a:r>
          </a:p>
          <a:p>
            <a:pPr marL="6350" lvl="1" indent="-6350"/>
            <a:endParaRPr lang="en-US" sz="3000" b="1" i="1" dirty="0">
              <a:solidFill>
                <a:srgbClr val="156082"/>
              </a:solidFill>
            </a:endParaRPr>
          </a:p>
          <a:p>
            <a:pPr marL="6350" lvl="1" indent="-6350"/>
            <a:endParaRPr lang="en-US" sz="2000" dirty="0"/>
          </a:p>
        </p:txBody>
      </p:sp>
      <p:sp>
        <p:nvSpPr>
          <p:cNvPr id="4" name="TextBox 3">
            <a:extLst>
              <a:ext uri="{FF2B5EF4-FFF2-40B4-BE49-F238E27FC236}">
                <a16:creationId xmlns:a16="http://schemas.microsoft.com/office/drawing/2014/main" id="{D17E1FC4-7EC3-3355-2BEA-30B52885BC5A}"/>
              </a:ext>
            </a:extLst>
          </p:cNvPr>
          <p:cNvSpPr txBox="1"/>
          <p:nvPr/>
        </p:nvSpPr>
        <p:spPr>
          <a:xfrm>
            <a:off x="5994966" y="1296333"/>
            <a:ext cx="892147" cy="1015663"/>
          </a:xfrm>
          <a:prstGeom prst="rect">
            <a:avLst/>
          </a:prstGeom>
          <a:noFill/>
        </p:spPr>
        <p:txBody>
          <a:bodyPr wrap="square">
            <a:spAutoFit/>
          </a:bodyPr>
          <a:lstStyle/>
          <a:p>
            <a:pPr marL="57150" lvl="1"/>
            <a:r>
              <a:rPr lang="en-US" sz="6000" b="1" dirty="0">
                <a:solidFill>
                  <a:srgbClr val="FF0000"/>
                </a:solidFill>
                <a:sym typeface="Wingdings 2" panose="05020102010507070707" pitchFamily="18" charset="2"/>
              </a:rPr>
              <a:t></a:t>
            </a:r>
            <a:r>
              <a:rPr lang="en-US" sz="6000" b="1" dirty="0">
                <a:solidFill>
                  <a:srgbClr val="FF0000"/>
                </a:solidFill>
              </a:rPr>
              <a:t> </a:t>
            </a:r>
          </a:p>
        </p:txBody>
      </p:sp>
      <p:sp>
        <p:nvSpPr>
          <p:cNvPr id="5" name="TextBox 4">
            <a:extLst>
              <a:ext uri="{FF2B5EF4-FFF2-40B4-BE49-F238E27FC236}">
                <a16:creationId xmlns:a16="http://schemas.microsoft.com/office/drawing/2014/main" id="{2E9BD1EE-A4D8-BCD4-D1D5-5CDC97160BD4}"/>
              </a:ext>
            </a:extLst>
          </p:cNvPr>
          <p:cNvSpPr txBox="1"/>
          <p:nvPr/>
        </p:nvSpPr>
        <p:spPr>
          <a:xfrm>
            <a:off x="5994966" y="3206400"/>
            <a:ext cx="892147" cy="1015663"/>
          </a:xfrm>
          <a:prstGeom prst="rect">
            <a:avLst/>
          </a:prstGeom>
          <a:noFill/>
        </p:spPr>
        <p:txBody>
          <a:bodyPr wrap="square">
            <a:spAutoFit/>
          </a:bodyPr>
          <a:lstStyle/>
          <a:p>
            <a:pPr marL="57150" lvl="1"/>
            <a:r>
              <a:rPr lang="en-US" sz="6000" b="1" dirty="0">
                <a:solidFill>
                  <a:srgbClr val="FF0000"/>
                </a:solidFill>
                <a:sym typeface="Wingdings 2" panose="05020102010507070707" pitchFamily="18" charset="2"/>
              </a:rPr>
              <a:t></a:t>
            </a:r>
            <a:r>
              <a:rPr lang="en-US" sz="6000" b="1" dirty="0">
                <a:solidFill>
                  <a:srgbClr val="FF0000"/>
                </a:solidFill>
              </a:rPr>
              <a:t> </a:t>
            </a:r>
          </a:p>
        </p:txBody>
      </p:sp>
    </p:spTree>
    <p:custDataLst>
      <p:tags r:id="rId1"/>
    </p:custDataLst>
    <p:extLst>
      <p:ext uri="{BB962C8B-B14F-4D97-AF65-F5344CB8AC3E}">
        <p14:creationId xmlns:p14="http://schemas.microsoft.com/office/powerpoint/2010/main" val="2585892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1" presetClass="entr" presetSubtype="0" fill="hold" nodeType="withEffect">
                                  <p:stCondLst>
                                    <p:cond delay="0"/>
                                  </p:stCondLst>
                                  <p:childTnLst>
                                    <p:set>
                                      <p:cBhvr>
                                        <p:cTn id="15"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xEl>
                                              <p:pRg st="8" end="8"/>
                                            </p:txEl>
                                          </p:spTgt>
                                        </p:tgtEl>
                                        <p:attrNameLst>
                                          <p:attrName>style.visibility</p:attrName>
                                        </p:attrNameLst>
                                      </p:cBhvr>
                                      <p:to>
                                        <p:strVal val="visible"/>
                                      </p:to>
                                    </p:set>
                                  </p:childTnLst>
                                </p:cTn>
                              </p:par>
                              <p:par>
                                <p:cTn id="24" presetID="53" presetClass="entr" presetSubtype="16"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B3538D-D0A5-6C02-3226-32FB1CC80CAE}"/>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5C6F739-4202-87FD-E284-A03A08130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9FD74AB-0E20-8675-3D8F-A73973C24A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E91AB46-9982-F12A-5A0E-9369C310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53D3E97-6958-FB26-46CE-E1DE2E60D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D963366-691C-C15E-6173-8DA1745CBD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A8543D8-EE34-6A40-D7B1-90A141192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87DF14-D4E9-C1A8-622F-9FD385BBD7AB}"/>
              </a:ext>
            </a:extLst>
          </p:cNvPr>
          <p:cNvSpPr>
            <a:spLocks noGrp="1"/>
          </p:cNvSpPr>
          <p:nvPr>
            <p:ph type="title"/>
          </p:nvPr>
        </p:nvSpPr>
        <p:spPr>
          <a:xfrm>
            <a:off x="387870" y="485326"/>
            <a:ext cx="4732245" cy="4415665"/>
          </a:xfrm>
        </p:spPr>
        <p:txBody>
          <a:bodyPr vert="horz" lIns="91440" tIns="45720" rIns="91440" bIns="45720" rtlCol="0" anchor="b">
            <a:normAutofit/>
          </a:bodyPr>
          <a:lstStyle/>
          <a:p>
            <a:pPr algn="ctr"/>
            <a:r>
              <a:rPr lang="en-US" sz="4000" kern="1200" dirty="0">
                <a:solidFill>
                  <a:srgbClr val="FFFFFF"/>
                </a:solidFill>
                <a:latin typeface="+mj-lt"/>
                <a:ea typeface="+mj-ea"/>
                <a:cs typeface="+mj-cs"/>
              </a:rPr>
              <a:t>Yes or No? </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Who can you add as a Non-Peace Officer…</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endParaRPr lang="en-US" sz="4000" kern="1200" dirty="0">
              <a:solidFill>
                <a:srgbClr val="FFFFFF"/>
              </a:solidFill>
              <a:latin typeface="+mj-lt"/>
              <a:ea typeface="+mj-ea"/>
              <a:cs typeface="+mj-cs"/>
            </a:endParaRPr>
          </a:p>
        </p:txBody>
      </p:sp>
      <p:sp>
        <p:nvSpPr>
          <p:cNvPr id="18" name="Freeform: Shape 17">
            <a:extLst>
              <a:ext uri="{FF2B5EF4-FFF2-40B4-BE49-F238E27FC236}">
                <a16:creationId xmlns:a16="http://schemas.microsoft.com/office/drawing/2014/main" id="{6AB107F7-05ED-AD66-82B3-0615307944DF}"/>
              </a:ext>
            </a:extLst>
          </p:cNvPr>
          <p:cNvSpPr/>
          <p:nvPr/>
        </p:nvSpPr>
        <p:spPr>
          <a:xfrm>
            <a:off x="5896998" y="304264"/>
            <a:ext cx="6120831" cy="6249469"/>
          </a:xfrm>
          <a:custGeom>
            <a:avLst/>
            <a:gdLst>
              <a:gd name="connsiteX0" fmla="*/ 0 w 3126192"/>
              <a:gd name="connsiteY0" fmla="*/ 0 h 1344434"/>
              <a:gd name="connsiteX1" fmla="*/ 3126192 w 3126192"/>
              <a:gd name="connsiteY1" fmla="*/ 0 h 1344434"/>
              <a:gd name="connsiteX2" fmla="*/ 3126192 w 3126192"/>
              <a:gd name="connsiteY2" fmla="*/ 1344434 h 1344434"/>
              <a:gd name="connsiteX3" fmla="*/ 0 w 3126192"/>
              <a:gd name="connsiteY3" fmla="*/ 1344434 h 1344434"/>
              <a:gd name="connsiteX4" fmla="*/ 0 w 3126192"/>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192" h="1344434">
                <a:moveTo>
                  <a:pt x="0" y="0"/>
                </a:moveTo>
                <a:lnTo>
                  <a:pt x="3126192" y="0"/>
                </a:lnTo>
                <a:lnTo>
                  <a:pt x="3126192"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lIns="91440" tIns="45720" rIns="91440" bIns="45720" numCol="1" spcCol="1270" rtlCol="0" anchor="ctr" anchorCtr="0">
            <a:noAutofit/>
          </a:bodyPr>
          <a:lstStyle/>
          <a:p>
            <a:pPr marL="6350" lvl="1" indent="-6350"/>
            <a:endParaRPr lang="en-US" sz="2800" b="1" i="1" dirty="0">
              <a:solidFill>
                <a:srgbClr val="156082"/>
              </a:solidFill>
            </a:endParaRPr>
          </a:p>
          <a:p>
            <a:pPr marL="6350" lvl="1" indent="-6350"/>
            <a:r>
              <a:rPr lang="en-US" sz="2800" b="1" i="1" dirty="0">
                <a:solidFill>
                  <a:schemeClr val="tx2"/>
                </a:solidFill>
              </a:rPr>
              <a:t>…A person who has retired from LE and is not currently sworn but is employed by your agency in an NPO capacity?</a:t>
            </a:r>
          </a:p>
          <a:p>
            <a:pPr marL="6350" lvl="1" indent="-6350"/>
            <a:r>
              <a:rPr lang="en-US" sz="2800" i="1" dirty="0">
                <a:solidFill>
                  <a:srgbClr val="156082"/>
                </a:solidFill>
              </a:rPr>
              <a:t>		</a:t>
            </a:r>
            <a:r>
              <a:rPr lang="en-US" sz="2800" i="1" dirty="0">
                <a:solidFill>
                  <a:schemeClr val="accent6"/>
                </a:solidFill>
              </a:rPr>
              <a:t>Yes. </a:t>
            </a:r>
            <a:r>
              <a:rPr lang="en-US" sz="2800" i="1" dirty="0">
                <a:solidFill>
                  <a:schemeClr val="tx2"/>
                </a:solidFill>
              </a:rPr>
              <a:t>You may add them as an 	NPO.</a:t>
            </a:r>
          </a:p>
          <a:p>
            <a:pPr marL="6350" lvl="1" indent="-6350"/>
            <a:endParaRPr lang="en-US" sz="2800" b="1" i="1" dirty="0">
              <a:solidFill>
                <a:srgbClr val="156082"/>
              </a:solidFill>
            </a:endParaRPr>
          </a:p>
          <a:p>
            <a:pPr marL="6350" lvl="1" indent="-6350"/>
            <a:r>
              <a:rPr lang="en-US" sz="2800" b="1" i="1" dirty="0">
                <a:solidFill>
                  <a:schemeClr val="tx2"/>
                </a:solidFill>
              </a:rPr>
              <a:t>…A private presenter?</a:t>
            </a:r>
          </a:p>
          <a:p>
            <a:pPr marL="6350" lvl="1" indent="-6350"/>
            <a:r>
              <a:rPr lang="en-US" sz="2800" b="1" i="1" dirty="0">
                <a:solidFill>
                  <a:srgbClr val="156082"/>
                </a:solidFill>
              </a:rPr>
              <a:t> </a:t>
            </a:r>
            <a:r>
              <a:rPr lang="en-US" sz="2800" i="1" dirty="0">
                <a:solidFill>
                  <a:srgbClr val="156082"/>
                </a:solidFill>
              </a:rPr>
              <a:t>   	</a:t>
            </a:r>
            <a:r>
              <a:rPr lang="en-US" sz="2800" i="1" dirty="0">
                <a:solidFill>
                  <a:srgbClr val="C00000"/>
                </a:solidFill>
              </a:rPr>
              <a:t>No. </a:t>
            </a:r>
            <a:r>
              <a:rPr lang="en-US" sz="2800" i="1" dirty="0">
                <a:solidFill>
                  <a:schemeClr val="tx2"/>
                </a:solidFill>
              </a:rPr>
              <a:t>You may not add them as an 	NPO. </a:t>
            </a:r>
            <a:endParaRPr lang="en-US" sz="2800" b="1" i="1" dirty="0">
              <a:solidFill>
                <a:schemeClr val="tx2"/>
              </a:solidFill>
            </a:endParaRPr>
          </a:p>
          <a:p>
            <a:pPr marL="6350" lvl="1" indent="-6350"/>
            <a:endParaRPr lang="en-US" sz="2800" b="1" i="1" dirty="0">
              <a:solidFill>
                <a:srgbClr val="156082"/>
              </a:solidFill>
            </a:endParaRPr>
          </a:p>
          <a:p>
            <a:pPr marL="6350" lvl="1" indent="-6350"/>
            <a:r>
              <a:rPr lang="en-US" sz="2800" b="1" i="1" dirty="0">
                <a:solidFill>
                  <a:schemeClr val="tx2"/>
                </a:solidFill>
              </a:rPr>
              <a:t>…Proctors?</a:t>
            </a:r>
          </a:p>
          <a:p>
            <a:pPr marL="6350" lvl="1" indent="-6350"/>
            <a:r>
              <a:rPr lang="en-US" sz="2800" i="1" dirty="0">
                <a:solidFill>
                  <a:srgbClr val="C00000"/>
                </a:solidFill>
              </a:rPr>
              <a:t>		No. </a:t>
            </a:r>
            <a:r>
              <a:rPr lang="en-US" sz="2800" i="1" dirty="0">
                <a:solidFill>
                  <a:schemeClr val="tx2"/>
                </a:solidFill>
              </a:rPr>
              <a:t>You may not add them as an 	NPO. Contact the BTB or SCR 	Bureaus at POST.</a:t>
            </a:r>
            <a:endParaRPr lang="en-US" sz="2800" b="1" i="1" dirty="0">
              <a:solidFill>
                <a:schemeClr val="tx2"/>
              </a:solidFill>
            </a:endParaRPr>
          </a:p>
        </p:txBody>
      </p:sp>
      <p:sp>
        <p:nvSpPr>
          <p:cNvPr id="3" name="TextBox 2">
            <a:extLst>
              <a:ext uri="{FF2B5EF4-FFF2-40B4-BE49-F238E27FC236}">
                <a16:creationId xmlns:a16="http://schemas.microsoft.com/office/drawing/2014/main" id="{582EA70D-6CC9-4A10-144C-7F6E8D65E85B}"/>
              </a:ext>
            </a:extLst>
          </p:cNvPr>
          <p:cNvSpPr txBox="1"/>
          <p:nvPr/>
        </p:nvSpPr>
        <p:spPr>
          <a:xfrm>
            <a:off x="5844808" y="1838763"/>
            <a:ext cx="892147" cy="1015663"/>
          </a:xfrm>
          <a:prstGeom prst="rect">
            <a:avLst/>
          </a:prstGeom>
          <a:noFill/>
        </p:spPr>
        <p:txBody>
          <a:bodyPr wrap="square">
            <a:spAutoFit/>
          </a:bodyPr>
          <a:lstStyle/>
          <a:p>
            <a:pPr marL="57150" lvl="1"/>
            <a:r>
              <a:rPr lang="en-US" sz="6000" b="1" dirty="0">
                <a:solidFill>
                  <a:srgbClr val="92D050"/>
                </a:solidFill>
                <a:sym typeface="Wingdings 2" panose="05020102010507070707" pitchFamily="18" charset="2"/>
              </a:rPr>
              <a:t></a:t>
            </a:r>
            <a:r>
              <a:rPr lang="en-US" sz="6000" b="1" dirty="0">
                <a:solidFill>
                  <a:srgbClr val="FF0000"/>
                </a:solidFill>
              </a:rPr>
              <a:t> </a:t>
            </a:r>
          </a:p>
        </p:txBody>
      </p:sp>
      <p:sp>
        <p:nvSpPr>
          <p:cNvPr id="4" name="TextBox 3">
            <a:extLst>
              <a:ext uri="{FF2B5EF4-FFF2-40B4-BE49-F238E27FC236}">
                <a16:creationId xmlns:a16="http://schemas.microsoft.com/office/drawing/2014/main" id="{A4336616-6593-8D57-9DFA-0A34FA08618C}"/>
              </a:ext>
            </a:extLst>
          </p:cNvPr>
          <p:cNvSpPr txBox="1"/>
          <p:nvPr/>
        </p:nvSpPr>
        <p:spPr>
          <a:xfrm>
            <a:off x="5955042" y="3593261"/>
            <a:ext cx="892147" cy="1015663"/>
          </a:xfrm>
          <a:prstGeom prst="rect">
            <a:avLst/>
          </a:prstGeom>
          <a:noFill/>
        </p:spPr>
        <p:txBody>
          <a:bodyPr wrap="square">
            <a:spAutoFit/>
          </a:bodyPr>
          <a:lstStyle/>
          <a:p>
            <a:pPr marL="57150" lvl="1"/>
            <a:r>
              <a:rPr lang="en-US" sz="6000" b="1" dirty="0">
                <a:solidFill>
                  <a:srgbClr val="FF0000"/>
                </a:solidFill>
                <a:sym typeface="Wingdings 2" panose="05020102010507070707" pitchFamily="18" charset="2"/>
              </a:rPr>
              <a:t></a:t>
            </a:r>
            <a:r>
              <a:rPr lang="en-US" sz="6000" b="1" dirty="0">
                <a:solidFill>
                  <a:srgbClr val="FF0000"/>
                </a:solidFill>
              </a:rPr>
              <a:t> </a:t>
            </a:r>
          </a:p>
        </p:txBody>
      </p:sp>
      <p:sp>
        <p:nvSpPr>
          <p:cNvPr id="8" name="TextBox 7">
            <a:extLst>
              <a:ext uri="{FF2B5EF4-FFF2-40B4-BE49-F238E27FC236}">
                <a16:creationId xmlns:a16="http://schemas.microsoft.com/office/drawing/2014/main" id="{1A8D805E-5B1E-AA53-056C-8E9C49B23ACA}"/>
              </a:ext>
            </a:extLst>
          </p:cNvPr>
          <p:cNvSpPr txBox="1"/>
          <p:nvPr/>
        </p:nvSpPr>
        <p:spPr>
          <a:xfrm>
            <a:off x="5994964" y="5208614"/>
            <a:ext cx="892147" cy="1015663"/>
          </a:xfrm>
          <a:prstGeom prst="rect">
            <a:avLst/>
          </a:prstGeom>
          <a:noFill/>
        </p:spPr>
        <p:txBody>
          <a:bodyPr wrap="square">
            <a:spAutoFit/>
          </a:bodyPr>
          <a:lstStyle/>
          <a:p>
            <a:pPr marL="57150" lvl="1"/>
            <a:r>
              <a:rPr lang="en-US" sz="6000" b="1" dirty="0">
                <a:solidFill>
                  <a:srgbClr val="FF0000"/>
                </a:solidFill>
                <a:sym typeface="Wingdings 2" panose="05020102010507070707" pitchFamily="18" charset="2"/>
              </a:rPr>
              <a:t></a:t>
            </a:r>
            <a:r>
              <a:rPr lang="en-US" sz="6000" b="1" dirty="0">
                <a:solidFill>
                  <a:srgbClr val="FF0000"/>
                </a:solidFill>
              </a:rPr>
              <a:t> </a:t>
            </a:r>
          </a:p>
        </p:txBody>
      </p:sp>
    </p:spTree>
    <p:custDataLst>
      <p:tags r:id="rId1"/>
    </p:custDataLst>
    <p:extLst>
      <p:ext uri="{BB962C8B-B14F-4D97-AF65-F5344CB8AC3E}">
        <p14:creationId xmlns:p14="http://schemas.microsoft.com/office/powerpoint/2010/main" val="4084892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par>
                                <p:cTn id="11" presetID="53"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xEl>
                                              <p:pRg st="5" end="5"/>
                                            </p:txEl>
                                          </p:spTgt>
                                        </p:tgtEl>
                                        <p:attrNameLst>
                                          <p:attrName>style.visibility</p:attrName>
                                        </p:attrNameLst>
                                      </p:cBhvr>
                                      <p:to>
                                        <p:strVal val="visible"/>
                                      </p:to>
                                    </p:set>
                                  </p:childTnLst>
                                </p:cTn>
                              </p:par>
                              <p:par>
                                <p:cTn id="24" presetID="53"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xEl>
                                              <p:pRg st="8" end="8"/>
                                            </p:txEl>
                                          </p:spTgt>
                                        </p:tgtEl>
                                        <p:attrNameLst>
                                          <p:attrName>style.visibility</p:attrName>
                                        </p:attrNameLst>
                                      </p:cBhvr>
                                      <p:to>
                                        <p:strVal val="visible"/>
                                      </p:to>
                                    </p:set>
                                  </p:childTnLst>
                                </p:cTn>
                              </p:par>
                              <p:par>
                                <p:cTn id="37" presetID="53" presetClass="entr" presetSubtype="16"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742FC-5276-0304-2419-1D680A5E061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B42A0EF-F8F2-9274-96D6-81F8B05B486E}"/>
              </a:ext>
            </a:extLst>
          </p:cNvPr>
          <p:cNvSpPr>
            <a:spLocks noGrp="1"/>
          </p:cNvSpPr>
          <p:nvPr>
            <p:ph type="body" idx="1"/>
          </p:nvPr>
        </p:nvSpPr>
        <p:spPr/>
        <p:txBody>
          <a:bodyPr/>
          <a:lstStyle/>
          <a:p>
            <a:endParaRPr lang="en-US"/>
          </a:p>
        </p:txBody>
      </p:sp>
      <p:pic>
        <p:nvPicPr>
          <p:cNvPr id="4" name="TMNPOtutorial">
            <a:hlinkClick r:id="" action="ppaction://media"/>
            <a:extLst>
              <a:ext uri="{FF2B5EF4-FFF2-40B4-BE49-F238E27FC236}">
                <a16:creationId xmlns:a16="http://schemas.microsoft.com/office/drawing/2014/main" id="{A85CC5D5-1A1F-4D09-A491-1FF7FA64BB9C}"/>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820889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04B2BB48-2C26-C503-6C0A-6676102931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3F8D614F-ABA9-19E7-29FF-6B618AAAC81A}"/>
              </a:ext>
            </a:extLst>
          </p:cNvPr>
          <p:cNvSpPr txBox="1"/>
          <p:nvPr/>
        </p:nvSpPr>
        <p:spPr>
          <a:xfrm>
            <a:off x="0" y="661931"/>
            <a:ext cx="2497015" cy="707886"/>
          </a:xfrm>
          <a:prstGeom prst="rect">
            <a:avLst/>
          </a:prstGeom>
          <a:solidFill>
            <a:schemeClr val="accent2"/>
          </a:solidFill>
        </p:spPr>
        <p:txBody>
          <a:bodyPr wrap="square">
            <a:spAutoFit/>
          </a:bodyPr>
          <a:lstStyle/>
          <a:p>
            <a:endParaRPr lang="en-US" sz="4000">
              <a:solidFill>
                <a:schemeClr val="bg1"/>
              </a:solidFill>
            </a:endParaRPr>
          </a:p>
        </p:txBody>
      </p:sp>
      <p:sp>
        <p:nvSpPr>
          <p:cNvPr id="3" name="Title 2">
            <a:extLst>
              <a:ext uri="{FF2B5EF4-FFF2-40B4-BE49-F238E27FC236}">
                <a16:creationId xmlns:a16="http://schemas.microsoft.com/office/drawing/2014/main" id="{B54AE773-3D29-7623-693D-F706DBD14BD3}"/>
              </a:ext>
            </a:extLst>
          </p:cNvPr>
          <p:cNvSpPr>
            <a:spLocks noGrp="1"/>
          </p:cNvSpPr>
          <p:nvPr>
            <p:ph type="title"/>
          </p:nvPr>
        </p:nvSpPr>
        <p:spPr/>
        <p:txBody>
          <a:bodyPr/>
          <a:lstStyle/>
          <a:p>
            <a:r>
              <a:rPr lang="en-US" dirty="0"/>
              <a:t>STEPS: Add Non-Peace Officers</a:t>
            </a:r>
          </a:p>
        </p:txBody>
      </p:sp>
      <p:sp>
        <p:nvSpPr>
          <p:cNvPr id="4" name="Content Placeholder 3">
            <a:extLst>
              <a:ext uri="{FF2B5EF4-FFF2-40B4-BE49-F238E27FC236}">
                <a16:creationId xmlns:a16="http://schemas.microsoft.com/office/drawing/2014/main" id="{A91FAF2A-CBD3-565C-FA7F-B8F68A07304F}"/>
              </a:ext>
            </a:extLst>
          </p:cNvPr>
          <p:cNvSpPr>
            <a:spLocks noGrp="1"/>
          </p:cNvSpPr>
          <p:nvPr>
            <p:ph idx="1"/>
          </p:nvPr>
        </p:nvSpPr>
        <p:spPr>
          <a:xfrm>
            <a:off x="1362074" y="1664396"/>
            <a:ext cx="10080625" cy="4899025"/>
          </a:xfrm>
        </p:spPr>
        <p:txBody>
          <a:bodyPr vert="horz" lIns="91440" tIns="45720" rIns="91440" bIns="45720" rtlCol="0" anchor="t">
            <a:normAutofit/>
          </a:bodyPr>
          <a:lstStyle/>
          <a:p>
            <a:pPr>
              <a:lnSpc>
                <a:spcPct val="100000"/>
              </a:lnSpc>
              <a:spcBef>
                <a:spcPts val="0"/>
              </a:spcBef>
              <a:spcAft>
                <a:spcPts val="600"/>
              </a:spcAft>
              <a:defRPr/>
            </a:pPr>
            <a:r>
              <a:rPr lang="en-US" dirty="0"/>
              <a:t>Go to Learners, Click Add Learner </a:t>
            </a:r>
          </a:p>
          <a:p>
            <a:pPr>
              <a:lnSpc>
                <a:spcPct val="100000"/>
              </a:lnSpc>
              <a:spcBef>
                <a:spcPts val="0"/>
              </a:spcBef>
              <a:spcAft>
                <a:spcPts val="600"/>
              </a:spcAft>
              <a:defRPr/>
            </a:pPr>
            <a:r>
              <a:rPr lang="en-US" dirty="0"/>
              <a:t>Enter the required fields in blue and the Affiliation (your agency)</a:t>
            </a:r>
          </a:p>
          <a:p>
            <a:pPr>
              <a:lnSpc>
                <a:spcPct val="100000"/>
              </a:lnSpc>
              <a:spcBef>
                <a:spcPts val="0"/>
              </a:spcBef>
              <a:spcAft>
                <a:spcPts val="600"/>
              </a:spcAft>
              <a:defRPr/>
            </a:pPr>
            <a:r>
              <a:rPr lang="en-US" dirty="0"/>
              <a:t>Leave PASS ID field blank</a:t>
            </a:r>
          </a:p>
          <a:p>
            <a:pPr>
              <a:lnSpc>
                <a:spcPct val="100000"/>
              </a:lnSpc>
              <a:spcBef>
                <a:spcPts val="0"/>
              </a:spcBef>
              <a:spcAft>
                <a:spcPts val="600"/>
              </a:spcAft>
              <a:defRPr/>
            </a:pPr>
            <a:r>
              <a:rPr lang="en-US" dirty="0"/>
              <a:t>Enter 0 for the POST ID. </a:t>
            </a:r>
          </a:p>
          <a:p>
            <a:pPr lvl="1">
              <a:lnSpc>
                <a:spcPct val="100000"/>
              </a:lnSpc>
              <a:spcBef>
                <a:spcPts val="0"/>
              </a:spcBef>
              <a:spcAft>
                <a:spcPts val="600"/>
              </a:spcAft>
              <a:defRPr/>
            </a:pPr>
            <a:r>
              <a:rPr lang="en-US" sz="2800" dirty="0"/>
              <a:t>It will automatically update when the NPO user logs in.</a:t>
            </a:r>
            <a:endParaRPr lang="en-US" sz="2800" dirty="0">
              <a:cs typeface="Calibri"/>
            </a:endParaRPr>
          </a:p>
          <a:p>
            <a:pPr>
              <a:lnSpc>
                <a:spcPct val="100000"/>
              </a:lnSpc>
              <a:spcBef>
                <a:spcPts val="0"/>
              </a:spcBef>
              <a:defRPr/>
            </a:pPr>
            <a:r>
              <a:rPr lang="en-US" dirty="0"/>
              <a:t>Mark the NPO as Yes. </a:t>
            </a:r>
          </a:p>
          <a:p>
            <a:pPr lvl="1">
              <a:lnSpc>
                <a:spcPct val="100000"/>
              </a:lnSpc>
              <a:spcBef>
                <a:spcPts val="0"/>
              </a:spcBef>
              <a:spcAft>
                <a:spcPts val="600"/>
              </a:spcAft>
              <a:defRPr/>
            </a:pPr>
            <a:r>
              <a:rPr lang="en-US" sz="2800" dirty="0"/>
              <a:t>Account expiration is set for 2 years from date.</a:t>
            </a:r>
          </a:p>
          <a:p>
            <a:pPr>
              <a:lnSpc>
                <a:spcPct val="100000"/>
              </a:lnSpc>
              <a:spcBef>
                <a:spcPts val="0"/>
              </a:spcBef>
              <a:defRPr/>
            </a:pPr>
            <a:r>
              <a:rPr lang="en-US" dirty="0"/>
              <a:t>In the future, you can renew or end the NPO’s access by changing the date</a:t>
            </a:r>
          </a:p>
        </p:txBody>
      </p:sp>
    </p:spTree>
    <p:custDataLst>
      <p:tags r:id="rId1"/>
    </p:custDataLst>
    <p:extLst>
      <p:ext uri="{BB962C8B-B14F-4D97-AF65-F5344CB8AC3E}">
        <p14:creationId xmlns:p14="http://schemas.microsoft.com/office/powerpoint/2010/main" val="139204939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86E71A5-487B-82E1-8511-EC55D0F589D3}"/>
              </a:ext>
            </a:extLst>
          </p:cNvPr>
          <p:cNvSpPr>
            <a:spLocks noGrp="1"/>
          </p:cNvSpPr>
          <p:nvPr>
            <p:ph type="title"/>
          </p:nvPr>
        </p:nvSpPr>
        <p:spPr>
          <a:xfrm>
            <a:off x="6314" y="1282393"/>
            <a:ext cx="12179371" cy="3268520"/>
          </a:xfrm>
        </p:spPr>
        <p:txBody>
          <a:bodyPr vert="horz" lIns="91440" tIns="45720" rIns="91440" bIns="45720" rtlCol="0" anchor="b">
            <a:normAutofit/>
          </a:bodyPr>
          <a:lstStyle/>
          <a:p>
            <a:pPr algn="ctr"/>
            <a:r>
              <a:rPr lang="en-US" sz="4800" kern="1200" dirty="0">
                <a:solidFill>
                  <a:srgbClr val="00B0F0"/>
                </a:solidFill>
                <a:latin typeface="+mj-lt"/>
                <a:ea typeface="+mj-ea"/>
                <a:cs typeface="+mj-cs"/>
              </a:rPr>
              <a:t> </a:t>
            </a:r>
            <a:br>
              <a:rPr lang="en-US" sz="4800" kern="1200" dirty="0">
                <a:solidFill>
                  <a:srgbClr val="FFFFFF"/>
                </a:solidFill>
                <a:latin typeface="+mj-lt"/>
                <a:ea typeface="+mj-ea"/>
                <a:cs typeface="+mj-cs"/>
              </a:rPr>
            </a:br>
            <a:r>
              <a:rPr lang="en-US" sz="4800" b="1" dirty="0">
                <a:solidFill>
                  <a:schemeClr val="accent2"/>
                </a:solidFill>
              </a:rPr>
              <a:t>Activity </a:t>
            </a:r>
            <a:br>
              <a:rPr lang="en-US" sz="4800" b="1" dirty="0">
                <a:solidFill>
                  <a:schemeClr val="accent2"/>
                </a:solidFill>
              </a:rPr>
            </a:br>
            <a:br>
              <a:rPr lang="en-US" sz="4800" b="1" dirty="0">
                <a:solidFill>
                  <a:schemeClr val="accent2"/>
                </a:solidFill>
              </a:rPr>
            </a:br>
            <a:r>
              <a:rPr lang="en-US" sz="4800" kern="1200" dirty="0">
                <a:solidFill>
                  <a:srgbClr val="FFFFFF"/>
                </a:solidFill>
                <a:latin typeface="+mj-lt"/>
                <a:ea typeface="+mj-ea"/>
                <a:cs typeface="+mj-cs"/>
              </a:rPr>
              <a:t>Organize the Learner List </a:t>
            </a:r>
          </a:p>
        </p:txBody>
      </p:sp>
      <p:sp>
        <p:nvSpPr>
          <p:cNvPr id="20" name="Rectangle 1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535770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BCC452B-F739-A4AF-5D07-48B430F8AE0B}"/>
              </a:ext>
            </a:extLst>
          </p:cNvPr>
          <p:cNvSpPr txBox="1"/>
          <p:nvPr/>
        </p:nvSpPr>
        <p:spPr>
          <a:xfrm>
            <a:off x="0" y="-26849"/>
            <a:ext cx="12192000" cy="707886"/>
          </a:xfrm>
          <a:prstGeom prst="rect">
            <a:avLst/>
          </a:prstGeom>
          <a:solidFill>
            <a:schemeClr val="accent2"/>
          </a:solidFill>
        </p:spPr>
        <p:txBody>
          <a:bodyPr wrap="square">
            <a:spAutoFit/>
          </a:bodyPr>
          <a:lstStyle/>
          <a:p>
            <a:endParaRPr lang="en-US" sz="4000">
              <a:solidFill>
                <a:schemeClr val="bg1"/>
              </a:solidFill>
            </a:endParaRPr>
          </a:p>
        </p:txBody>
      </p:sp>
      <p:sp>
        <p:nvSpPr>
          <p:cNvPr id="2" name="Title 1">
            <a:extLst>
              <a:ext uri="{FF2B5EF4-FFF2-40B4-BE49-F238E27FC236}">
                <a16:creationId xmlns:a16="http://schemas.microsoft.com/office/drawing/2014/main" id="{E4F2373C-03E7-1492-E016-E3479F87F3FA}"/>
              </a:ext>
            </a:extLst>
          </p:cNvPr>
          <p:cNvSpPr>
            <a:spLocks noGrp="1"/>
          </p:cNvSpPr>
          <p:nvPr>
            <p:ph type="title"/>
          </p:nvPr>
        </p:nvSpPr>
        <p:spPr>
          <a:xfrm>
            <a:off x="252549" y="4666"/>
            <a:ext cx="10515600" cy="690869"/>
          </a:xfrm>
        </p:spPr>
        <p:txBody>
          <a:bodyPr>
            <a:normAutofit fontScale="90000"/>
          </a:bodyPr>
          <a:lstStyle/>
          <a:p>
            <a:r>
              <a:rPr lang="en-US" dirty="0">
                <a:solidFill>
                  <a:schemeClr val="bg1"/>
                </a:solidFill>
              </a:rPr>
              <a:t>Organize Your Learners List</a:t>
            </a:r>
          </a:p>
        </p:txBody>
      </p:sp>
      <p:sp>
        <p:nvSpPr>
          <p:cNvPr id="3" name="Content Placeholder 2">
            <a:extLst>
              <a:ext uri="{FF2B5EF4-FFF2-40B4-BE49-F238E27FC236}">
                <a16:creationId xmlns:a16="http://schemas.microsoft.com/office/drawing/2014/main" id="{87D9FF3E-DF1C-81DD-A2E9-F4CDCFB973F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3336455C-1CB1-268A-E10D-09FFCE503719}"/>
              </a:ext>
            </a:extLst>
          </p:cNvPr>
          <p:cNvPicPr>
            <a:picLocks noChangeAspect="1"/>
          </p:cNvPicPr>
          <p:nvPr/>
        </p:nvPicPr>
        <p:blipFill rotWithShape="1">
          <a:blip r:embed="rId4"/>
          <a:srcRect t="11231"/>
          <a:stretch/>
        </p:blipFill>
        <p:spPr>
          <a:xfrm>
            <a:off x="-2655" y="895732"/>
            <a:ext cx="12192000" cy="5862321"/>
          </a:xfrm>
          <a:prstGeom prst="rect">
            <a:avLst/>
          </a:prstGeom>
        </p:spPr>
      </p:pic>
      <p:grpSp>
        <p:nvGrpSpPr>
          <p:cNvPr id="4" name="Group 3">
            <a:extLst>
              <a:ext uri="{FF2B5EF4-FFF2-40B4-BE49-F238E27FC236}">
                <a16:creationId xmlns:a16="http://schemas.microsoft.com/office/drawing/2014/main" id="{C59BF25F-57C2-4389-DDAE-FDA703F514EB}"/>
              </a:ext>
            </a:extLst>
          </p:cNvPr>
          <p:cNvGrpSpPr/>
          <p:nvPr/>
        </p:nvGrpSpPr>
        <p:grpSpPr>
          <a:xfrm>
            <a:off x="1621187" y="1304969"/>
            <a:ext cx="3598540" cy="707886"/>
            <a:chOff x="1473433" y="1337985"/>
            <a:chExt cx="3598540" cy="707886"/>
          </a:xfrm>
        </p:grpSpPr>
        <p:sp>
          <p:nvSpPr>
            <p:cNvPr id="9" name="Arrow: Right 8">
              <a:extLst>
                <a:ext uri="{FF2B5EF4-FFF2-40B4-BE49-F238E27FC236}">
                  <a16:creationId xmlns:a16="http://schemas.microsoft.com/office/drawing/2014/main" id="{F0CD6DA9-4346-1776-B622-35C46C23355F}"/>
                </a:ext>
              </a:extLst>
            </p:cNvPr>
            <p:cNvSpPr/>
            <p:nvPr/>
          </p:nvSpPr>
          <p:spPr>
            <a:xfrm rot="10800000">
              <a:off x="1473433" y="1337986"/>
              <a:ext cx="1550635" cy="707885"/>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02EB8CF-1CEA-18A5-8589-8BEFA369DB9B}"/>
                </a:ext>
              </a:extLst>
            </p:cNvPr>
            <p:cNvSpPr txBox="1"/>
            <p:nvPr/>
          </p:nvSpPr>
          <p:spPr>
            <a:xfrm>
              <a:off x="2418490" y="1337985"/>
              <a:ext cx="2653483" cy="707886"/>
            </a:xfrm>
            <a:prstGeom prst="rect">
              <a:avLst/>
            </a:prstGeom>
            <a:solidFill>
              <a:schemeClr val="accent6"/>
            </a:solidFill>
          </p:spPr>
          <p:txBody>
            <a:bodyPr wrap="square" rtlCol="0">
              <a:spAutoFit/>
            </a:bodyPr>
            <a:lstStyle/>
            <a:p>
              <a:r>
                <a:rPr lang="en-US" sz="4000" dirty="0">
                  <a:solidFill>
                    <a:schemeClr val="bg1"/>
                  </a:solidFill>
                </a:rPr>
                <a:t>2. Click Edit</a:t>
              </a:r>
            </a:p>
          </p:txBody>
        </p:sp>
      </p:grpSp>
      <p:grpSp>
        <p:nvGrpSpPr>
          <p:cNvPr id="6" name="Group 5">
            <a:extLst>
              <a:ext uri="{FF2B5EF4-FFF2-40B4-BE49-F238E27FC236}">
                <a16:creationId xmlns:a16="http://schemas.microsoft.com/office/drawing/2014/main" id="{0DDAA7C9-1926-5386-C481-17ED0F3C5F6B}"/>
              </a:ext>
            </a:extLst>
          </p:cNvPr>
          <p:cNvGrpSpPr/>
          <p:nvPr/>
        </p:nvGrpSpPr>
        <p:grpSpPr>
          <a:xfrm>
            <a:off x="6442805" y="1419231"/>
            <a:ext cx="5570218" cy="3271282"/>
            <a:chOff x="6625592" y="1661695"/>
            <a:chExt cx="5570218" cy="3271282"/>
          </a:xfrm>
        </p:grpSpPr>
        <p:sp>
          <p:nvSpPr>
            <p:cNvPr id="10" name="Arrow: Right 9">
              <a:extLst>
                <a:ext uri="{FF2B5EF4-FFF2-40B4-BE49-F238E27FC236}">
                  <a16:creationId xmlns:a16="http://schemas.microsoft.com/office/drawing/2014/main" id="{1B2BE014-A60F-6233-7D5B-0F5787E30EFD}"/>
                </a:ext>
              </a:extLst>
            </p:cNvPr>
            <p:cNvSpPr/>
            <p:nvPr/>
          </p:nvSpPr>
          <p:spPr>
            <a:xfrm rot="6734001">
              <a:off x="10095797" y="3782731"/>
              <a:ext cx="1550635" cy="74985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6DD0E50-48D8-806E-324E-20687ECBE019}"/>
                </a:ext>
              </a:extLst>
            </p:cNvPr>
            <p:cNvSpPr txBox="1"/>
            <p:nvPr/>
          </p:nvSpPr>
          <p:spPr>
            <a:xfrm>
              <a:off x="6625592" y="1661695"/>
              <a:ext cx="5570218" cy="2308324"/>
            </a:xfrm>
            <a:prstGeom prst="rect">
              <a:avLst/>
            </a:prstGeom>
            <a:solidFill>
              <a:schemeClr val="accent6"/>
            </a:solidFill>
          </p:spPr>
          <p:txBody>
            <a:bodyPr wrap="square" rtlCol="0">
              <a:spAutoFit/>
            </a:bodyPr>
            <a:lstStyle/>
            <a:p>
              <a:pPr marL="457200" indent="-457200"/>
              <a:r>
                <a:rPr lang="en-US" sz="3600" dirty="0">
                  <a:solidFill>
                    <a:schemeClr val="bg1"/>
                  </a:solidFill>
                </a:rPr>
                <a:t>2. If multiple Affiliations, click the X to remove your Affiliation, which removes them from your list</a:t>
              </a:r>
            </a:p>
          </p:txBody>
        </p:sp>
      </p:grpSp>
      <p:pic>
        <p:nvPicPr>
          <p:cNvPr id="12" name="Picture 11">
            <a:extLst>
              <a:ext uri="{FF2B5EF4-FFF2-40B4-BE49-F238E27FC236}">
                <a16:creationId xmlns:a16="http://schemas.microsoft.com/office/drawing/2014/main" id="{6F9D6C52-2F92-2FF8-D186-C28255CB1424}"/>
              </a:ext>
            </a:extLst>
          </p:cNvPr>
          <p:cNvPicPr>
            <a:picLocks noChangeAspect="1"/>
          </p:cNvPicPr>
          <p:nvPr/>
        </p:nvPicPr>
        <p:blipFill rotWithShape="1">
          <a:blip r:embed="rId5"/>
          <a:srcRect l="-1" t="10497" r="86190" b="42670"/>
          <a:stretch/>
        </p:blipFill>
        <p:spPr>
          <a:xfrm>
            <a:off x="0" y="739073"/>
            <a:ext cx="3308563" cy="6077016"/>
          </a:xfrm>
          <a:prstGeom prst="rect">
            <a:avLst/>
          </a:prstGeom>
        </p:spPr>
      </p:pic>
      <p:grpSp>
        <p:nvGrpSpPr>
          <p:cNvPr id="13" name="Group 12">
            <a:extLst>
              <a:ext uri="{FF2B5EF4-FFF2-40B4-BE49-F238E27FC236}">
                <a16:creationId xmlns:a16="http://schemas.microsoft.com/office/drawing/2014/main" id="{CEB68051-E371-53EF-0448-2936FBDD44E4}"/>
              </a:ext>
            </a:extLst>
          </p:cNvPr>
          <p:cNvGrpSpPr/>
          <p:nvPr/>
        </p:nvGrpSpPr>
        <p:grpSpPr>
          <a:xfrm>
            <a:off x="1688230" y="3302360"/>
            <a:ext cx="4647212" cy="856344"/>
            <a:chOff x="2696796" y="2738379"/>
            <a:chExt cx="6740697" cy="856344"/>
          </a:xfrm>
        </p:grpSpPr>
        <p:sp>
          <p:nvSpPr>
            <p:cNvPr id="15" name="Arrow: Right 14">
              <a:extLst>
                <a:ext uri="{FF2B5EF4-FFF2-40B4-BE49-F238E27FC236}">
                  <a16:creationId xmlns:a16="http://schemas.microsoft.com/office/drawing/2014/main" id="{DC5053B7-CBD8-28E6-6B9F-A5FFA7767271}"/>
                </a:ext>
              </a:extLst>
            </p:cNvPr>
            <p:cNvSpPr/>
            <p:nvPr/>
          </p:nvSpPr>
          <p:spPr>
            <a:xfrm rot="9575295">
              <a:off x="2696796" y="2931098"/>
              <a:ext cx="2249168" cy="663625"/>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F7D1FF8-E5F0-7738-72A3-BA79A03AD4A9}"/>
                </a:ext>
              </a:extLst>
            </p:cNvPr>
            <p:cNvSpPr txBox="1"/>
            <p:nvPr/>
          </p:nvSpPr>
          <p:spPr>
            <a:xfrm>
              <a:off x="4310290" y="2738379"/>
              <a:ext cx="5127203" cy="707886"/>
            </a:xfrm>
            <a:prstGeom prst="rect">
              <a:avLst/>
            </a:prstGeom>
            <a:solidFill>
              <a:schemeClr val="accent6"/>
            </a:solidFill>
          </p:spPr>
          <p:txBody>
            <a:bodyPr wrap="square" rtlCol="0">
              <a:spAutoFit/>
            </a:bodyPr>
            <a:lstStyle/>
            <a:p>
              <a:r>
                <a:rPr lang="en-US" sz="4000" dirty="0">
                  <a:solidFill>
                    <a:schemeClr val="bg1"/>
                  </a:solidFill>
                </a:rPr>
                <a:t>1. Click Learners</a:t>
              </a:r>
            </a:p>
          </p:txBody>
        </p:sp>
      </p:grpSp>
    </p:spTree>
    <p:custDataLst>
      <p:tags r:id="rId1"/>
    </p:custDataLst>
    <p:extLst>
      <p:ext uri="{BB962C8B-B14F-4D97-AF65-F5344CB8AC3E}">
        <p14:creationId xmlns:p14="http://schemas.microsoft.com/office/powerpoint/2010/main" val="4177524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4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BCC452B-F739-A4AF-5D07-48B430F8AE0B}"/>
              </a:ext>
            </a:extLst>
          </p:cNvPr>
          <p:cNvSpPr txBox="1"/>
          <p:nvPr/>
        </p:nvSpPr>
        <p:spPr>
          <a:xfrm>
            <a:off x="0" y="-26849"/>
            <a:ext cx="12192000" cy="707886"/>
          </a:xfrm>
          <a:prstGeom prst="rect">
            <a:avLst/>
          </a:prstGeom>
          <a:solidFill>
            <a:schemeClr val="accent2"/>
          </a:solidFill>
        </p:spPr>
        <p:txBody>
          <a:bodyPr wrap="square">
            <a:spAutoFit/>
          </a:bodyPr>
          <a:lstStyle/>
          <a:p>
            <a:endParaRPr lang="en-US" sz="4000">
              <a:solidFill>
                <a:schemeClr val="bg1"/>
              </a:solidFill>
            </a:endParaRPr>
          </a:p>
        </p:txBody>
      </p:sp>
      <p:sp>
        <p:nvSpPr>
          <p:cNvPr id="2" name="Title 1">
            <a:extLst>
              <a:ext uri="{FF2B5EF4-FFF2-40B4-BE49-F238E27FC236}">
                <a16:creationId xmlns:a16="http://schemas.microsoft.com/office/drawing/2014/main" id="{E4F2373C-03E7-1492-E016-E3479F87F3FA}"/>
              </a:ext>
            </a:extLst>
          </p:cNvPr>
          <p:cNvSpPr>
            <a:spLocks noGrp="1"/>
          </p:cNvSpPr>
          <p:nvPr>
            <p:ph type="title"/>
          </p:nvPr>
        </p:nvSpPr>
        <p:spPr>
          <a:xfrm>
            <a:off x="252549" y="4666"/>
            <a:ext cx="10515600" cy="690869"/>
          </a:xfrm>
        </p:spPr>
        <p:txBody>
          <a:bodyPr>
            <a:normAutofit fontScale="90000"/>
          </a:bodyPr>
          <a:lstStyle/>
          <a:p>
            <a:r>
              <a:rPr lang="en-US" dirty="0">
                <a:solidFill>
                  <a:schemeClr val="bg1"/>
                </a:solidFill>
              </a:rPr>
              <a:t>Organize Your Learners List</a:t>
            </a:r>
          </a:p>
        </p:txBody>
      </p:sp>
      <p:sp>
        <p:nvSpPr>
          <p:cNvPr id="3" name="Content Placeholder 2">
            <a:extLst>
              <a:ext uri="{FF2B5EF4-FFF2-40B4-BE49-F238E27FC236}">
                <a16:creationId xmlns:a16="http://schemas.microsoft.com/office/drawing/2014/main" id="{87D9FF3E-DF1C-81DD-A2E9-F4CDCFB973F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958201B-A584-BA68-D5CA-4A19DABB7E43}"/>
              </a:ext>
            </a:extLst>
          </p:cNvPr>
          <p:cNvPicPr>
            <a:picLocks noChangeAspect="1"/>
          </p:cNvPicPr>
          <p:nvPr/>
        </p:nvPicPr>
        <p:blipFill rotWithShape="1">
          <a:blip r:embed="rId4"/>
          <a:srcRect t="11231"/>
          <a:stretch/>
        </p:blipFill>
        <p:spPr>
          <a:xfrm>
            <a:off x="0" y="868680"/>
            <a:ext cx="12192000" cy="5862320"/>
          </a:xfrm>
          <a:prstGeom prst="rect">
            <a:avLst/>
          </a:prstGeom>
        </p:spPr>
      </p:pic>
      <p:pic>
        <p:nvPicPr>
          <p:cNvPr id="7" name="Picture 6">
            <a:extLst>
              <a:ext uri="{FF2B5EF4-FFF2-40B4-BE49-F238E27FC236}">
                <a16:creationId xmlns:a16="http://schemas.microsoft.com/office/drawing/2014/main" id="{3336455C-1CB1-268A-E10D-09FFCE503719}"/>
              </a:ext>
            </a:extLst>
          </p:cNvPr>
          <p:cNvPicPr>
            <a:picLocks noChangeAspect="1"/>
          </p:cNvPicPr>
          <p:nvPr/>
        </p:nvPicPr>
        <p:blipFill rotWithShape="1">
          <a:blip r:embed="rId4"/>
          <a:srcRect t="11231"/>
          <a:stretch/>
        </p:blipFill>
        <p:spPr>
          <a:xfrm>
            <a:off x="0" y="868679"/>
            <a:ext cx="12192000" cy="5862321"/>
          </a:xfrm>
          <a:prstGeom prst="rect">
            <a:avLst/>
          </a:prstGeom>
        </p:spPr>
      </p:pic>
      <p:grpSp>
        <p:nvGrpSpPr>
          <p:cNvPr id="15" name="Group 14">
            <a:extLst>
              <a:ext uri="{FF2B5EF4-FFF2-40B4-BE49-F238E27FC236}">
                <a16:creationId xmlns:a16="http://schemas.microsoft.com/office/drawing/2014/main" id="{93A8E006-D3B0-8B4C-B356-7644C320E2F4}"/>
              </a:ext>
            </a:extLst>
          </p:cNvPr>
          <p:cNvGrpSpPr/>
          <p:nvPr/>
        </p:nvGrpSpPr>
        <p:grpSpPr>
          <a:xfrm>
            <a:off x="3695144" y="3069045"/>
            <a:ext cx="7239556" cy="3416320"/>
            <a:chOff x="3690804" y="3069045"/>
            <a:chExt cx="6895888" cy="3416320"/>
          </a:xfrm>
        </p:grpSpPr>
        <p:sp>
          <p:nvSpPr>
            <p:cNvPr id="10" name="Arrow: Right 9">
              <a:extLst>
                <a:ext uri="{FF2B5EF4-FFF2-40B4-BE49-F238E27FC236}">
                  <a16:creationId xmlns:a16="http://schemas.microsoft.com/office/drawing/2014/main" id="{1B2BE014-A60F-6233-7D5B-0F5787E30EFD}"/>
                </a:ext>
              </a:extLst>
            </p:cNvPr>
            <p:cNvSpPr/>
            <p:nvPr/>
          </p:nvSpPr>
          <p:spPr>
            <a:xfrm rot="8510063">
              <a:off x="3690804" y="5513702"/>
              <a:ext cx="1550635" cy="799813"/>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6DD0E50-48D8-806E-324E-20687ECBE019}"/>
                </a:ext>
              </a:extLst>
            </p:cNvPr>
            <p:cNvSpPr txBox="1"/>
            <p:nvPr/>
          </p:nvSpPr>
          <p:spPr>
            <a:xfrm>
              <a:off x="4829785" y="3069045"/>
              <a:ext cx="5756907" cy="3416320"/>
            </a:xfrm>
            <a:prstGeom prst="rect">
              <a:avLst/>
            </a:prstGeom>
            <a:solidFill>
              <a:schemeClr val="accent6"/>
            </a:solidFill>
          </p:spPr>
          <p:txBody>
            <a:bodyPr wrap="square" rtlCol="0">
              <a:spAutoFit/>
            </a:bodyPr>
            <a:lstStyle/>
            <a:p>
              <a:pPr marL="400050" indent="-400050"/>
              <a:r>
                <a:rPr lang="en-US" sz="3600" dirty="0">
                  <a:solidFill>
                    <a:schemeClr val="bg1"/>
                  </a:solidFill>
                </a:rPr>
                <a:t>3. Or if they don’t have multiple Affiliations and you know they are no longer part of your Agency, change status from Active to Archived</a:t>
              </a:r>
            </a:p>
          </p:txBody>
        </p:sp>
      </p:grpSp>
      <p:sp>
        <p:nvSpPr>
          <p:cNvPr id="12" name="TextBox 11">
            <a:extLst>
              <a:ext uri="{FF2B5EF4-FFF2-40B4-BE49-F238E27FC236}">
                <a16:creationId xmlns:a16="http://schemas.microsoft.com/office/drawing/2014/main" id="{90F07E44-992A-3859-8E62-009E625ECAF6}"/>
              </a:ext>
            </a:extLst>
          </p:cNvPr>
          <p:cNvSpPr txBox="1"/>
          <p:nvPr/>
        </p:nvSpPr>
        <p:spPr>
          <a:xfrm rot="20383380">
            <a:off x="9150445" y="5710730"/>
            <a:ext cx="3012229" cy="707886"/>
          </a:xfrm>
          <a:prstGeom prst="rect">
            <a:avLst/>
          </a:prstGeom>
          <a:solidFill>
            <a:srgbClr val="C00000"/>
          </a:solidFill>
        </p:spPr>
        <p:txBody>
          <a:bodyPr wrap="square" rtlCol="0">
            <a:spAutoFit/>
          </a:bodyPr>
          <a:lstStyle/>
          <a:p>
            <a:r>
              <a:rPr lang="en-US" sz="4000" dirty="0">
                <a:solidFill>
                  <a:schemeClr val="bg1"/>
                </a:solidFill>
              </a:rPr>
              <a:t>Just Be Sure!</a:t>
            </a:r>
          </a:p>
        </p:txBody>
      </p:sp>
    </p:spTree>
    <p:custDataLst>
      <p:tags r:id="rId1"/>
    </p:custDataLst>
    <p:extLst>
      <p:ext uri="{BB962C8B-B14F-4D97-AF65-F5344CB8AC3E}">
        <p14:creationId xmlns:p14="http://schemas.microsoft.com/office/powerpoint/2010/main" val="29185184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a:extLst>
              <a:ext uri="{FF2B5EF4-FFF2-40B4-BE49-F238E27FC236}">
                <a16:creationId xmlns:a16="http://schemas.microsoft.com/office/drawing/2014/main" id="{1819027D-86DF-B9E5-6693-E2B1DF14644D}"/>
              </a:ext>
            </a:extLst>
          </p:cNvPr>
          <p:cNvSpPr>
            <a:spLocks noGrp="1"/>
          </p:cNvSpPr>
          <p:nvPr>
            <p:ph type="title"/>
          </p:nvPr>
        </p:nvSpPr>
        <p:spPr>
          <a:xfrm>
            <a:off x="2599718" y="1282393"/>
            <a:ext cx="6596245" cy="3268520"/>
          </a:xfrm>
        </p:spPr>
        <p:txBody>
          <a:bodyPr vert="horz" lIns="91440" tIns="45720" rIns="91440" bIns="45720" rtlCol="0" anchor="b">
            <a:normAutofit/>
          </a:bodyPr>
          <a:lstStyle/>
          <a:p>
            <a:pPr algn="ctr"/>
            <a:r>
              <a:rPr lang="en-US" sz="4800" b="1" dirty="0">
                <a:solidFill>
                  <a:schemeClr val="accent2"/>
                </a:solidFill>
              </a:rPr>
              <a:t>Activity </a:t>
            </a:r>
            <a:br>
              <a:rPr lang="en-US" sz="4800" b="1" dirty="0">
                <a:solidFill>
                  <a:schemeClr val="accent2"/>
                </a:solidFill>
              </a:rPr>
            </a:br>
            <a:br>
              <a:rPr lang="en-US" sz="4800" b="1" dirty="0">
                <a:solidFill>
                  <a:schemeClr val="accent2"/>
                </a:solidFill>
              </a:rPr>
            </a:br>
            <a:r>
              <a:rPr lang="en-US" sz="4800" kern="1200" dirty="0">
                <a:solidFill>
                  <a:srgbClr val="FFFFFF"/>
                </a:solidFill>
                <a:latin typeface="+mj-lt"/>
                <a:ea typeface="+mj-ea"/>
                <a:cs typeface="+mj-cs"/>
              </a:rPr>
              <a:t>Assign/</a:t>
            </a:r>
            <a:r>
              <a:rPr lang="en-US" sz="4800" dirty="0">
                <a:solidFill>
                  <a:srgbClr val="FFFFFF"/>
                </a:solidFill>
              </a:rPr>
              <a:t>Enroll Individuals and Groups in </a:t>
            </a:r>
            <a:r>
              <a:rPr lang="en-US" sz="4800" kern="1200" dirty="0">
                <a:solidFill>
                  <a:srgbClr val="FFFFFF"/>
                </a:solidFill>
                <a:latin typeface="+mj-lt"/>
                <a:ea typeface="+mj-ea"/>
                <a:cs typeface="+mj-cs"/>
              </a:rPr>
              <a:t>Training </a:t>
            </a:r>
            <a:endParaRPr lang="en-US" sz="4800" i="1" kern="1200" dirty="0">
              <a:solidFill>
                <a:schemeClr val="accent6"/>
              </a:solidFill>
              <a:latin typeface="+mj-lt"/>
              <a:ea typeface="+mj-ea"/>
              <a:cs typeface="+mj-cs"/>
            </a:endParaRPr>
          </a:p>
        </p:txBody>
      </p:sp>
    </p:spTree>
    <p:custDataLst>
      <p:tags r:id="rId1"/>
    </p:custDataLst>
    <p:extLst>
      <p:ext uri="{BB962C8B-B14F-4D97-AF65-F5344CB8AC3E}">
        <p14:creationId xmlns:p14="http://schemas.microsoft.com/office/powerpoint/2010/main" val="102126654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5FDCEA56-D704-8B21-5301-F82045719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200051E-B05F-0A66-4F06-0B02D2965076}"/>
              </a:ext>
            </a:extLst>
          </p:cNvPr>
          <p:cNvSpPr txBox="1"/>
          <p:nvPr/>
        </p:nvSpPr>
        <p:spPr>
          <a:xfrm>
            <a:off x="-1" y="116696"/>
            <a:ext cx="2152651" cy="707886"/>
          </a:xfrm>
          <a:prstGeom prst="rect">
            <a:avLst/>
          </a:prstGeom>
          <a:solidFill>
            <a:schemeClr val="accent2"/>
          </a:solidFill>
        </p:spPr>
        <p:txBody>
          <a:bodyPr wrap="square">
            <a:spAutoFit/>
          </a:bodyPr>
          <a:lstStyle/>
          <a:p>
            <a:endParaRPr lang="en-US" sz="4000">
              <a:solidFill>
                <a:schemeClr val="bg1"/>
              </a:solidFill>
            </a:endParaRPr>
          </a:p>
        </p:txBody>
      </p:sp>
      <p:sp>
        <p:nvSpPr>
          <p:cNvPr id="3" name="Title 2">
            <a:extLst>
              <a:ext uri="{FF2B5EF4-FFF2-40B4-BE49-F238E27FC236}">
                <a16:creationId xmlns:a16="http://schemas.microsoft.com/office/drawing/2014/main" id="{419D9791-43EF-8452-A92A-405BA0E014DF}"/>
              </a:ext>
            </a:extLst>
          </p:cNvPr>
          <p:cNvSpPr>
            <a:spLocks noGrp="1"/>
          </p:cNvSpPr>
          <p:nvPr>
            <p:ph type="title"/>
          </p:nvPr>
        </p:nvSpPr>
        <p:spPr>
          <a:xfrm>
            <a:off x="401411" y="-173768"/>
            <a:ext cx="12192000" cy="1325563"/>
          </a:xfrm>
        </p:spPr>
        <p:txBody>
          <a:bodyPr/>
          <a:lstStyle/>
          <a:p>
            <a:r>
              <a:rPr lang="en-US" dirty="0"/>
              <a:t>STEPS:  Assign/Enroll </a:t>
            </a:r>
            <a:r>
              <a:rPr lang="en-US" b="1" dirty="0"/>
              <a:t>Individuals</a:t>
            </a:r>
            <a:endParaRPr lang="en-US" dirty="0"/>
          </a:p>
        </p:txBody>
      </p:sp>
      <p:sp>
        <p:nvSpPr>
          <p:cNvPr id="4" name="Content Placeholder 3">
            <a:extLst>
              <a:ext uri="{FF2B5EF4-FFF2-40B4-BE49-F238E27FC236}">
                <a16:creationId xmlns:a16="http://schemas.microsoft.com/office/drawing/2014/main" id="{757182E0-FCF2-FCF7-74A2-DFFE708472C6}"/>
              </a:ext>
            </a:extLst>
          </p:cNvPr>
          <p:cNvSpPr>
            <a:spLocks noGrp="1"/>
          </p:cNvSpPr>
          <p:nvPr>
            <p:ph idx="1"/>
          </p:nvPr>
        </p:nvSpPr>
        <p:spPr>
          <a:xfrm>
            <a:off x="2152650" y="1015517"/>
            <a:ext cx="9415236" cy="4826966"/>
          </a:xfrm>
        </p:spPr>
        <p:txBody>
          <a:bodyPr>
            <a:normAutofit/>
          </a:bodyPr>
          <a:lstStyle/>
          <a:p>
            <a:pPr marL="514350" indent="-514350">
              <a:buFont typeface="+mj-lt"/>
              <a:buAutoNum type="arabicPeriod"/>
            </a:pPr>
            <a:r>
              <a:rPr lang="en-US" sz="3200" dirty="0"/>
              <a:t>From Learners, find the person to assign training to </a:t>
            </a:r>
          </a:p>
          <a:p>
            <a:pPr marL="514350" indent="-514350">
              <a:buFont typeface="+mj-lt"/>
              <a:buAutoNum type="arabicPeriod"/>
            </a:pPr>
            <a:r>
              <a:rPr lang="en-US" sz="3200" dirty="0"/>
              <a:t>Click on the Learner’s name</a:t>
            </a:r>
          </a:p>
          <a:p>
            <a:endParaRPr lang="en-US" sz="3200" dirty="0"/>
          </a:p>
        </p:txBody>
      </p:sp>
      <p:pic>
        <p:nvPicPr>
          <p:cNvPr id="8" name="Picture 7">
            <a:extLst>
              <a:ext uri="{FF2B5EF4-FFF2-40B4-BE49-F238E27FC236}">
                <a16:creationId xmlns:a16="http://schemas.microsoft.com/office/drawing/2014/main" id="{446DCF1F-FFB0-6868-F04A-D55A81251DA7}"/>
              </a:ext>
            </a:extLst>
          </p:cNvPr>
          <p:cNvPicPr>
            <a:picLocks noChangeAspect="1"/>
          </p:cNvPicPr>
          <p:nvPr/>
        </p:nvPicPr>
        <p:blipFill rotWithShape="1">
          <a:blip r:embed="rId5"/>
          <a:srcRect t="14261" r="2377" b="31793"/>
          <a:stretch/>
        </p:blipFill>
        <p:spPr>
          <a:xfrm>
            <a:off x="1076325" y="2214482"/>
            <a:ext cx="9930997" cy="4643517"/>
          </a:xfrm>
          <a:prstGeom prst="rect">
            <a:avLst/>
          </a:prstGeom>
        </p:spPr>
      </p:pic>
      <p:sp>
        <p:nvSpPr>
          <p:cNvPr id="12" name="Arrow: Right 11">
            <a:extLst>
              <a:ext uri="{FF2B5EF4-FFF2-40B4-BE49-F238E27FC236}">
                <a16:creationId xmlns:a16="http://schemas.microsoft.com/office/drawing/2014/main" id="{67FB61F2-6903-1530-AEF3-6C781B75CE34}"/>
              </a:ext>
            </a:extLst>
          </p:cNvPr>
          <p:cNvSpPr/>
          <p:nvPr/>
        </p:nvSpPr>
        <p:spPr>
          <a:xfrm rot="8686138">
            <a:off x="3780742" y="4629154"/>
            <a:ext cx="1086765" cy="729522"/>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3" name="Arrow: Right 12">
            <a:extLst>
              <a:ext uri="{FF2B5EF4-FFF2-40B4-BE49-F238E27FC236}">
                <a16:creationId xmlns:a16="http://schemas.microsoft.com/office/drawing/2014/main" id="{9E67A0AE-576E-2CF9-1B34-435FB9068F83}"/>
              </a:ext>
            </a:extLst>
          </p:cNvPr>
          <p:cNvSpPr/>
          <p:nvPr/>
        </p:nvSpPr>
        <p:spPr>
          <a:xfrm rot="8473983">
            <a:off x="6776551" y="4855486"/>
            <a:ext cx="1015346" cy="617124"/>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Tree>
    <p:custDataLst>
      <p:tags r:id="rId1"/>
    </p:custDataLst>
    <p:extLst>
      <p:ext uri="{BB962C8B-B14F-4D97-AF65-F5344CB8AC3E}">
        <p14:creationId xmlns:p14="http://schemas.microsoft.com/office/powerpoint/2010/main" val="242536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up)">
                                      <p:cBhvr>
                                        <p:cTn id="22" dur="500"/>
                                        <p:tgtEl>
                                          <p:spTgt spid="4">
                                            <p:txEl>
                                              <p:pRg st="1" end="1"/>
                                            </p:txEl>
                                          </p:spTgt>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1A02889-EA95-A37D-78AC-DAB599CC637B}"/>
              </a:ext>
            </a:extLst>
          </p:cNvPr>
          <p:cNvSpPr>
            <a:spLocks noGrp="1"/>
          </p:cNvSpPr>
          <p:nvPr>
            <p:ph type="title"/>
          </p:nvPr>
        </p:nvSpPr>
        <p:spPr>
          <a:xfrm>
            <a:off x="686834" y="591344"/>
            <a:ext cx="3200400" cy="5585619"/>
          </a:xfrm>
        </p:spPr>
        <p:txBody>
          <a:bodyPr vert="horz" lIns="91440" tIns="45720" rIns="91440" bIns="45720" rtlCol="0" anchor="ctr">
            <a:normAutofit/>
          </a:bodyPr>
          <a:lstStyle/>
          <a:p>
            <a:r>
              <a:rPr lang="en-US" dirty="0">
                <a:solidFill>
                  <a:srgbClr val="FFFFFF"/>
                </a:solidFill>
              </a:rPr>
              <a:t>In Production</a:t>
            </a:r>
            <a:endParaRPr lang="en-US" kern="1200" dirty="0">
              <a:solidFill>
                <a:srgbClr val="FFFFFF"/>
              </a:solidFill>
              <a:latin typeface="+mj-lt"/>
              <a:ea typeface="+mj-ea"/>
              <a:cs typeface="+mj-cs"/>
            </a:endParaRPr>
          </a:p>
        </p:txBody>
      </p:sp>
      <p:sp>
        <p:nvSpPr>
          <p:cNvPr id="28" name="Arc 2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Content Placeholder 4">
            <a:extLst>
              <a:ext uri="{FF2B5EF4-FFF2-40B4-BE49-F238E27FC236}">
                <a16:creationId xmlns:a16="http://schemas.microsoft.com/office/drawing/2014/main" id="{CFA9AECC-75F5-0888-D432-895D2E66EE96}"/>
              </a:ext>
            </a:extLst>
          </p:cNvPr>
          <p:cNvSpPr txBox="1">
            <a:spLocks/>
          </p:cNvSpPr>
          <p:nvPr/>
        </p:nvSpPr>
        <p:spPr>
          <a:xfrm>
            <a:off x="4447308" y="591344"/>
            <a:ext cx="6906491" cy="55856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0"/>
              </a:spcBef>
              <a:spcAft>
                <a:spcPts val="1200"/>
              </a:spcAft>
            </a:pPr>
            <a:r>
              <a:rPr lang="en-US"/>
              <a:t>Legal update content for Domestic Violence Response Update and for Gun Violence Restraining Orders</a:t>
            </a:r>
          </a:p>
          <a:p>
            <a:pPr lvl="1">
              <a:spcBef>
                <a:spcPts val="0"/>
              </a:spcBef>
              <a:spcAft>
                <a:spcPts val="1200"/>
              </a:spcAft>
            </a:pPr>
            <a:r>
              <a:rPr lang="en-US"/>
              <a:t>Peace Officer Certification and Decertification </a:t>
            </a:r>
          </a:p>
          <a:p>
            <a:pPr lvl="1">
              <a:spcBef>
                <a:spcPts val="0"/>
              </a:spcBef>
              <a:spcAft>
                <a:spcPts val="1200"/>
              </a:spcAft>
            </a:pPr>
            <a:r>
              <a:rPr lang="en-US">
                <a:effectLst/>
              </a:rPr>
              <a:t>Preliminary Investigation and Evidence </a:t>
            </a:r>
          </a:p>
          <a:p>
            <a:pPr lvl="1">
              <a:spcBef>
                <a:spcPts val="0"/>
              </a:spcBef>
              <a:spcAft>
                <a:spcPts val="1200"/>
              </a:spcAft>
            </a:pPr>
            <a:r>
              <a:rPr lang="en-US" dirty="0"/>
              <a:t>Responding to Behavioral Health Conditions </a:t>
            </a:r>
            <a:endParaRPr lang="en-US"/>
          </a:p>
          <a:p>
            <a:pPr lvl="1">
              <a:spcBef>
                <a:spcPts val="0"/>
              </a:spcBef>
              <a:spcAft>
                <a:spcPts val="1200"/>
              </a:spcAft>
            </a:pPr>
            <a:r>
              <a:rPr lang="en-US" dirty="0"/>
              <a:t>Science-Based Interviewing</a:t>
            </a:r>
            <a:endParaRPr lang="en-US"/>
          </a:p>
          <a:p>
            <a:pPr lvl="1">
              <a:spcBef>
                <a:spcPts val="0"/>
              </a:spcBef>
              <a:spcAft>
                <a:spcPts val="1200"/>
              </a:spcAft>
            </a:pPr>
            <a:r>
              <a:rPr lang="en-US"/>
              <a:t>First Aid/CPR/AED Replacement</a:t>
            </a:r>
          </a:p>
          <a:p>
            <a:pPr lvl="1">
              <a:spcBef>
                <a:spcPts val="0"/>
              </a:spcBef>
              <a:spcAft>
                <a:spcPts val="1200"/>
              </a:spcAft>
            </a:pPr>
            <a:r>
              <a:rPr lang="en-US" dirty="0"/>
              <a:t>PSP: Strategic Communications Updates</a:t>
            </a:r>
            <a:endParaRPr lang="en-US"/>
          </a:p>
          <a:p>
            <a:pPr lvl="1">
              <a:spcBef>
                <a:spcPts val="0"/>
              </a:spcBef>
              <a:spcAft>
                <a:spcPts val="1200"/>
              </a:spcAft>
            </a:pPr>
            <a:endParaRPr lang="en-US"/>
          </a:p>
          <a:p>
            <a:pPr marL="457200" lvl="1">
              <a:spcBef>
                <a:spcPts val="0"/>
              </a:spcBef>
              <a:spcAft>
                <a:spcPts val="1200"/>
              </a:spcAft>
            </a:pPr>
            <a:endParaRPr lang="en-US">
              <a:highlight>
                <a:srgbClr val="FFFF00"/>
              </a:highlight>
            </a:endParaRPr>
          </a:p>
        </p:txBody>
      </p:sp>
    </p:spTree>
    <p:custDataLst>
      <p:tags r:id="rId1"/>
    </p:custDataLst>
    <p:extLst>
      <p:ext uri="{BB962C8B-B14F-4D97-AF65-F5344CB8AC3E}">
        <p14:creationId xmlns:p14="http://schemas.microsoft.com/office/powerpoint/2010/main" val="1054829508"/>
      </p:ext>
    </p:extLst>
  </p:cSld>
  <p:clrMapOvr>
    <a:masterClrMapping/>
  </p:clrMapOvr>
  <p:transition advTm="460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up)">
                                      <p:cBhvr>
                                        <p:cTn id="10" dur="500"/>
                                        <p:tgtEl>
                                          <p:spTgt spid="6">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up)">
                                      <p:cBhvr>
                                        <p:cTn id="13" dur="500"/>
                                        <p:tgtEl>
                                          <p:spTgt spid="6">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up)">
                                      <p:cBhvr>
                                        <p:cTn id="16" dur="500"/>
                                        <p:tgtEl>
                                          <p:spTgt spid="6">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up)">
                                      <p:cBhvr>
                                        <p:cTn id="19" dur="500"/>
                                        <p:tgtEl>
                                          <p:spTgt spid="6">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wipe(up)">
                                      <p:cBhvr>
                                        <p:cTn id="22" dur="500"/>
                                        <p:tgtEl>
                                          <p:spTgt spid="6">
                                            <p:txEl>
                                              <p:pRg st="5" end="5"/>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wipe(up)">
                                      <p:cBhvr>
                                        <p:cTn id="2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5FDCEA56-D704-8B21-5301-F82045719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200051E-B05F-0A66-4F06-0B02D2965076}"/>
              </a:ext>
            </a:extLst>
          </p:cNvPr>
          <p:cNvSpPr txBox="1"/>
          <p:nvPr/>
        </p:nvSpPr>
        <p:spPr>
          <a:xfrm>
            <a:off x="0" y="164196"/>
            <a:ext cx="2143112" cy="707886"/>
          </a:xfrm>
          <a:prstGeom prst="rect">
            <a:avLst/>
          </a:prstGeom>
          <a:solidFill>
            <a:schemeClr val="accent2"/>
          </a:solidFill>
        </p:spPr>
        <p:txBody>
          <a:bodyPr wrap="square">
            <a:spAutoFit/>
          </a:bodyPr>
          <a:lstStyle/>
          <a:p>
            <a:endParaRPr lang="en-US" sz="4000">
              <a:solidFill>
                <a:schemeClr val="bg1"/>
              </a:solidFill>
            </a:endParaRPr>
          </a:p>
        </p:txBody>
      </p:sp>
      <p:sp>
        <p:nvSpPr>
          <p:cNvPr id="3" name="Title 2">
            <a:extLst>
              <a:ext uri="{FF2B5EF4-FFF2-40B4-BE49-F238E27FC236}">
                <a16:creationId xmlns:a16="http://schemas.microsoft.com/office/drawing/2014/main" id="{419D9791-43EF-8452-A92A-405BA0E014DF}"/>
              </a:ext>
            </a:extLst>
          </p:cNvPr>
          <p:cNvSpPr>
            <a:spLocks noGrp="1"/>
          </p:cNvSpPr>
          <p:nvPr>
            <p:ph type="title"/>
          </p:nvPr>
        </p:nvSpPr>
        <p:spPr>
          <a:xfrm>
            <a:off x="429182" y="-85204"/>
            <a:ext cx="12192000" cy="1325563"/>
          </a:xfrm>
        </p:spPr>
        <p:txBody>
          <a:bodyPr/>
          <a:lstStyle/>
          <a:p>
            <a:r>
              <a:rPr lang="en-US" dirty="0"/>
              <a:t>STEPS:  Assign/Enroll </a:t>
            </a:r>
            <a:r>
              <a:rPr lang="en-US" b="1" dirty="0"/>
              <a:t>Individuals (</a:t>
            </a:r>
            <a:r>
              <a:rPr lang="en-US" b="1" dirty="0" err="1"/>
              <a:t>Con’t</a:t>
            </a:r>
            <a:r>
              <a:rPr lang="en-US" b="1" dirty="0"/>
              <a:t>)</a:t>
            </a:r>
            <a:endParaRPr lang="en-US" dirty="0"/>
          </a:p>
        </p:txBody>
      </p:sp>
      <p:sp>
        <p:nvSpPr>
          <p:cNvPr id="4" name="Content Placeholder 3">
            <a:extLst>
              <a:ext uri="{FF2B5EF4-FFF2-40B4-BE49-F238E27FC236}">
                <a16:creationId xmlns:a16="http://schemas.microsoft.com/office/drawing/2014/main" id="{757182E0-FCF2-FCF7-74A2-DFFE708472C6}"/>
              </a:ext>
            </a:extLst>
          </p:cNvPr>
          <p:cNvSpPr>
            <a:spLocks noGrp="1"/>
          </p:cNvSpPr>
          <p:nvPr>
            <p:ph idx="1"/>
          </p:nvPr>
        </p:nvSpPr>
        <p:spPr>
          <a:xfrm>
            <a:off x="2964783" y="1155155"/>
            <a:ext cx="8389017" cy="4826966"/>
          </a:xfrm>
        </p:spPr>
        <p:txBody>
          <a:bodyPr>
            <a:normAutofit/>
          </a:bodyPr>
          <a:lstStyle/>
          <a:p>
            <a:pPr marL="514350" indent="-514350">
              <a:spcAft>
                <a:spcPts val="600"/>
              </a:spcAft>
              <a:buFont typeface="+mj-lt"/>
              <a:buAutoNum type="arabicPeriod" startAt="3"/>
            </a:pPr>
            <a:r>
              <a:rPr lang="en-US" sz="2600" dirty="0"/>
              <a:t>In the Learner’s details, from the left menu, click Enroll in Section</a:t>
            </a:r>
          </a:p>
          <a:p>
            <a:pPr marL="514350" indent="-514350">
              <a:spcAft>
                <a:spcPts val="600"/>
              </a:spcAft>
              <a:buFont typeface="+mj-lt"/>
              <a:buAutoNum type="arabicPeriod" startAt="3"/>
            </a:pPr>
            <a:r>
              <a:rPr lang="en-US" sz="2600" dirty="0"/>
              <a:t>Enter the title under Course and the current Section</a:t>
            </a:r>
          </a:p>
          <a:p>
            <a:pPr marL="514350" indent="-514350">
              <a:spcAft>
                <a:spcPts val="600"/>
              </a:spcAft>
              <a:buFont typeface="+mj-lt"/>
              <a:buAutoNum type="arabicPeriod" startAt="3"/>
            </a:pPr>
            <a:r>
              <a:rPr lang="en-US" sz="2600" dirty="0"/>
              <a:t>Enter Start and End dates</a:t>
            </a:r>
          </a:p>
          <a:p>
            <a:pPr marL="514350" indent="-514350">
              <a:spcAft>
                <a:spcPts val="600"/>
              </a:spcAft>
              <a:buFont typeface="+mj-lt"/>
              <a:buAutoNum type="arabicPeriod" startAt="4"/>
            </a:pPr>
            <a:r>
              <a:rPr lang="en-US" sz="2600" dirty="0"/>
              <a:t>Scroll down and Click Enroll</a:t>
            </a:r>
          </a:p>
          <a:p>
            <a:pPr marL="514350" indent="-514350">
              <a:buFont typeface="+mj-lt"/>
              <a:buAutoNum type="arabicPeriod" startAt="4"/>
            </a:pPr>
            <a:r>
              <a:rPr lang="en-US" sz="2600" dirty="0"/>
              <a:t>They will be notified via email and</a:t>
            </a:r>
          </a:p>
          <a:p>
            <a:pPr marL="0" indent="0">
              <a:buNone/>
            </a:pPr>
            <a:r>
              <a:rPr lang="en-US" sz="2600" dirty="0"/>
              <a:t>       in the Portal’s Message Center</a:t>
            </a:r>
          </a:p>
          <a:p>
            <a:endParaRPr lang="en-US" sz="2600" dirty="0"/>
          </a:p>
          <a:p>
            <a:endParaRPr lang="en-US" sz="2600" dirty="0"/>
          </a:p>
        </p:txBody>
      </p:sp>
      <p:pic>
        <p:nvPicPr>
          <p:cNvPr id="6" name="Picture 5">
            <a:extLst>
              <a:ext uri="{FF2B5EF4-FFF2-40B4-BE49-F238E27FC236}">
                <a16:creationId xmlns:a16="http://schemas.microsoft.com/office/drawing/2014/main" id="{94EDC955-5D9E-84DB-B68A-65DD75800083}"/>
              </a:ext>
            </a:extLst>
          </p:cNvPr>
          <p:cNvPicPr>
            <a:picLocks noChangeAspect="1"/>
          </p:cNvPicPr>
          <p:nvPr/>
        </p:nvPicPr>
        <p:blipFill>
          <a:blip r:embed="rId5"/>
          <a:stretch>
            <a:fillRect/>
          </a:stretch>
        </p:blipFill>
        <p:spPr>
          <a:xfrm>
            <a:off x="429182" y="1405646"/>
            <a:ext cx="2143112" cy="3822510"/>
          </a:xfrm>
          <a:prstGeom prst="rect">
            <a:avLst/>
          </a:prstGeom>
        </p:spPr>
      </p:pic>
      <p:grpSp>
        <p:nvGrpSpPr>
          <p:cNvPr id="9" name="Group 8">
            <a:extLst>
              <a:ext uri="{FF2B5EF4-FFF2-40B4-BE49-F238E27FC236}">
                <a16:creationId xmlns:a16="http://schemas.microsoft.com/office/drawing/2014/main" id="{B31438E9-996E-6567-85F1-99A51ABAA65A}"/>
              </a:ext>
            </a:extLst>
          </p:cNvPr>
          <p:cNvGrpSpPr/>
          <p:nvPr/>
        </p:nvGrpSpPr>
        <p:grpSpPr>
          <a:xfrm>
            <a:off x="1259754" y="4877253"/>
            <a:ext cx="4076899" cy="1470468"/>
            <a:chOff x="2382449" y="1817242"/>
            <a:chExt cx="5913468" cy="1470468"/>
          </a:xfrm>
        </p:grpSpPr>
        <p:sp>
          <p:nvSpPr>
            <p:cNvPr id="10" name="Arrow: Right 9">
              <a:extLst>
                <a:ext uri="{FF2B5EF4-FFF2-40B4-BE49-F238E27FC236}">
                  <a16:creationId xmlns:a16="http://schemas.microsoft.com/office/drawing/2014/main" id="{EDD629E4-3664-FC56-58EE-CFAB0920240A}"/>
                </a:ext>
              </a:extLst>
            </p:cNvPr>
            <p:cNvSpPr/>
            <p:nvPr/>
          </p:nvSpPr>
          <p:spPr>
            <a:xfrm rot="13830109">
              <a:off x="3212827" y="2111035"/>
              <a:ext cx="1445211" cy="85762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973D3584-1913-41C1-9A2F-E72D472D7EC2}"/>
                </a:ext>
              </a:extLst>
            </p:cNvPr>
            <p:cNvSpPr txBox="1"/>
            <p:nvPr/>
          </p:nvSpPr>
          <p:spPr>
            <a:xfrm>
              <a:off x="2382449" y="2641379"/>
              <a:ext cx="5913468" cy="646331"/>
            </a:xfrm>
            <a:prstGeom prst="rect">
              <a:avLst/>
            </a:prstGeom>
            <a:solidFill>
              <a:schemeClr val="accent6"/>
            </a:solidFill>
          </p:spPr>
          <p:txBody>
            <a:bodyPr wrap="square" rtlCol="0">
              <a:spAutoFit/>
            </a:bodyPr>
            <a:lstStyle/>
            <a:p>
              <a:r>
                <a:rPr lang="en-US" sz="3600" dirty="0">
                  <a:solidFill>
                    <a:schemeClr val="bg1"/>
                  </a:solidFill>
                </a:rPr>
                <a:t>Enroll in Section</a:t>
              </a:r>
            </a:p>
          </p:txBody>
        </p:sp>
      </p:grpSp>
      <p:grpSp>
        <p:nvGrpSpPr>
          <p:cNvPr id="17" name="Group 16">
            <a:extLst>
              <a:ext uri="{FF2B5EF4-FFF2-40B4-BE49-F238E27FC236}">
                <a16:creationId xmlns:a16="http://schemas.microsoft.com/office/drawing/2014/main" id="{66545D73-A0FB-03EA-BF93-9D6921525A74}"/>
              </a:ext>
            </a:extLst>
          </p:cNvPr>
          <p:cNvGrpSpPr/>
          <p:nvPr/>
        </p:nvGrpSpPr>
        <p:grpSpPr>
          <a:xfrm>
            <a:off x="8301436" y="2995872"/>
            <a:ext cx="3690751" cy="3862127"/>
            <a:chOff x="8708254" y="2995873"/>
            <a:chExt cx="3283933" cy="3521428"/>
          </a:xfrm>
        </p:grpSpPr>
        <p:pic>
          <p:nvPicPr>
            <p:cNvPr id="15" name="Picture 14">
              <a:extLst>
                <a:ext uri="{FF2B5EF4-FFF2-40B4-BE49-F238E27FC236}">
                  <a16:creationId xmlns:a16="http://schemas.microsoft.com/office/drawing/2014/main" id="{F08A7862-A2C4-7A90-BF09-C9AFA8205CD9}"/>
                </a:ext>
              </a:extLst>
            </p:cNvPr>
            <p:cNvPicPr>
              <a:picLocks noChangeAspect="1"/>
            </p:cNvPicPr>
            <p:nvPr/>
          </p:nvPicPr>
          <p:blipFill rotWithShape="1">
            <a:blip r:embed="rId6"/>
            <a:srcRect l="48748" t="41673" r="24317" b="4727"/>
            <a:stretch/>
          </p:blipFill>
          <p:spPr>
            <a:xfrm>
              <a:off x="8708254" y="2999232"/>
              <a:ext cx="3283933" cy="3518069"/>
            </a:xfrm>
            <a:prstGeom prst="rect">
              <a:avLst/>
            </a:prstGeom>
          </p:spPr>
        </p:pic>
        <p:pic>
          <p:nvPicPr>
            <p:cNvPr id="14" name="Picture 13">
              <a:extLst>
                <a:ext uri="{FF2B5EF4-FFF2-40B4-BE49-F238E27FC236}">
                  <a16:creationId xmlns:a16="http://schemas.microsoft.com/office/drawing/2014/main" id="{EF204540-18BF-E8B0-73D0-97CDB70DD8B7}"/>
                </a:ext>
              </a:extLst>
            </p:cNvPr>
            <p:cNvPicPr>
              <a:picLocks noChangeAspect="1"/>
            </p:cNvPicPr>
            <p:nvPr/>
          </p:nvPicPr>
          <p:blipFill rotWithShape="1">
            <a:blip r:embed="rId6"/>
            <a:srcRect l="24898" t="38466" r="56878" b="53125"/>
            <a:stretch/>
          </p:blipFill>
          <p:spPr>
            <a:xfrm>
              <a:off x="8708254" y="2995873"/>
              <a:ext cx="2221874" cy="552000"/>
            </a:xfrm>
            <a:prstGeom prst="rect">
              <a:avLst/>
            </a:prstGeom>
          </p:spPr>
        </p:pic>
      </p:grpSp>
      <p:sp>
        <p:nvSpPr>
          <p:cNvPr id="18" name="Arrow: Right 17">
            <a:extLst>
              <a:ext uri="{FF2B5EF4-FFF2-40B4-BE49-F238E27FC236}">
                <a16:creationId xmlns:a16="http://schemas.microsoft.com/office/drawing/2014/main" id="{0EFA3FD6-57AE-0E2E-8506-7E33BB8830BC}"/>
              </a:ext>
            </a:extLst>
          </p:cNvPr>
          <p:cNvSpPr/>
          <p:nvPr/>
        </p:nvSpPr>
        <p:spPr>
          <a:xfrm rot="20318032">
            <a:off x="7606358" y="4838880"/>
            <a:ext cx="990529" cy="601201"/>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pic>
        <p:nvPicPr>
          <p:cNvPr id="20" name="Picture 19">
            <a:extLst>
              <a:ext uri="{FF2B5EF4-FFF2-40B4-BE49-F238E27FC236}">
                <a16:creationId xmlns:a16="http://schemas.microsoft.com/office/drawing/2014/main" id="{B7981662-8E4D-5563-40EF-D8E6D7B61576}"/>
              </a:ext>
            </a:extLst>
          </p:cNvPr>
          <p:cNvPicPr>
            <a:picLocks noChangeAspect="1"/>
          </p:cNvPicPr>
          <p:nvPr/>
        </p:nvPicPr>
        <p:blipFill rotWithShape="1">
          <a:blip r:embed="rId7"/>
          <a:srcRect l="58508" t="82570" r="36139" b="13263"/>
          <a:stretch/>
        </p:blipFill>
        <p:spPr>
          <a:xfrm>
            <a:off x="6422694" y="3141222"/>
            <a:ext cx="1121665" cy="470017"/>
          </a:xfrm>
          <a:prstGeom prst="rect">
            <a:avLst/>
          </a:prstGeom>
        </p:spPr>
      </p:pic>
    </p:spTree>
    <p:custDataLst>
      <p:tags r:id="rId1"/>
    </p:custDataLst>
    <p:extLst>
      <p:ext uri="{BB962C8B-B14F-4D97-AF65-F5344CB8AC3E}">
        <p14:creationId xmlns:p14="http://schemas.microsoft.com/office/powerpoint/2010/main" val="2369829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up)">
                                      <p:cBhvr>
                                        <p:cTn id="21" dur="500"/>
                                        <p:tgtEl>
                                          <p:spTgt spid="4">
                                            <p:txEl>
                                              <p:pRg st="1" end="1"/>
                                            </p:txEl>
                                          </p:spTgt>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42"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wipe(up)">
                                      <p:cBhvr>
                                        <p:cTn id="38" dur="500"/>
                                        <p:tgtEl>
                                          <p:spTgt spid="4">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wipe(up)">
                                      <p:cBhvr>
                                        <p:cTn id="43" dur="500"/>
                                        <p:tgtEl>
                                          <p:spTgt spid="4">
                                            <p:txEl>
                                              <p:pRg st="3" end="3"/>
                                            </p:txEl>
                                          </p:spTgt>
                                        </p:tgtEl>
                                      </p:cBhvr>
                                    </p:animEffect>
                                  </p:childTnLst>
                                </p:cTn>
                              </p:par>
                              <p:par>
                                <p:cTn id="44" presetID="1"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xEl>
                                              <p:pRg st="4" end="4"/>
                                            </p:txEl>
                                          </p:spTgt>
                                        </p:tgtEl>
                                        <p:attrNameLst>
                                          <p:attrName>style.visibility</p:attrName>
                                        </p:attrNameLst>
                                      </p:cBhvr>
                                      <p:to>
                                        <p:strVal val="visible"/>
                                      </p:to>
                                    </p:set>
                                    <p:animEffect transition="in" filter="wipe(up)">
                                      <p:cBhvr>
                                        <p:cTn id="50" dur="500"/>
                                        <p:tgtEl>
                                          <p:spTgt spid="4">
                                            <p:txEl>
                                              <p:pRg st="4" end="4"/>
                                            </p:txEl>
                                          </p:spTgt>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4">
                                            <p:txEl>
                                              <p:pRg st="5" end="5"/>
                                            </p:txEl>
                                          </p:spTgt>
                                        </p:tgtEl>
                                        <p:attrNameLst>
                                          <p:attrName>style.visibility</p:attrName>
                                        </p:attrNameLst>
                                      </p:cBhvr>
                                      <p:to>
                                        <p:strVal val="visible"/>
                                      </p:to>
                                    </p:set>
                                    <p:animEffect transition="in" filter="wipe(up)">
                                      <p:cBhvr>
                                        <p:cTn id="5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8" grpId="0" uiExpan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85EE3327-5A34-F1E5-BD94-9ACB355B4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7EDB5EC-19DB-B75A-D6E8-BCDCE8CFAF3B}"/>
              </a:ext>
            </a:extLst>
          </p:cNvPr>
          <p:cNvSpPr txBox="1"/>
          <p:nvPr/>
        </p:nvSpPr>
        <p:spPr>
          <a:xfrm>
            <a:off x="0" y="216599"/>
            <a:ext cx="1923803" cy="707886"/>
          </a:xfrm>
          <a:prstGeom prst="rect">
            <a:avLst/>
          </a:prstGeom>
          <a:solidFill>
            <a:schemeClr val="accent2"/>
          </a:solidFill>
        </p:spPr>
        <p:txBody>
          <a:bodyPr wrap="square">
            <a:spAutoFit/>
          </a:bodyPr>
          <a:lstStyle/>
          <a:p>
            <a:endParaRPr lang="en-US" sz="4000" dirty="0">
              <a:solidFill>
                <a:schemeClr val="bg1"/>
              </a:solidFill>
            </a:endParaRPr>
          </a:p>
        </p:txBody>
      </p:sp>
      <p:sp>
        <p:nvSpPr>
          <p:cNvPr id="3" name="Title 2">
            <a:extLst>
              <a:ext uri="{FF2B5EF4-FFF2-40B4-BE49-F238E27FC236}">
                <a16:creationId xmlns:a16="http://schemas.microsoft.com/office/drawing/2014/main" id="{B54AE773-3D29-7623-693D-F706DBD14BD3}"/>
              </a:ext>
            </a:extLst>
          </p:cNvPr>
          <p:cNvSpPr>
            <a:spLocks noGrp="1"/>
          </p:cNvSpPr>
          <p:nvPr>
            <p:ph type="title"/>
          </p:nvPr>
        </p:nvSpPr>
        <p:spPr>
          <a:xfrm>
            <a:off x="274397" y="-92239"/>
            <a:ext cx="11917603" cy="1325563"/>
          </a:xfrm>
        </p:spPr>
        <p:txBody>
          <a:bodyPr/>
          <a:lstStyle/>
          <a:p>
            <a:pPr>
              <a:tabLst>
                <a:tab pos="7662863" algn="l"/>
              </a:tabLst>
            </a:pPr>
            <a:r>
              <a:rPr lang="en-US" dirty="0"/>
              <a:t>STEPS: Assign/Enroll Groups (Bulk Actions)</a:t>
            </a:r>
          </a:p>
        </p:txBody>
      </p:sp>
      <p:sp>
        <p:nvSpPr>
          <p:cNvPr id="4" name="Content Placeholder 3">
            <a:extLst>
              <a:ext uri="{FF2B5EF4-FFF2-40B4-BE49-F238E27FC236}">
                <a16:creationId xmlns:a16="http://schemas.microsoft.com/office/drawing/2014/main" id="{A91FAF2A-CBD3-565C-FA7F-B8F68A07304F}"/>
              </a:ext>
            </a:extLst>
          </p:cNvPr>
          <p:cNvSpPr>
            <a:spLocks noGrp="1"/>
          </p:cNvSpPr>
          <p:nvPr>
            <p:ph idx="1"/>
          </p:nvPr>
        </p:nvSpPr>
        <p:spPr>
          <a:xfrm>
            <a:off x="3347721" y="1648465"/>
            <a:ext cx="8844278" cy="4351338"/>
          </a:xfrm>
        </p:spPr>
        <p:txBody>
          <a:bodyPr>
            <a:normAutofit/>
          </a:bodyPr>
          <a:lstStyle/>
          <a:p>
            <a:pPr marL="514350" indent="-514350">
              <a:buFont typeface="+mj-lt"/>
              <a:buAutoNum type="arabicPeriod"/>
            </a:pPr>
            <a:r>
              <a:rPr lang="en-US" sz="3200" dirty="0"/>
              <a:t>Under Learners, select Bulk Actions</a:t>
            </a:r>
          </a:p>
          <a:p>
            <a:pPr marL="514350" indent="-514350">
              <a:buFont typeface="+mj-lt"/>
              <a:buAutoNum type="arabicPeriod"/>
            </a:pPr>
            <a:r>
              <a:rPr lang="en-US" sz="3200" dirty="0"/>
              <a:t>From the Search Criteria, Select your Affiliation</a:t>
            </a:r>
          </a:p>
          <a:p>
            <a:pPr marL="514350" indent="-514350">
              <a:buFont typeface="+mj-lt"/>
              <a:buAutoNum type="arabicPeriod"/>
            </a:pPr>
            <a:r>
              <a:rPr lang="en-US" sz="3200" dirty="0"/>
              <a:t>Under Learner Status, click Active to help filter</a:t>
            </a:r>
            <a:endParaRPr lang="en-US" sz="3200" dirty="0">
              <a:solidFill>
                <a:srgbClr val="FF0000"/>
              </a:solidFill>
            </a:endParaRPr>
          </a:p>
        </p:txBody>
      </p:sp>
      <p:pic>
        <p:nvPicPr>
          <p:cNvPr id="7" name="Picture 6">
            <a:extLst>
              <a:ext uri="{FF2B5EF4-FFF2-40B4-BE49-F238E27FC236}">
                <a16:creationId xmlns:a16="http://schemas.microsoft.com/office/drawing/2014/main" id="{3F09BE6F-D8C7-26CD-B928-D3E6D7B0DBE2}"/>
              </a:ext>
            </a:extLst>
          </p:cNvPr>
          <p:cNvPicPr>
            <a:picLocks noChangeAspect="1"/>
          </p:cNvPicPr>
          <p:nvPr/>
        </p:nvPicPr>
        <p:blipFill rotWithShape="1">
          <a:blip r:embed="rId5"/>
          <a:srcRect l="-1" t="11426" r="85811" b="42671"/>
          <a:stretch/>
        </p:blipFill>
        <p:spPr>
          <a:xfrm>
            <a:off x="274396" y="1540394"/>
            <a:ext cx="2798929" cy="4904463"/>
          </a:xfrm>
          <a:prstGeom prst="rect">
            <a:avLst/>
          </a:prstGeom>
        </p:spPr>
      </p:pic>
      <p:sp>
        <p:nvSpPr>
          <p:cNvPr id="13" name="Arrow: Right 12">
            <a:extLst>
              <a:ext uri="{FF2B5EF4-FFF2-40B4-BE49-F238E27FC236}">
                <a16:creationId xmlns:a16="http://schemas.microsoft.com/office/drawing/2014/main" id="{D99D64BE-1EFE-3019-1BF5-FF9D0B1F4591}"/>
              </a:ext>
            </a:extLst>
          </p:cNvPr>
          <p:cNvSpPr/>
          <p:nvPr/>
        </p:nvSpPr>
        <p:spPr>
          <a:xfrm rot="10800000">
            <a:off x="1702626" y="4679968"/>
            <a:ext cx="1223453" cy="60169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pic>
        <p:nvPicPr>
          <p:cNvPr id="14" name="Picture 13" descr="A screenshot of a computer&#10;&#10;Description automatically generated with medium confidence">
            <a:extLst>
              <a:ext uri="{FF2B5EF4-FFF2-40B4-BE49-F238E27FC236}">
                <a16:creationId xmlns:a16="http://schemas.microsoft.com/office/drawing/2014/main" id="{7645EB21-A01F-0F90-ADB0-CDEA6FB19B6B}"/>
              </a:ext>
            </a:extLst>
          </p:cNvPr>
          <p:cNvPicPr>
            <a:picLocks noChangeAspect="1"/>
          </p:cNvPicPr>
          <p:nvPr/>
        </p:nvPicPr>
        <p:blipFill rotWithShape="1">
          <a:blip r:embed="rId6"/>
          <a:srcRect l="19055" t="27959" r="58609" b="50296"/>
          <a:stretch/>
        </p:blipFill>
        <p:spPr bwMode="auto">
          <a:xfrm>
            <a:off x="3200475" y="4151552"/>
            <a:ext cx="8317233" cy="2277350"/>
          </a:xfrm>
          <a:prstGeom prst="rect">
            <a:avLst/>
          </a:prstGeom>
          <a:ln>
            <a:noFill/>
          </a:ln>
          <a:extLst>
            <a:ext uri="{53640926-AAD7-44D8-BBD7-CCE9431645EC}">
              <a14:shadowObscured xmlns:a14="http://schemas.microsoft.com/office/drawing/2010/main"/>
            </a:ext>
          </a:extLst>
        </p:spPr>
      </p:pic>
      <p:sp>
        <p:nvSpPr>
          <p:cNvPr id="15" name="Arrow: Right 14">
            <a:extLst>
              <a:ext uri="{FF2B5EF4-FFF2-40B4-BE49-F238E27FC236}">
                <a16:creationId xmlns:a16="http://schemas.microsoft.com/office/drawing/2014/main" id="{60522ADC-DE15-E528-8285-6A5EA82E66D3}"/>
              </a:ext>
            </a:extLst>
          </p:cNvPr>
          <p:cNvSpPr/>
          <p:nvPr/>
        </p:nvSpPr>
        <p:spPr>
          <a:xfrm rot="7225081">
            <a:off x="5190389" y="4772571"/>
            <a:ext cx="1223453" cy="60169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6" name="Arrow: Right 15">
            <a:extLst>
              <a:ext uri="{FF2B5EF4-FFF2-40B4-BE49-F238E27FC236}">
                <a16:creationId xmlns:a16="http://schemas.microsoft.com/office/drawing/2014/main" id="{59EF50E5-AB36-1F33-86E7-4871CDF96564}"/>
              </a:ext>
            </a:extLst>
          </p:cNvPr>
          <p:cNvSpPr/>
          <p:nvPr/>
        </p:nvSpPr>
        <p:spPr>
          <a:xfrm rot="7225081">
            <a:off x="9914913" y="4772570"/>
            <a:ext cx="1223453" cy="60169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Tree>
    <p:custDataLst>
      <p:tags r:id="rId1"/>
    </p:custDataLst>
    <p:extLst>
      <p:ext uri="{BB962C8B-B14F-4D97-AF65-F5344CB8AC3E}">
        <p14:creationId xmlns:p14="http://schemas.microsoft.com/office/powerpoint/2010/main" val="1629876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2"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childTnLst>
                                </p:cTn>
                              </p:par>
                            </p:childTnLst>
                          </p:cTn>
                        </p:par>
                        <p:par>
                          <p:cTn id="34" fill="hold">
                            <p:stCondLst>
                              <p:cond delay="0"/>
                            </p:stCondLst>
                            <p:childTnLst>
                              <p:par>
                                <p:cTn id="35" presetID="22" presetClass="entr" presetSubtype="2"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right)">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3" grpId="0" animBg="1"/>
      <p:bldP spid="15"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85EE3327-5A34-F1E5-BD94-9ACB355B4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7EDB5EC-19DB-B75A-D6E8-BCDCE8CFAF3B}"/>
              </a:ext>
            </a:extLst>
          </p:cNvPr>
          <p:cNvSpPr txBox="1"/>
          <p:nvPr/>
        </p:nvSpPr>
        <p:spPr>
          <a:xfrm>
            <a:off x="0" y="216315"/>
            <a:ext cx="1969478" cy="707886"/>
          </a:xfrm>
          <a:prstGeom prst="rect">
            <a:avLst/>
          </a:prstGeom>
          <a:solidFill>
            <a:schemeClr val="accent2"/>
          </a:solidFill>
        </p:spPr>
        <p:txBody>
          <a:bodyPr wrap="square">
            <a:spAutoFit/>
          </a:bodyPr>
          <a:lstStyle/>
          <a:p>
            <a:endParaRPr lang="en-US" sz="4000">
              <a:solidFill>
                <a:schemeClr val="bg1"/>
              </a:solidFill>
            </a:endParaRPr>
          </a:p>
        </p:txBody>
      </p:sp>
      <p:sp>
        <p:nvSpPr>
          <p:cNvPr id="3" name="Title 2">
            <a:extLst>
              <a:ext uri="{FF2B5EF4-FFF2-40B4-BE49-F238E27FC236}">
                <a16:creationId xmlns:a16="http://schemas.microsoft.com/office/drawing/2014/main" id="{B54AE773-3D29-7623-693D-F706DBD14BD3}"/>
              </a:ext>
            </a:extLst>
          </p:cNvPr>
          <p:cNvSpPr>
            <a:spLocks noGrp="1"/>
          </p:cNvSpPr>
          <p:nvPr>
            <p:ph type="title"/>
          </p:nvPr>
        </p:nvSpPr>
        <p:spPr>
          <a:xfrm>
            <a:off x="274396" y="-92523"/>
            <a:ext cx="11917604" cy="1325563"/>
          </a:xfrm>
        </p:spPr>
        <p:txBody>
          <a:bodyPr/>
          <a:lstStyle/>
          <a:p>
            <a:pPr>
              <a:tabLst>
                <a:tab pos="7662863" algn="l"/>
              </a:tabLst>
            </a:pPr>
            <a:r>
              <a:rPr lang="en-US" dirty="0"/>
              <a:t>STEPS: Assign/Enroll Groups (Bulk Actions)</a:t>
            </a:r>
          </a:p>
        </p:txBody>
      </p:sp>
      <p:sp>
        <p:nvSpPr>
          <p:cNvPr id="4" name="Content Placeholder 3">
            <a:extLst>
              <a:ext uri="{FF2B5EF4-FFF2-40B4-BE49-F238E27FC236}">
                <a16:creationId xmlns:a16="http://schemas.microsoft.com/office/drawing/2014/main" id="{A91FAF2A-CBD3-565C-FA7F-B8F68A07304F}"/>
              </a:ext>
            </a:extLst>
          </p:cNvPr>
          <p:cNvSpPr>
            <a:spLocks noGrp="1"/>
          </p:cNvSpPr>
          <p:nvPr>
            <p:ph idx="1"/>
          </p:nvPr>
        </p:nvSpPr>
        <p:spPr>
          <a:xfrm>
            <a:off x="3190311" y="1675806"/>
            <a:ext cx="9001689" cy="4351338"/>
          </a:xfrm>
        </p:spPr>
        <p:txBody>
          <a:bodyPr>
            <a:normAutofit/>
          </a:bodyPr>
          <a:lstStyle/>
          <a:p>
            <a:pPr marL="396875" indent="-396875">
              <a:spcAft>
                <a:spcPts val="600"/>
              </a:spcAft>
              <a:buNone/>
            </a:pPr>
            <a:r>
              <a:rPr lang="en-US" sz="3200" dirty="0"/>
              <a:t>4. Scroll down. Click Get Data to bring up your agency</a:t>
            </a:r>
          </a:p>
          <a:p>
            <a:pPr marL="396875" indent="-396875">
              <a:spcAft>
                <a:spcPts val="600"/>
              </a:spcAft>
              <a:buNone/>
            </a:pPr>
            <a:r>
              <a:rPr lang="en-US" sz="3200" dirty="0"/>
              <a:t>5. From that list, Check individuals or Check All</a:t>
            </a:r>
          </a:p>
          <a:p>
            <a:pPr marL="396875" indent="-396875">
              <a:spcAft>
                <a:spcPts val="600"/>
              </a:spcAft>
              <a:buNone/>
            </a:pPr>
            <a:r>
              <a:rPr lang="en-US" sz="3200" dirty="0"/>
              <a:t>6. Scroll down and click Bulk Enroll</a:t>
            </a:r>
          </a:p>
        </p:txBody>
      </p:sp>
      <p:pic>
        <p:nvPicPr>
          <p:cNvPr id="7" name="Picture 6">
            <a:extLst>
              <a:ext uri="{FF2B5EF4-FFF2-40B4-BE49-F238E27FC236}">
                <a16:creationId xmlns:a16="http://schemas.microsoft.com/office/drawing/2014/main" id="{3F09BE6F-D8C7-26CD-B928-D3E6D7B0DBE2}"/>
              </a:ext>
            </a:extLst>
          </p:cNvPr>
          <p:cNvPicPr>
            <a:picLocks noChangeAspect="1"/>
          </p:cNvPicPr>
          <p:nvPr/>
        </p:nvPicPr>
        <p:blipFill rotWithShape="1">
          <a:blip r:embed="rId5"/>
          <a:srcRect l="-1" t="11426" r="85811" b="42671"/>
          <a:stretch/>
        </p:blipFill>
        <p:spPr>
          <a:xfrm>
            <a:off x="274396" y="1540394"/>
            <a:ext cx="2798929" cy="4904463"/>
          </a:xfrm>
          <a:prstGeom prst="rect">
            <a:avLst/>
          </a:prstGeom>
        </p:spPr>
      </p:pic>
      <p:pic>
        <p:nvPicPr>
          <p:cNvPr id="6" name="Picture 5">
            <a:extLst>
              <a:ext uri="{FF2B5EF4-FFF2-40B4-BE49-F238E27FC236}">
                <a16:creationId xmlns:a16="http://schemas.microsoft.com/office/drawing/2014/main" id="{4217B702-C5C7-AD1E-A99B-C13575862D12}"/>
              </a:ext>
            </a:extLst>
          </p:cNvPr>
          <p:cNvPicPr>
            <a:picLocks noChangeAspect="1"/>
          </p:cNvPicPr>
          <p:nvPr/>
        </p:nvPicPr>
        <p:blipFill rotWithShape="1">
          <a:blip r:embed="rId6"/>
          <a:srcRect l="25722" t="22630" r="24475" b="19865"/>
          <a:stretch/>
        </p:blipFill>
        <p:spPr>
          <a:xfrm>
            <a:off x="6662058" y="1540394"/>
            <a:ext cx="1439732" cy="687303"/>
          </a:xfrm>
          <a:prstGeom prst="rect">
            <a:avLst/>
          </a:prstGeom>
        </p:spPr>
      </p:pic>
      <p:pic>
        <p:nvPicPr>
          <p:cNvPr id="8" name="Picture 7">
            <a:extLst>
              <a:ext uri="{FF2B5EF4-FFF2-40B4-BE49-F238E27FC236}">
                <a16:creationId xmlns:a16="http://schemas.microsoft.com/office/drawing/2014/main" id="{5767942B-A61F-77C1-1C2D-137982820E5D}"/>
              </a:ext>
            </a:extLst>
          </p:cNvPr>
          <p:cNvPicPr>
            <a:picLocks noChangeAspect="1"/>
          </p:cNvPicPr>
          <p:nvPr/>
        </p:nvPicPr>
        <p:blipFill rotWithShape="1">
          <a:blip r:embed="rId7"/>
          <a:srcRect l="24300" t="48077" r="52400" b="2847"/>
          <a:stretch/>
        </p:blipFill>
        <p:spPr>
          <a:xfrm>
            <a:off x="274396" y="3167883"/>
            <a:ext cx="2915915" cy="3273235"/>
          </a:xfrm>
          <a:prstGeom prst="rect">
            <a:avLst/>
          </a:prstGeom>
        </p:spPr>
      </p:pic>
      <p:sp>
        <p:nvSpPr>
          <p:cNvPr id="9" name="Arrow: Right 8">
            <a:extLst>
              <a:ext uri="{FF2B5EF4-FFF2-40B4-BE49-F238E27FC236}">
                <a16:creationId xmlns:a16="http://schemas.microsoft.com/office/drawing/2014/main" id="{E97111E8-7A34-16D5-2BBC-D88F95882C77}"/>
              </a:ext>
            </a:extLst>
          </p:cNvPr>
          <p:cNvSpPr/>
          <p:nvPr/>
        </p:nvSpPr>
        <p:spPr>
          <a:xfrm rot="13436857">
            <a:off x="718030" y="5919072"/>
            <a:ext cx="820263" cy="553993"/>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0" name="Arrow: Right 9">
            <a:extLst>
              <a:ext uri="{FF2B5EF4-FFF2-40B4-BE49-F238E27FC236}">
                <a16:creationId xmlns:a16="http://schemas.microsoft.com/office/drawing/2014/main" id="{463524E5-C8BF-740E-8309-1F07C29EE322}"/>
              </a:ext>
            </a:extLst>
          </p:cNvPr>
          <p:cNvSpPr/>
          <p:nvPr/>
        </p:nvSpPr>
        <p:spPr>
          <a:xfrm rot="13436857">
            <a:off x="730295" y="3680999"/>
            <a:ext cx="875247"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pic>
        <p:nvPicPr>
          <p:cNvPr id="11" name="Picture 10">
            <a:extLst>
              <a:ext uri="{FF2B5EF4-FFF2-40B4-BE49-F238E27FC236}">
                <a16:creationId xmlns:a16="http://schemas.microsoft.com/office/drawing/2014/main" id="{61053F0C-1539-9C2A-D29F-192758BC62A4}"/>
              </a:ext>
            </a:extLst>
          </p:cNvPr>
          <p:cNvPicPr>
            <a:picLocks noChangeAspect="1"/>
          </p:cNvPicPr>
          <p:nvPr/>
        </p:nvPicPr>
        <p:blipFill>
          <a:blip r:embed="rId8"/>
          <a:srcRect r="29540"/>
          <a:stretch/>
        </p:blipFill>
        <p:spPr>
          <a:xfrm>
            <a:off x="3307297" y="4450190"/>
            <a:ext cx="8588505" cy="856361"/>
          </a:xfrm>
          <a:prstGeom prst="rect">
            <a:avLst/>
          </a:prstGeom>
        </p:spPr>
      </p:pic>
      <p:sp>
        <p:nvSpPr>
          <p:cNvPr id="12" name="Arrow: Right 11">
            <a:extLst>
              <a:ext uri="{FF2B5EF4-FFF2-40B4-BE49-F238E27FC236}">
                <a16:creationId xmlns:a16="http://schemas.microsoft.com/office/drawing/2014/main" id="{92CE9B08-99F6-49E4-9CF8-F907F1E5B4D6}"/>
              </a:ext>
            </a:extLst>
          </p:cNvPr>
          <p:cNvSpPr/>
          <p:nvPr/>
        </p:nvSpPr>
        <p:spPr>
          <a:xfrm rot="3370471">
            <a:off x="8401001" y="4020573"/>
            <a:ext cx="820263" cy="553993"/>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Tree>
    <p:custDataLst>
      <p:tags r:id="rId1"/>
    </p:custDataLst>
    <p:extLst>
      <p:ext uri="{BB962C8B-B14F-4D97-AF65-F5344CB8AC3E}">
        <p14:creationId xmlns:p14="http://schemas.microsoft.com/office/powerpoint/2010/main" val="1293284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par>
                          <p:cTn id="17" fill="hold">
                            <p:stCondLst>
                              <p:cond delay="0"/>
                            </p:stCondLst>
                            <p:childTnLst>
                              <p:par>
                                <p:cTn id="18" presetID="42"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42"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47"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9" grpId="0" animBg="1"/>
      <p:bldP spid="10"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85EE3327-5A34-F1E5-BD94-9ACB355B436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A91FAF2A-CBD3-565C-FA7F-B8F68A07304F}"/>
              </a:ext>
            </a:extLst>
          </p:cNvPr>
          <p:cNvSpPr>
            <a:spLocks noGrp="1"/>
          </p:cNvSpPr>
          <p:nvPr>
            <p:ph idx="1"/>
          </p:nvPr>
        </p:nvSpPr>
        <p:spPr>
          <a:xfrm>
            <a:off x="7375629" y="1666622"/>
            <a:ext cx="4816371" cy="5167313"/>
          </a:xfrm>
        </p:spPr>
        <p:txBody>
          <a:bodyPr>
            <a:normAutofit/>
          </a:bodyPr>
          <a:lstStyle/>
          <a:p>
            <a:pPr marL="514350" indent="-514350">
              <a:buFont typeface="+mj-lt"/>
              <a:buAutoNum type="arabicPeriod" startAt="7"/>
            </a:pPr>
            <a:r>
              <a:rPr lang="en-US" sz="3200" dirty="0"/>
              <a:t>From the Bulk Enroll window, find the Course and Section</a:t>
            </a:r>
          </a:p>
          <a:p>
            <a:pPr marL="514350" indent="-514350">
              <a:buFont typeface="+mj-lt"/>
              <a:buAutoNum type="arabicPeriod" startAt="7"/>
            </a:pPr>
            <a:r>
              <a:rPr lang="en-US" sz="3200" dirty="0"/>
              <a:t>Select start and end dates </a:t>
            </a:r>
          </a:p>
          <a:p>
            <a:pPr marL="514350" indent="-514350">
              <a:buFont typeface="+mj-lt"/>
              <a:buAutoNum type="arabicPeriod" startAt="7"/>
            </a:pPr>
            <a:r>
              <a:rPr lang="en-US" sz="3200" dirty="0"/>
              <a:t>Click Enroll</a:t>
            </a:r>
          </a:p>
          <a:p>
            <a:pPr marL="514350" indent="-514350">
              <a:buFont typeface="+mj-lt"/>
              <a:buAutoNum type="arabicPeriod" startAt="7"/>
            </a:pPr>
            <a:endParaRPr lang="en-US" sz="3200" dirty="0"/>
          </a:p>
          <a:p>
            <a:pPr marL="0" indent="0">
              <a:buNone/>
            </a:pPr>
            <a:r>
              <a:rPr lang="en-US" sz="3200" dirty="0"/>
              <a:t>An email will be sent telling the Learner they are enrolled</a:t>
            </a:r>
          </a:p>
          <a:p>
            <a:pPr marL="0" indent="0">
              <a:buNone/>
            </a:pPr>
            <a:endParaRPr lang="en-US" sz="3200" dirty="0"/>
          </a:p>
        </p:txBody>
      </p:sp>
      <p:pic>
        <p:nvPicPr>
          <p:cNvPr id="7" name="Picture 6">
            <a:extLst>
              <a:ext uri="{FF2B5EF4-FFF2-40B4-BE49-F238E27FC236}">
                <a16:creationId xmlns:a16="http://schemas.microsoft.com/office/drawing/2014/main" id="{AC8C12B2-7259-4143-D304-7076D84679C3}"/>
              </a:ext>
            </a:extLst>
          </p:cNvPr>
          <p:cNvPicPr>
            <a:picLocks noChangeAspect="1"/>
          </p:cNvPicPr>
          <p:nvPr/>
        </p:nvPicPr>
        <p:blipFill>
          <a:blip r:embed="rId5"/>
          <a:stretch>
            <a:fillRect/>
          </a:stretch>
        </p:blipFill>
        <p:spPr>
          <a:xfrm>
            <a:off x="173297" y="1666622"/>
            <a:ext cx="6965838" cy="3588129"/>
          </a:xfrm>
          <a:prstGeom prst="rect">
            <a:avLst/>
          </a:prstGeom>
        </p:spPr>
      </p:pic>
      <p:sp>
        <p:nvSpPr>
          <p:cNvPr id="10" name="Arrow: Right 9">
            <a:extLst>
              <a:ext uri="{FF2B5EF4-FFF2-40B4-BE49-F238E27FC236}">
                <a16:creationId xmlns:a16="http://schemas.microsoft.com/office/drawing/2014/main" id="{463524E5-C8BF-740E-8309-1F07C29EE322}"/>
              </a:ext>
            </a:extLst>
          </p:cNvPr>
          <p:cNvSpPr/>
          <p:nvPr/>
        </p:nvSpPr>
        <p:spPr>
          <a:xfrm rot="8756634">
            <a:off x="5925383" y="2091651"/>
            <a:ext cx="875247"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9" name="Arrow: Right 8">
            <a:extLst>
              <a:ext uri="{FF2B5EF4-FFF2-40B4-BE49-F238E27FC236}">
                <a16:creationId xmlns:a16="http://schemas.microsoft.com/office/drawing/2014/main" id="{E97111E8-7A34-16D5-2BBC-D88F95882C77}"/>
              </a:ext>
            </a:extLst>
          </p:cNvPr>
          <p:cNvSpPr/>
          <p:nvPr/>
        </p:nvSpPr>
        <p:spPr>
          <a:xfrm rot="8686138">
            <a:off x="3037102" y="2792148"/>
            <a:ext cx="820263" cy="553993"/>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4" name="Arrow: Right 13">
            <a:extLst>
              <a:ext uri="{FF2B5EF4-FFF2-40B4-BE49-F238E27FC236}">
                <a16:creationId xmlns:a16="http://schemas.microsoft.com/office/drawing/2014/main" id="{FCFBEC01-1A30-9EBE-B1EA-D60C88FDEC71}"/>
              </a:ext>
            </a:extLst>
          </p:cNvPr>
          <p:cNvSpPr/>
          <p:nvPr/>
        </p:nvSpPr>
        <p:spPr>
          <a:xfrm rot="10800000">
            <a:off x="4649309" y="4756673"/>
            <a:ext cx="875247" cy="498078"/>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2" name="Arrow: Right 11">
            <a:extLst>
              <a:ext uri="{FF2B5EF4-FFF2-40B4-BE49-F238E27FC236}">
                <a16:creationId xmlns:a16="http://schemas.microsoft.com/office/drawing/2014/main" id="{92CE9B08-99F6-49E4-9CF8-F907F1E5B4D6}"/>
              </a:ext>
            </a:extLst>
          </p:cNvPr>
          <p:cNvSpPr/>
          <p:nvPr/>
        </p:nvSpPr>
        <p:spPr>
          <a:xfrm rot="8323817">
            <a:off x="4156526" y="3193907"/>
            <a:ext cx="820263" cy="553993"/>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pic>
        <p:nvPicPr>
          <p:cNvPr id="13" name="Picture 2">
            <a:extLst>
              <a:ext uri="{FF2B5EF4-FFF2-40B4-BE49-F238E27FC236}">
                <a16:creationId xmlns:a16="http://schemas.microsoft.com/office/drawing/2014/main" id="{44A59BF8-E91A-1D54-975C-50D3C930E8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09" t="57919" r="7643" b="31682"/>
          <a:stretch/>
        </p:blipFill>
        <p:spPr bwMode="auto">
          <a:xfrm>
            <a:off x="317043" y="4756673"/>
            <a:ext cx="6626117" cy="4998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2D1EB52-6CF9-72A6-40C7-9AC67BCEF706}"/>
              </a:ext>
            </a:extLst>
          </p:cNvPr>
          <p:cNvSpPr txBox="1"/>
          <p:nvPr/>
        </p:nvSpPr>
        <p:spPr>
          <a:xfrm>
            <a:off x="1320149" y="5218998"/>
            <a:ext cx="5066561" cy="1077218"/>
          </a:xfrm>
          <a:prstGeom prst="rect">
            <a:avLst/>
          </a:prstGeom>
          <a:solidFill>
            <a:schemeClr val="bg1"/>
          </a:solidFill>
        </p:spPr>
        <p:txBody>
          <a:bodyPr wrap="square">
            <a:spAutoFit/>
          </a:bodyPr>
          <a:lstStyle/>
          <a:p>
            <a:pPr marL="0" indent="0">
              <a:buNone/>
            </a:pPr>
            <a:r>
              <a:rPr lang="en-US" sz="3200" dirty="0"/>
              <a:t>If they are already complete, </a:t>
            </a:r>
          </a:p>
          <a:p>
            <a:pPr marL="0" indent="0">
              <a:buNone/>
            </a:pPr>
            <a:r>
              <a:rPr lang="en-US" sz="3200" dirty="0"/>
              <a:t>a </a:t>
            </a:r>
            <a:r>
              <a:rPr lang="en-US" sz="3200" dirty="0">
                <a:solidFill>
                  <a:srgbClr val="C00000"/>
                </a:solidFill>
              </a:rPr>
              <a:t>red info </a:t>
            </a:r>
            <a:r>
              <a:rPr lang="en-US" sz="3200" dirty="0"/>
              <a:t>message appears</a:t>
            </a:r>
          </a:p>
        </p:txBody>
      </p:sp>
      <p:sp>
        <p:nvSpPr>
          <p:cNvPr id="15" name="TextBox 14">
            <a:extLst>
              <a:ext uri="{FF2B5EF4-FFF2-40B4-BE49-F238E27FC236}">
                <a16:creationId xmlns:a16="http://schemas.microsoft.com/office/drawing/2014/main" id="{2FC78370-95EE-D315-354F-00D8FABD58F7}"/>
              </a:ext>
            </a:extLst>
          </p:cNvPr>
          <p:cNvSpPr txBox="1"/>
          <p:nvPr/>
        </p:nvSpPr>
        <p:spPr>
          <a:xfrm>
            <a:off x="-1" y="216315"/>
            <a:ext cx="1957755" cy="707886"/>
          </a:xfrm>
          <a:prstGeom prst="rect">
            <a:avLst/>
          </a:prstGeom>
          <a:solidFill>
            <a:schemeClr val="accent2"/>
          </a:solidFill>
        </p:spPr>
        <p:txBody>
          <a:bodyPr wrap="square">
            <a:spAutoFit/>
          </a:bodyPr>
          <a:lstStyle/>
          <a:p>
            <a:endParaRPr lang="en-US" sz="4000" dirty="0">
              <a:solidFill>
                <a:schemeClr val="bg1"/>
              </a:solidFill>
            </a:endParaRPr>
          </a:p>
        </p:txBody>
      </p:sp>
      <p:sp>
        <p:nvSpPr>
          <p:cNvPr id="16" name="Title 2">
            <a:extLst>
              <a:ext uri="{FF2B5EF4-FFF2-40B4-BE49-F238E27FC236}">
                <a16:creationId xmlns:a16="http://schemas.microsoft.com/office/drawing/2014/main" id="{41ECBEED-F3DA-A70B-74D5-53C269B8DC3E}"/>
              </a:ext>
            </a:extLst>
          </p:cNvPr>
          <p:cNvSpPr txBox="1">
            <a:spLocks/>
          </p:cNvSpPr>
          <p:nvPr/>
        </p:nvSpPr>
        <p:spPr>
          <a:xfrm>
            <a:off x="274396" y="-92523"/>
            <a:ext cx="119176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7662863" algn="l"/>
              </a:tabLst>
            </a:pPr>
            <a:r>
              <a:rPr lang="en-US" dirty="0"/>
              <a:t>STEPS: Assign/Enroll Groups (Bulk Actions)</a:t>
            </a:r>
          </a:p>
        </p:txBody>
      </p:sp>
    </p:spTree>
    <p:custDataLst>
      <p:tags r:id="rId1"/>
    </p:custDataLst>
    <p:extLst>
      <p:ext uri="{BB962C8B-B14F-4D97-AF65-F5344CB8AC3E}">
        <p14:creationId xmlns:p14="http://schemas.microsoft.com/office/powerpoint/2010/main" val="1940611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47"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par>
                          <p:cTn id="23" fill="hold">
                            <p:stCondLst>
                              <p:cond delay="0"/>
                            </p:stCondLst>
                            <p:childTnLst>
                              <p:par>
                                <p:cTn id="24" presetID="4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childTnLst>
                          </p:cTn>
                        </p:par>
                        <p:par>
                          <p:cTn id="33" fill="hold">
                            <p:stCondLst>
                              <p:cond delay="0"/>
                            </p:stCondLst>
                            <p:childTnLst>
                              <p:par>
                                <p:cTn id="34" presetID="47"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0"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0" grpId="0" animBg="1"/>
      <p:bldP spid="9" grpId="0" animBg="1"/>
      <p:bldP spid="14" grpId="0" animBg="1"/>
      <p:bldP spid="12"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85EE3327-5A34-F1E5-BD94-9ACB355B436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7EDB5EC-19DB-B75A-D6E8-BCDCE8CFAF3B}"/>
              </a:ext>
            </a:extLst>
          </p:cNvPr>
          <p:cNvSpPr txBox="1"/>
          <p:nvPr/>
        </p:nvSpPr>
        <p:spPr>
          <a:xfrm>
            <a:off x="0" y="305320"/>
            <a:ext cx="2526633" cy="707886"/>
          </a:xfrm>
          <a:prstGeom prst="rect">
            <a:avLst/>
          </a:prstGeom>
          <a:solidFill>
            <a:schemeClr val="accent2"/>
          </a:solidFill>
        </p:spPr>
        <p:txBody>
          <a:bodyPr wrap="square">
            <a:spAutoFit/>
          </a:bodyPr>
          <a:lstStyle/>
          <a:p>
            <a:endParaRPr lang="en-US" sz="4000">
              <a:solidFill>
                <a:schemeClr val="bg1"/>
              </a:solidFill>
            </a:endParaRPr>
          </a:p>
        </p:txBody>
      </p:sp>
      <p:sp>
        <p:nvSpPr>
          <p:cNvPr id="3" name="Title 2">
            <a:extLst>
              <a:ext uri="{FF2B5EF4-FFF2-40B4-BE49-F238E27FC236}">
                <a16:creationId xmlns:a16="http://schemas.microsoft.com/office/drawing/2014/main" id="{B54AE773-3D29-7623-693D-F706DBD14BD3}"/>
              </a:ext>
            </a:extLst>
          </p:cNvPr>
          <p:cNvSpPr>
            <a:spLocks noGrp="1"/>
          </p:cNvSpPr>
          <p:nvPr>
            <p:ph type="title"/>
          </p:nvPr>
        </p:nvSpPr>
        <p:spPr>
          <a:xfrm>
            <a:off x="838200" y="-851"/>
            <a:ext cx="10515600" cy="1325563"/>
          </a:xfrm>
        </p:spPr>
        <p:txBody>
          <a:bodyPr/>
          <a:lstStyle/>
          <a:p>
            <a:pPr>
              <a:tabLst>
                <a:tab pos="7662863" algn="l"/>
              </a:tabLst>
            </a:pPr>
            <a:r>
              <a:rPr lang="en-US" dirty="0"/>
              <a:t>STEPS:  Other Bulk Actions</a:t>
            </a:r>
          </a:p>
        </p:txBody>
      </p:sp>
      <p:sp>
        <p:nvSpPr>
          <p:cNvPr id="4" name="Content Placeholder 3">
            <a:extLst>
              <a:ext uri="{FF2B5EF4-FFF2-40B4-BE49-F238E27FC236}">
                <a16:creationId xmlns:a16="http://schemas.microsoft.com/office/drawing/2014/main" id="{A91FAF2A-CBD3-565C-FA7F-B8F68A07304F}"/>
              </a:ext>
            </a:extLst>
          </p:cNvPr>
          <p:cNvSpPr>
            <a:spLocks noGrp="1"/>
          </p:cNvSpPr>
          <p:nvPr>
            <p:ph idx="1"/>
          </p:nvPr>
        </p:nvSpPr>
        <p:spPr>
          <a:xfrm>
            <a:off x="2526633" y="1648465"/>
            <a:ext cx="9138321" cy="4351338"/>
          </a:xfrm>
        </p:spPr>
        <p:txBody>
          <a:bodyPr>
            <a:normAutofit/>
          </a:bodyPr>
          <a:lstStyle/>
          <a:p>
            <a:pPr marL="514350" indent="-514350">
              <a:buFont typeface="+mj-lt"/>
              <a:buAutoNum type="arabicPeriod"/>
            </a:pPr>
            <a:r>
              <a:rPr lang="en-US" sz="3200" dirty="0"/>
              <a:t>“Get Transcripts PDF” button might be another valuable Bulk Action for you</a:t>
            </a:r>
          </a:p>
          <a:p>
            <a:pPr marL="514350" indent="-514350">
              <a:buFont typeface="+mj-lt"/>
              <a:buAutoNum type="arabicPeriod"/>
            </a:pPr>
            <a:endParaRPr lang="en-US" sz="3200" dirty="0"/>
          </a:p>
          <a:p>
            <a:pPr marL="514350" indent="-514350">
              <a:buFont typeface="+mj-lt"/>
              <a:buAutoNum type="arabicPeriod"/>
            </a:pPr>
            <a:endParaRPr lang="en-US" sz="3200" dirty="0"/>
          </a:p>
        </p:txBody>
      </p:sp>
      <p:grpSp>
        <p:nvGrpSpPr>
          <p:cNvPr id="15" name="Group 14">
            <a:extLst>
              <a:ext uri="{FF2B5EF4-FFF2-40B4-BE49-F238E27FC236}">
                <a16:creationId xmlns:a16="http://schemas.microsoft.com/office/drawing/2014/main" id="{3C433327-FEEB-A5EF-71D1-BF233A9EB062}"/>
              </a:ext>
            </a:extLst>
          </p:cNvPr>
          <p:cNvGrpSpPr/>
          <p:nvPr/>
        </p:nvGrpSpPr>
        <p:grpSpPr>
          <a:xfrm rot="21235573">
            <a:off x="1960822" y="3337040"/>
            <a:ext cx="6672874" cy="3946884"/>
            <a:chOff x="3224783" y="3510051"/>
            <a:chExt cx="5931409" cy="3549903"/>
          </a:xfrm>
        </p:grpSpPr>
        <p:pic>
          <p:nvPicPr>
            <p:cNvPr id="7" name="Picture 6">
              <a:extLst>
                <a:ext uri="{FF2B5EF4-FFF2-40B4-BE49-F238E27FC236}">
                  <a16:creationId xmlns:a16="http://schemas.microsoft.com/office/drawing/2014/main" id="{5C3BD008-DB76-AC02-8D6A-B7538A19259D}"/>
                </a:ext>
              </a:extLst>
            </p:cNvPr>
            <p:cNvPicPr>
              <a:picLocks noChangeAspect="1"/>
            </p:cNvPicPr>
            <p:nvPr/>
          </p:nvPicPr>
          <p:blipFill rotWithShape="1">
            <a:blip r:embed="rId5">
              <a:extLst>
                <a:ext uri="{28A0092B-C50C-407E-A947-70E740481C1C}">
                  <a14:useLocalDpi xmlns:a14="http://schemas.microsoft.com/office/drawing/2010/main" val="0"/>
                </a:ext>
              </a:extLst>
            </a:blip>
            <a:srcRect l="26450" t="41341" r="47959"/>
            <a:stretch/>
          </p:blipFill>
          <p:spPr>
            <a:xfrm>
              <a:off x="3224783" y="3510051"/>
              <a:ext cx="3157728" cy="3547380"/>
            </a:xfrm>
            <a:prstGeom prst="rect">
              <a:avLst/>
            </a:prstGeom>
          </p:spPr>
        </p:pic>
        <p:pic>
          <p:nvPicPr>
            <p:cNvPr id="13" name="Picture 12">
              <a:extLst>
                <a:ext uri="{FF2B5EF4-FFF2-40B4-BE49-F238E27FC236}">
                  <a16:creationId xmlns:a16="http://schemas.microsoft.com/office/drawing/2014/main" id="{4C1341FA-8DCC-3434-97B4-B71A5AA0E18D}"/>
                </a:ext>
              </a:extLst>
            </p:cNvPr>
            <p:cNvPicPr>
              <a:picLocks noChangeAspect="1"/>
            </p:cNvPicPr>
            <p:nvPr/>
          </p:nvPicPr>
          <p:blipFill rotWithShape="1">
            <a:blip r:embed="rId5">
              <a:extLst>
                <a:ext uri="{28A0092B-C50C-407E-A947-70E740481C1C}">
                  <a14:useLocalDpi xmlns:a14="http://schemas.microsoft.com/office/drawing/2010/main" val="0"/>
                </a:ext>
              </a:extLst>
            </a:blip>
            <a:srcRect l="68096" t="41341" r="8141"/>
            <a:stretch/>
          </p:blipFill>
          <p:spPr>
            <a:xfrm>
              <a:off x="6224016" y="3512574"/>
              <a:ext cx="2932176" cy="3547380"/>
            </a:xfrm>
            <a:prstGeom prst="rect">
              <a:avLst/>
            </a:prstGeom>
          </p:spPr>
        </p:pic>
      </p:grpSp>
      <p:pic>
        <p:nvPicPr>
          <p:cNvPr id="11" name="Picture 10">
            <a:extLst>
              <a:ext uri="{FF2B5EF4-FFF2-40B4-BE49-F238E27FC236}">
                <a16:creationId xmlns:a16="http://schemas.microsoft.com/office/drawing/2014/main" id="{61053F0C-1539-9C2A-D29F-192758BC62A4}"/>
              </a:ext>
            </a:extLst>
          </p:cNvPr>
          <p:cNvPicPr>
            <a:picLocks noChangeAspect="1"/>
          </p:cNvPicPr>
          <p:nvPr/>
        </p:nvPicPr>
        <p:blipFill>
          <a:blip r:embed="rId6"/>
          <a:srcRect l="31369"/>
          <a:stretch/>
        </p:blipFill>
        <p:spPr>
          <a:xfrm>
            <a:off x="159657" y="2595231"/>
            <a:ext cx="9505710" cy="974024"/>
          </a:xfrm>
          <a:prstGeom prst="rect">
            <a:avLst/>
          </a:prstGeom>
        </p:spPr>
      </p:pic>
      <p:sp>
        <p:nvSpPr>
          <p:cNvPr id="12" name="Arrow: Right 11">
            <a:extLst>
              <a:ext uri="{FF2B5EF4-FFF2-40B4-BE49-F238E27FC236}">
                <a16:creationId xmlns:a16="http://schemas.microsoft.com/office/drawing/2014/main" id="{92CE9B08-99F6-49E4-9CF8-F907F1E5B4D6}"/>
              </a:ext>
            </a:extLst>
          </p:cNvPr>
          <p:cNvSpPr/>
          <p:nvPr/>
        </p:nvSpPr>
        <p:spPr>
          <a:xfrm rot="8907122">
            <a:off x="9349848" y="2396131"/>
            <a:ext cx="1472630" cy="7451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Tree>
    <p:custDataLst>
      <p:tags r:id="rId1"/>
    </p:custDataLst>
    <p:extLst>
      <p:ext uri="{BB962C8B-B14F-4D97-AF65-F5344CB8AC3E}">
        <p14:creationId xmlns:p14="http://schemas.microsoft.com/office/powerpoint/2010/main" val="35192465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6BF02F-7269-8CBE-9751-389D88D418B0}"/>
              </a:ext>
            </a:extLst>
          </p:cNvPr>
          <p:cNvSpPr>
            <a:spLocks noGrp="1"/>
          </p:cNvSpPr>
          <p:nvPr>
            <p:ph type="title"/>
          </p:nvPr>
        </p:nvSpPr>
        <p:spPr>
          <a:xfrm>
            <a:off x="6313" y="1272665"/>
            <a:ext cx="12207919" cy="3268520"/>
          </a:xfrm>
        </p:spPr>
        <p:txBody>
          <a:bodyPr vert="horz" lIns="91440" tIns="45720" rIns="91440" bIns="45720" rtlCol="0" anchor="b">
            <a:normAutofit/>
          </a:bodyPr>
          <a:lstStyle/>
          <a:p>
            <a:pPr algn="ctr"/>
            <a:r>
              <a:rPr lang="en-US" sz="4800" b="1" dirty="0">
                <a:solidFill>
                  <a:schemeClr val="accent2"/>
                </a:solidFill>
              </a:rPr>
              <a:t>Activity </a:t>
            </a:r>
            <a:br>
              <a:rPr lang="en-US" sz="4800" b="1" dirty="0">
                <a:solidFill>
                  <a:schemeClr val="accent2"/>
                </a:solidFill>
              </a:rPr>
            </a:br>
            <a:br>
              <a:rPr lang="en-US" sz="4800" b="1" dirty="0">
                <a:solidFill>
                  <a:schemeClr val="accent2"/>
                </a:solidFill>
              </a:rPr>
            </a:br>
            <a:r>
              <a:rPr lang="en-US" sz="4800" kern="1200" dirty="0">
                <a:solidFill>
                  <a:srgbClr val="FFFFFF"/>
                </a:solidFill>
                <a:latin typeface="+mj-lt"/>
                <a:ea typeface="+mj-ea"/>
                <a:cs typeface="+mj-cs"/>
              </a:rPr>
              <a:t>Reports on Completions</a:t>
            </a:r>
          </a:p>
        </p:txBody>
      </p:sp>
      <p:sp>
        <p:nvSpPr>
          <p:cNvPr id="19" name="Rectangle 18">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2214242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BEC9E033-74D3-E97B-6EF9-21AFE1F6EEA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CB3DE55-B228-F105-4183-102EEBAA0460}"/>
              </a:ext>
            </a:extLst>
          </p:cNvPr>
          <p:cNvSpPr txBox="1"/>
          <p:nvPr/>
        </p:nvSpPr>
        <p:spPr>
          <a:xfrm>
            <a:off x="1" y="661931"/>
            <a:ext cx="2526632" cy="707886"/>
          </a:xfrm>
          <a:prstGeom prst="rect">
            <a:avLst/>
          </a:prstGeom>
          <a:solidFill>
            <a:schemeClr val="accent2"/>
          </a:solidFill>
        </p:spPr>
        <p:txBody>
          <a:bodyPr wrap="square">
            <a:spAutoFit/>
          </a:bodyPr>
          <a:lstStyle/>
          <a:p>
            <a:endParaRPr lang="en-US" sz="4000">
              <a:solidFill>
                <a:schemeClr val="bg1"/>
              </a:solidFill>
            </a:endParaRPr>
          </a:p>
        </p:txBody>
      </p:sp>
      <p:sp>
        <p:nvSpPr>
          <p:cNvPr id="4" name="Title 3">
            <a:extLst>
              <a:ext uri="{FF2B5EF4-FFF2-40B4-BE49-F238E27FC236}">
                <a16:creationId xmlns:a16="http://schemas.microsoft.com/office/drawing/2014/main" id="{7BFD1761-A4C4-882A-DB6C-707C51BFE7D4}"/>
              </a:ext>
            </a:extLst>
          </p:cNvPr>
          <p:cNvSpPr>
            <a:spLocks noGrp="1"/>
          </p:cNvSpPr>
          <p:nvPr>
            <p:ph type="title"/>
          </p:nvPr>
        </p:nvSpPr>
        <p:spPr>
          <a:xfrm>
            <a:off x="838199" y="365125"/>
            <a:ext cx="11353799" cy="1325563"/>
          </a:xfrm>
        </p:spPr>
        <p:txBody>
          <a:bodyPr/>
          <a:lstStyle/>
          <a:p>
            <a:r>
              <a:rPr lang="en-US" dirty="0"/>
              <a:t>STEPS: Enrollment History Report (Completions)</a:t>
            </a:r>
          </a:p>
        </p:txBody>
      </p:sp>
      <p:sp>
        <p:nvSpPr>
          <p:cNvPr id="5" name="Content Placeholder 4">
            <a:extLst>
              <a:ext uri="{FF2B5EF4-FFF2-40B4-BE49-F238E27FC236}">
                <a16:creationId xmlns:a16="http://schemas.microsoft.com/office/drawing/2014/main" id="{C4556F4F-2B3E-A75D-E607-E067CF093C58}"/>
              </a:ext>
            </a:extLst>
          </p:cNvPr>
          <p:cNvSpPr>
            <a:spLocks noGrp="1"/>
          </p:cNvSpPr>
          <p:nvPr>
            <p:ph idx="1"/>
          </p:nvPr>
        </p:nvSpPr>
        <p:spPr>
          <a:xfrm>
            <a:off x="5800344" y="1856923"/>
            <a:ext cx="6013704" cy="4351338"/>
          </a:xfrm>
        </p:spPr>
        <p:txBody>
          <a:bodyPr>
            <a:normAutofit/>
          </a:bodyPr>
          <a:lstStyle/>
          <a:p>
            <a:pPr marL="514350" indent="-514350">
              <a:buFont typeface="+mj-lt"/>
              <a:buAutoNum type="arabicPeriod"/>
            </a:pPr>
            <a:r>
              <a:rPr lang="en-US" sz="3200" dirty="0"/>
              <a:t>From Manager Dashboard, Click Reports</a:t>
            </a:r>
          </a:p>
          <a:p>
            <a:pPr marL="514350" indent="-514350">
              <a:buFont typeface="+mj-lt"/>
              <a:buAutoNum type="arabicPeriod"/>
            </a:pPr>
            <a:endParaRPr lang="en-US" sz="3200" dirty="0"/>
          </a:p>
          <a:p>
            <a:pPr marL="514350" indent="-514350">
              <a:buFont typeface="+mj-lt"/>
              <a:buAutoNum type="arabicPeriod"/>
            </a:pPr>
            <a:r>
              <a:rPr lang="en-US" sz="3200" dirty="0"/>
              <a:t>Scroll down to Enrollments and click Enrollment History</a:t>
            </a:r>
          </a:p>
          <a:p>
            <a:pPr marL="514350" indent="-514350">
              <a:buFont typeface="+mj-lt"/>
              <a:buAutoNum type="arabicPeriod"/>
            </a:pPr>
            <a:endParaRPr lang="en-US" sz="3200" dirty="0"/>
          </a:p>
        </p:txBody>
      </p:sp>
      <p:pic>
        <p:nvPicPr>
          <p:cNvPr id="7" name="Picture 6">
            <a:extLst>
              <a:ext uri="{FF2B5EF4-FFF2-40B4-BE49-F238E27FC236}">
                <a16:creationId xmlns:a16="http://schemas.microsoft.com/office/drawing/2014/main" id="{F43A712A-BE81-D87F-26CC-DEB8C82B82CE}"/>
              </a:ext>
            </a:extLst>
          </p:cNvPr>
          <p:cNvPicPr>
            <a:picLocks noChangeAspect="1"/>
          </p:cNvPicPr>
          <p:nvPr/>
        </p:nvPicPr>
        <p:blipFill rotWithShape="1">
          <a:blip r:embed="rId5"/>
          <a:srcRect t="16742" r="53600" b="4639"/>
          <a:stretch/>
        </p:blipFill>
        <p:spPr>
          <a:xfrm>
            <a:off x="0" y="1690688"/>
            <a:ext cx="5657088" cy="5108448"/>
          </a:xfrm>
          <a:prstGeom prst="rect">
            <a:avLst/>
          </a:prstGeom>
        </p:spPr>
      </p:pic>
      <p:grpSp>
        <p:nvGrpSpPr>
          <p:cNvPr id="12" name="Group 11">
            <a:extLst>
              <a:ext uri="{FF2B5EF4-FFF2-40B4-BE49-F238E27FC236}">
                <a16:creationId xmlns:a16="http://schemas.microsoft.com/office/drawing/2014/main" id="{A5DFDCCA-6378-6CDB-1EF1-36264B6AB31C}"/>
              </a:ext>
            </a:extLst>
          </p:cNvPr>
          <p:cNvGrpSpPr/>
          <p:nvPr/>
        </p:nvGrpSpPr>
        <p:grpSpPr>
          <a:xfrm>
            <a:off x="1251111" y="4484405"/>
            <a:ext cx="3160807" cy="866421"/>
            <a:chOff x="1251111" y="4484405"/>
            <a:chExt cx="3160807" cy="866421"/>
          </a:xfrm>
        </p:grpSpPr>
        <p:sp>
          <p:nvSpPr>
            <p:cNvPr id="10" name="Arrow: Right 9">
              <a:extLst>
                <a:ext uri="{FF2B5EF4-FFF2-40B4-BE49-F238E27FC236}">
                  <a16:creationId xmlns:a16="http://schemas.microsoft.com/office/drawing/2014/main" id="{7BE4DB32-66EE-5313-2610-4961F64E13A0}"/>
                </a:ext>
              </a:extLst>
            </p:cNvPr>
            <p:cNvSpPr/>
            <p:nvPr/>
          </p:nvSpPr>
          <p:spPr>
            <a:xfrm rot="9083217">
              <a:off x="1251111" y="4759556"/>
              <a:ext cx="144521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FAA785C7-28CB-164B-E923-29C408B630A3}"/>
                </a:ext>
              </a:extLst>
            </p:cNvPr>
            <p:cNvSpPr txBox="1"/>
            <p:nvPr/>
          </p:nvSpPr>
          <p:spPr>
            <a:xfrm>
              <a:off x="2247898" y="4484405"/>
              <a:ext cx="2164020" cy="646331"/>
            </a:xfrm>
            <a:prstGeom prst="rect">
              <a:avLst/>
            </a:prstGeom>
            <a:solidFill>
              <a:schemeClr val="accent6"/>
            </a:solidFill>
          </p:spPr>
          <p:txBody>
            <a:bodyPr wrap="square" rtlCol="0">
              <a:spAutoFit/>
            </a:bodyPr>
            <a:lstStyle/>
            <a:p>
              <a:r>
                <a:rPr lang="en-US" sz="3600" dirty="0">
                  <a:solidFill>
                    <a:schemeClr val="bg1"/>
                  </a:solidFill>
                </a:rPr>
                <a:t>1. Reports</a:t>
              </a:r>
            </a:p>
          </p:txBody>
        </p:sp>
      </p:grpSp>
      <p:pic>
        <p:nvPicPr>
          <p:cNvPr id="14" name="Picture 13">
            <a:extLst>
              <a:ext uri="{FF2B5EF4-FFF2-40B4-BE49-F238E27FC236}">
                <a16:creationId xmlns:a16="http://schemas.microsoft.com/office/drawing/2014/main" id="{252ACFF4-4901-6513-32FF-F2AE17A94421}"/>
              </a:ext>
            </a:extLst>
          </p:cNvPr>
          <p:cNvPicPr>
            <a:picLocks noChangeAspect="1"/>
          </p:cNvPicPr>
          <p:nvPr/>
        </p:nvPicPr>
        <p:blipFill rotWithShape="1">
          <a:blip r:embed="rId6"/>
          <a:srcRect l="1" t="21380" r="53599" b="12519"/>
          <a:stretch/>
        </p:blipFill>
        <p:spPr>
          <a:xfrm>
            <a:off x="-1" y="2563020"/>
            <a:ext cx="5657088" cy="4294980"/>
          </a:xfrm>
          <a:prstGeom prst="rect">
            <a:avLst/>
          </a:prstGeom>
        </p:spPr>
      </p:pic>
      <p:grpSp>
        <p:nvGrpSpPr>
          <p:cNvPr id="15" name="Group 14">
            <a:extLst>
              <a:ext uri="{FF2B5EF4-FFF2-40B4-BE49-F238E27FC236}">
                <a16:creationId xmlns:a16="http://schemas.microsoft.com/office/drawing/2014/main" id="{2E46231B-FE5D-AF0E-21C1-F11E2EF8BDCE}"/>
              </a:ext>
            </a:extLst>
          </p:cNvPr>
          <p:cNvGrpSpPr/>
          <p:nvPr/>
        </p:nvGrpSpPr>
        <p:grpSpPr>
          <a:xfrm>
            <a:off x="1734268" y="4364266"/>
            <a:ext cx="3733718" cy="1200329"/>
            <a:chOff x="1251111" y="4484405"/>
            <a:chExt cx="3733718" cy="1200329"/>
          </a:xfrm>
        </p:grpSpPr>
        <p:sp>
          <p:nvSpPr>
            <p:cNvPr id="16" name="Arrow: Right 15">
              <a:extLst>
                <a:ext uri="{FF2B5EF4-FFF2-40B4-BE49-F238E27FC236}">
                  <a16:creationId xmlns:a16="http://schemas.microsoft.com/office/drawing/2014/main" id="{E2C72868-A844-8D9F-E973-010748D13101}"/>
                </a:ext>
              </a:extLst>
            </p:cNvPr>
            <p:cNvSpPr/>
            <p:nvPr/>
          </p:nvSpPr>
          <p:spPr>
            <a:xfrm rot="9083217">
              <a:off x="1251111" y="4759556"/>
              <a:ext cx="144521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7" name="TextBox 16">
              <a:extLst>
                <a:ext uri="{FF2B5EF4-FFF2-40B4-BE49-F238E27FC236}">
                  <a16:creationId xmlns:a16="http://schemas.microsoft.com/office/drawing/2014/main" id="{925EAF48-6539-265B-A090-466CBA6C89BA}"/>
                </a:ext>
              </a:extLst>
            </p:cNvPr>
            <p:cNvSpPr txBox="1"/>
            <p:nvPr/>
          </p:nvSpPr>
          <p:spPr>
            <a:xfrm>
              <a:off x="2247897" y="4484405"/>
              <a:ext cx="2736932" cy="1200329"/>
            </a:xfrm>
            <a:prstGeom prst="rect">
              <a:avLst/>
            </a:prstGeom>
            <a:solidFill>
              <a:schemeClr val="accent6"/>
            </a:solidFill>
          </p:spPr>
          <p:txBody>
            <a:bodyPr wrap="square" rtlCol="0">
              <a:spAutoFit/>
            </a:bodyPr>
            <a:lstStyle/>
            <a:p>
              <a:r>
                <a:rPr lang="en-US" sz="3600" dirty="0">
                  <a:solidFill>
                    <a:schemeClr val="bg1"/>
                  </a:solidFill>
                </a:rPr>
                <a:t>2. Enrollment   History</a:t>
              </a:r>
            </a:p>
          </p:txBody>
        </p:sp>
      </p:grpSp>
    </p:spTree>
    <p:custDataLst>
      <p:tags r:id="rId1"/>
    </p:custDataLst>
    <p:extLst>
      <p:ext uri="{BB962C8B-B14F-4D97-AF65-F5344CB8AC3E}">
        <p14:creationId xmlns:p14="http://schemas.microsoft.com/office/powerpoint/2010/main" val="42597990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500"/>
                                        <p:tgtEl>
                                          <p:spTgt spid="7"/>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47"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BEC9E033-74D3-E97B-6EF9-21AFE1F6EEA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CB3DE55-B228-F105-4183-102EEBAA0460}"/>
              </a:ext>
            </a:extLst>
          </p:cNvPr>
          <p:cNvSpPr txBox="1"/>
          <p:nvPr/>
        </p:nvSpPr>
        <p:spPr>
          <a:xfrm>
            <a:off x="1" y="661931"/>
            <a:ext cx="2526632" cy="707886"/>
          </a:xfrm>
          <a:prstGeom prst="rect">
            <a:avLst/>
          </a:prstGeom>
          <a:solidFill>
            <a:schemeClr val="accent2"/>
          </a:solidFill>
        </p:spPr>
        <p:txBody>
          <a:bodyPr wrap="square">
            <a:spAutoFit/>
          </a:bodyPr>
          <a:lstStyle/>
          <a:p>
            <a:endParaRPr lang="en-US" sz="4000">
              <a:solidFill>
                <a:schemeClr val="bg1"/>
              </a:solidFill>
            </a:endParaRPr>
          </a:p>
        </p:txBody>
      </p:sp>
      <p:sp>
        <p:nvSpPr>
          <p:cNvPr id="4" name="Title 3">
            <a:extLst>
              <a:ext uri="{FF2B5EF4-FFF2-40B4-BE49-F238E27FC236}">
                <a16:creationId xmlns:a16="http://schemas.microsoft.com/office/drawing/2014/main" id="{7BFD1761-A4C4-882A-DB6C-707C51BFE7D4}"/>
              </a:ext>
            </a:extLst>
          </p:cNvPr>
          <p:cNvSpPr>
            <a:spLocks noGrp="1"/>
          </p:cNvSpPr>
          <p:nvPr>
            <p:ph type="title"/>
          </p:nvPr>
        </p:nvSpPr>
        <p:spPr>
          <a:xfrm>
            <a:off x="838199" y="365125"/>
            <a:ext cx="11353799" cy="1325563"/>
          </a:xfrm>
        </p:spPr>
        <p:txBody>
          <a:bodyPr/>
          <a:lstStyle/>
          <a:p>
            <a:r>
              <a:rPr lang="en-US" dirty="0"/>
              <a:t>STEPS: Enrollment History Report (Completions)</a:t>
            </a:r>
          </a:p>
        </p:txBody>
      </p:sp>
      <p:pic>
        <p:nvPicPr>
          <p:cNvPr id="19" name="Picture 18">
            <a:extLst>
              <a:ext uri="{FF2B5EF4-FFF2-40B4-BE49-F238E27FC236}">
                <a16:creationId xmlns:a16="http://schemas.microsoft.com/office/drawing/2014/main" id="{1592BC16-1CE1-AC02-5322-FB2E9B4A803A}"/>
              </a:ext>
            </a:extLst>
          </p:cNvPr>
          <p:cNvPicPr>
            <a:picLocks noChangeAspect="1"/>
          </p:cNvPicPr>
          <p:nvPr/>
        </p:nvPicPr>
        <p:blipFill rotWithShape="1">
          <a:blip r:embed="rId5">
            <a:extLst>
              <a:ext uri="{28A0092B-C50C-407E-A947-70E740481C1C}">
                <a14:useLocalDpi xmlns:a14="http://schemas.microsoft.com/office/drawing/2010/main" val="0"/>
              </a:ext>
            </a:extLst>
          </a:blip>
          <a:srcRect t="19102" r="3508" b="14293"/>
          <a:stretch/>
        </p:blipFill>
        <p:spPr>
          <a:xfrm>
            <a:off x="213865" y="1861830"/>
            <a:ext cx="11764269" cy="4327736"/>
          </a:xfrm>
          <a:prstGeom prst="rect">
            <a:avLst/>
          </a:prstGeom>
        </p:spPr>
      </p:pic>
      <p:grpSp>
        <p:nvGrpSpPr>
          <p:cNvPr id="12" name="Group 11">
            <a:extLst>
              <a:ext uri="{FF2B5EF4-FFF2-40B4-BE49-F238E27FC236}">
                <a16:creationId xmlns:a16="http://schemas.microsoft.com/office/drawing/2014/main" id="{A5DFDCCA-6378-6CDB-1EF1-36264B6AB31C}"/>
              </a:ext>
            </a:extLst>
          </p:cNvPr>
          <p:cNvGrpSpPr/>
          <p:nvPr/>
        </p:nvGrpSpPr>
        <p:grpSpPr>
          <a:xfrm>
            <a:off x="5122578" y="1465931"/>
            <a:ext cx="4432297" cy="1644578"/>
            <a:chOff x="1627600" y="4579200"/>
            <a:chExt cx="2655959" cy="1644578"/>
          </a:xfrm>
        </p:grpSpPr>
        <p:sp>
          <p:nvSpPr>
            <p:cNvPr id="10" name="Arrow: Right 9">
              <a:extLst>
                <a:ext uri="{FF2B5EF4-FFF2-40B4-BE49-F238E27FC236}">
                  <a16:creationId xmlns:a16="http://schemas.microsoft.com/office/drawing/2014/main" id="{7BE4DB32-66EE-5313-2610-4961F64E13A0}"/>
                </a:ext>
              </a:extLst>
            </p:cNvPr>
            <p:cNvSpPr/>
            <p:nvPr/>
          </p:nvSpPr>
          <p:spPr>
            <a:xfrm rot="7871650">
              <a:off x="982464" y="5224336"/>
              <a:ext cx="1644578" cy="35430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FAA785C7-28CB-164B-E923-29C408B630A3}"/>
                </a:ext>
              </a:extLst>
            </p:cNvPr>
            <p:cNvSpPr txBox="1"/>
            <p:nvPr/>
          </p:nvSpPr>
          <p:spPr>
            <a:xfrm>
              <a:off x="1799971" y="4641040"/>
              <a:ext cx="2483588" cy="646331"/>
            </a:xfrm>
            <a:prstGeom prst="rect">
              <a:avLst/>
            </a:prstGeom>
            <a:solidFill>
              <a:schemeClr val="accent6"/>
            </a:solidFill>
          </p:spPr>
          <p:txBody>
            <a:bodyPr wrap="square" rtlCol="0">
              <a:spAutoFit/>
            </a:bodyPr>
            <a:lstStyle/>
            <a:p>
              <a:r>
                <a:rPr lang="en-US" sz="3600" dirty="0">
                  <a:solidFill>
                    <a:schemeClr val="bg1"/>
                  </a:solidFill>
                </a:rPr>
                <a:t>3. Choose Affiliation</a:t>
              </a:r>
            </a:p>
          </p:txBody>
        </p:sp>
      </p:grpSp>
      <p:grpSp>
        <p:nvGrpSpPr>
          <p:cNvPr id="22" name="Group 21">
            <a:extLst>
              <a:ext uri="{FF2B5EF4-FFF2-40B4-BE49-F238E27FC236}">
                <a16:creationId xmlns:a16="http://schemas.microsoft.com/office/drawing/2014/main" id="{BD61EC6D-12DE-DFE1-74C1-1E81B3E3A581}"/>
              </a:ext>
            </a:extLst>
          </p:cNvPr>
          <p:cNvGrpSpPr/>
          <p:nvPr/>
        </p:nvGrpSpPr>
        <p:grpSpPr>
          <a:xfrm>
            <a:off x="8421131" y="5100268"/>
            <a:ext cx="3398994" cy="1413198"/>
            <a:chOff x="8421131" y="5100268"/>
            <a:chExt cx="3398994" cy="1413198"/>
          </a:xfrm>
        </p:grpSpPr>
        <p:sp>
          <p:nvSpPr>
            <p:cNvPr id="8" name="Arrow: Right 7">
              <a:extLst>
                <a:ext uri="{FF2B5EF4-FFF2-40B4-BE49-F238E27FC236}">
                  <a16:creationId xmlns:a16="http://schemas.microsoft.com/office/drawing/2014/main" id="{C8F4B7B5-1686-1C65-D07E-6E1F650FFDAE}"/>
                </a:ext>
              </a:extLst>
            </p:cNvPr>
            <p:cNvSpPr/>
            <p:nvPr/>
          </p:nvSpPr>
          <p:spPr>
            <a:xfrm rot="12869085">
              <a:off x="8421131" y="5100268"/>
              <a:ext cx="144521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531B1A71-4B82-2AA5-56D5-22427D8BD598}"/>
                </a:ext>
              </a:extLst>
            </p:cNvPr>
            <p:cNvSpPr txBox="1"/>
            <p:nvPr/>
          </p:nvSpPr>
          <p:spPr>
            <a:xfrm>
              <a:off x="8914158" y="5313137"/>
              <a:ext cx="2905967" cy="1200329"/>
            </a:xfrm>
            <a:prstGeom prst="rect">
              <a:avLst/>
            </a:prstGeom>
            <a:solidFill>
              <a:schemeClr val="accent6"/>
            </a:solidFill>
          </p:spPr>
          <p:txBody>
            <a:bodyPr wrap="square" rtlCol="0">
              <a:spAutoFit/>
            </a:bodyPr>
            <a:lstStyle/>
            <a:p>
              <a:r>
                <a:rPr lang="en-US" sz="3600" dirty="0">
                  <a:solidFill>
                    <a:schemeClr val="bg1"/>
                  </a:solidFill>
                </a:rPr>
                <a:t>5. Select Active Status</a:t>
              </a:r>
            </a:p>
          </p:txBody>
        </p:sp>
      </p:grpSp>
      <p:grpSp>
        <p:nvGrpSpPr>
          <p:cNvPr id="21" name="Group 20">
            <a:extLst>
              <a:ext uri="{FF2B5EF4-FFF2-40B4-BE49-F238E27FC236}">
                <a16:creationId xmlns:a16="http://schemas.microsoft.com/office/drawing/2014/main" id="{C5FF417B-2D90-DAEC-636A-ABE67AF513BA}"/>
              </a:ext>
            </a:extLst>
          </p:cNvPr>
          <p:cNvGrpSpPr/>
          <p:nvPr/>
        </p:nvGrpSpPr>
        <p:grpSpPr>
          <a:xfrm>
            <a:off x="5449858" y="3147975"/>
            <a:ext cx="4179953" cy="1697781"/>
            <a:chOff x="5449858" y="3147975"/>
            <a:chExt cx="4179953" cy="1697781"/>
          </a:xfrm>
        </p:grpSpPr>
        <p:sp>
          <p:nvSpPr>
            <p:cNvPr id="9" name="Arrow: Right 8">
              <a:extLst>
                <a:ext uri="{FF2B5EF4-FFF2-40B4-BE49-F238E27FC236}">
                  <a16:creationId xmlns:a16="http://schemas.microsoft.com/office/drawing/2014/main" id="{3929D4D7-73C4-1D9E-97D4-6770C5CE3C3F}"/>
                </a:ext>
              </a:extLst>
            </p:cNvPr>
            <p:cNvSpPr/>
            <p:nvPr/>
          </p:nvSpPr>
          <p:spPr>
            <a:xfrm rot="7721943">
              <a:off x="5022887" y="3827516"/>
              <a:ext cx="144521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3" name="TextBox 12">
              <a:extLst>
                <a:ext uri="{FF2B5EF4-FFF2-40B4-BE49-F238E27FC236}">
                  <a16:creationId xmlns:a16="http://schemas.microsoft.com/office/drawing/2014/main" id="{578CCFDF-0DEF-8252-2140-FF122F26CEB9}"/>
                </a:ext>
              </a:extLst>
            </p:cNvPr>
            <p:cNvSpPr txBox="1"/>
            <p:nvPr/>
          </p:nvSpPr>
          <p:spPr>
            <a:xfrm>
              <a:off x="5856397" y="3147975"/>
              <a:ext cx="3773414" cy="646331"/>
            </a:xfrm>
            <a:prstGeom prst="rect">
              <a:avLst/>
            </a:prstGeom>
            <a:solidFill>
              <a:schemeClr val="accent6"/>
            </a:solidFill>
          </p:spPr>
          <p:txBody>
            <a:bodyPr wrap="square" rtlCol="0">
              <a:spAutoFit/>
            </a:bodyPr>
            <a:lstStyle/>
            <a:p>
              <a:r>
                <a:rPr lang="en-US" sz="3600" dirty="0">
                  <a:solidFill>
                    <a:schemeClr val="bg1"/>
                  </a:solidFill>
                </a:rPr>
                <a:t>4. Select a Course</a:t>
              </a:r>
            </a:p>
          </p:txBody>
        </p:sp>
      </p:grpSp>
    </p:spTree>
    <p:custDataLst>
      <p:tags r:id="rId1"/>
    </p:custDataLst>
    <p:extLst>
      <p:ext uri="{BB962C8B-B14F-4D97-AF65-F5344CB8AC3E}">
        <p14:creationId xmlns:p14="http://schemas.microsoft.com/office/powerpoint/2010/main" val="1108564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BEC9E033-74D3-E97B-6EF9-21AFE1F6EEA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CB3DE55-B228-F105-4183-102EEBAA0460}"/>
              </a:ext>
            </a:extLst>
          </p:cNvPr>
          <p:cNvSpPr txBox="1"/>
          <p:nvPr/>
        </p:nvSpPr>
        <p:spPr>
          <a:xfrm>
            <a:off x="1" y="661931"/>
            <a:ext cx="2526632" cy="707886"/>
          </a:xfrm>
          <a:prstGeom prst="rect">
            <a:avLst/>
          </a:prstGeom>
          <a:solidFill>
            <a:schemeClr val="accent2"/>
          </a:solidFill>
        </p:spPr>
        <p:txBody>
          <a:bodyPr wrap="square">
            <a:spAutoFit/>
          </a:bodyPr>
          <a:lstStyle/>
          <a:p>
            <a:endParaRPr lang="en-US" sz="4000">
              <a:solidFill>
                <a:schemeClr val="bg1"/>
              </a:solidFill>
            </a:endParaRPr>
          </a:p>
        </p:txBody>
      </p:sp>
      <p:pic>
        <p:nvPicPr>
          <p:cNvPr id="14" name="Picture 13">
            <a:extLst>
              <a:ext uri="{FF2B5EF4-FFF2-40B4-BE49-F238E27FC236}">
                <a16:creationId xmlns:a16="http://schemas.microsoft.com/office/drawing/2014/main" id="{F8310DA3-3BE2-AC7E-654C-A60ACAF4871B}"/>
              </a:ext>
            </a:extLst>
          </p:cNvPr>
          <p:cNvPicPr>
            <a:picLocks noChangeAspect="1"/>
          </p:cNvPicPr>
          <p:nvPr/>
        </p:nvPicPr>
        <p:blipFill rotWithShape="1">
          <a:blip r:embed="rId5"/>
          <a:srcRect t="14561" r="1753" b="10708"/>
          <a:stretch/>
        </p:blipFill>
        <p:spPr>
          <a:xfrm>
            <a:off x="23008" y="1491669"/>
            <a:ext cx="12097310" cy="5001206"/>
          </a:xfrm>
          <a:prstGeom prst="rect">
            <a:avLst/>
          </a:prstGeom>
        </p:spPr>
      </p:pic>
      <p:sp>
        <p:nvSpPr>
          <p:cNvPr id="4" name="Title 3">
            <a:extLst>
              <a:ext uri="{FF2B5EF4-FFF2-40B4-BE49-F238E27FC236}">
                <a16:creationId xmlns:a16="http://schemas.microsoft.com/office/drawing/2014/main" id="{7BFD1761-A4C4-882A-DB6C-707C51BFE7D4}"/>
              </a:ext>
            </a:extLst>
          </p:cNvPr>
          <p:cNvSpPr>
            <a:spLocks noGrp="1"/>
          </p:cNvSpPr>
          <p:nvPr>
            <p:ph type="title"/>
          </p:nvPr>
        </p:nvSpPr>
        <p:spPr>
          <a:xfrm>
            <a:off x="838199" y="365125"/>
            <a:ext cx="11353799" cy="1325563"/>
          </a:xfrm>
        </p:spPr>
        <p:txBody>
          <a:bodyPr/>
          <a:lstStyle/>
          <a:p>
            <a:r>
              <a:rPr lang="en-US" dirty="0"/>
              <a:t>STEPS: Enrollment History Report (Completions)</a:t>
            </a:r>
          </a:p>
        </p:txBody>
      </p:sp>
      <p:grpSp>
        <p:nvGrpSpPr>
          <p:cNvPr id="12" name="Group 11">
            <a:extLst>
              <a:ext uri="{FF2B5EF4-FFF2-40B4-BE49-F238E27FC236}">
                <a16:creationId xmlns:a16="http://schemas.microsoft.com/office/drawing/2014/main" id="{A5DFDCCA-6378-6CDB-1EF1-36264B6AB31C}"/>
              </a:ext>
            </a:extLst>
          </p:cNvPr>
          <p:cNvGrpSpPr/>
          <p:nvPr/>
        </p:nvGrpSpPr>
        <p:grpSpPr>
          <a:xfrm>
            <a:off x="3683890" y="2369124"/>
            <a:ext cx="3688597" cy="1048444"/>
            <a:chOff x="802061" y="4750371"/>
            <a:chExt cx="3688597" cy="1048444"/>
          </a:xfrm>
        </p:grpSpPr>
        <p:sp>
          <p:nvSpPr>
            <p:cNvPr id="10" name="Arrow: Right 9">
              <a:extLst>
                <a:ext uri="{FF2B5EF4-FFF2-40B4-BE49-F238E27FC236}">
                  <a16:creationId xmlns:a16="http://schemas.microsoft.com/office/drawing/2014/main" id="{7BE4DB32-66EE-5313-2610-4961F64E13A0}"/>
                </a:ext>
              </a:extLst>
            </p:cNvPr>
            <p:cNvSpPr/>
            <p:nvPr/>
          </p:nvSpPr>
          <p:spPr>
            <a:xfrm rot="2151289">
              <a:off x="2544906" y="5207545"/>
              <a:ext cx="144521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FAA785C7-28CB-164B-E923-29C408B630A3}"/>
                </a:ext>
              </a:extLst>
            </p:cNvPr>
            <p:cNvSpPr txBox="1"/>
            <p:nvPr/>
          </p:nvSpPr>
          <p:spPr>
            <a:xfrm>
              <a:off x="802061" y="4750371"/>
              <a:ext cx="3688597" cy="646331"/>
            </a:xfrm>
            <a:prstGeom prst="rect">
              <a:avLst/>
            </a:prstGeom>
            <a:solidFill>
              <a:schemeClr val="accent6"/>
            </a:solidFill>
          </p:spPr>
          <p:txBody>
            <a:bodyPr wrap="square" rtlCol="0">
              <a:spAutoFit/>
            </a:bodyPr>
            <a:lstStyle/>
            <a:p>
              <a:r>
                <a:rPr lang="en-US" sz="3600" dirty="0">
                  <a:solidFill>
                    <a:schemeClr val="bg1"/>
                  </a:solidFill>
                </a:rPr>
                <a:t>6. Select Get Data</a:t>
              </a:r>
            </a:p>
          </p:txBody>
        </p:sp>
      </p:grpSp>
      <p:grpSp>
        <p:nvGrpSpPr>
          <p:cNvPr id="21" name="Group 20">
            <a:extLst>
              <a:ext uri="{FF2B5EF4-FFF2-40B4-BE49-F238E27FC236}">
                <a16:creationId xmlns:a16="http://schemas.microsoft.com/office/drawing/2014/main" id="{E35B93FD-6804-64D6-0D5F-A776A2EDE387}"/>
              </a:ext>
            </a:extLst>
          </p:cNvPr>
          <p:cNvGrpSpPr/>
          <p:nvPr/>
        </p:nvGrpSpPr>
        <p:grpSpPr>
          <a:xfrm>
            <a:off x="2994824" y="3818833"/>
            <a:ext cx="4729434" cy="735896"/>
            <a:chOff x="2994824" y="3818833"/>
            <a:chExt cx="4729434" cy="735896"/>
          </a:xfrm>
        </p:grpSpPr>
        <p:sp>
          <p:nvSpPr>
            <p:cNvPr id="9" name="Arrow: Right 8">
              <a:extLst>
                <a:ext uri="{FF2B5EF4-FFF2-40B4-BE49-F238E27FC236}">
                  <a16:creationId xmlns:a16="http://schemas.microsoft.com/office/drawing/2014/main" id="{3929D4D7-73C4-1D9E-97D4-6770C5CE3C3F}"/>
                </a:ext>
              </a:extLst>
            </p:cNvPr>
            <p:cNvSpPr/>
            <p:nvPr/>
          </p:nvSpPr>
          <p:spPr>
            <a:xfrm rot="1468514">
              <a:off x="6279047" y="3963459"/>
              <a:ext cx="144521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3" name="TextBox 12">
              <a:extLst>
                <a:ext uri="{FF2B5EF4-FFF2-40B4-BE49-F238E27FC236}">
                  <a16:creationId xmlns:a16="http://schemas.microsoft.com/office/drawing/2014/main" id="{578CCFDF-0DEF-8252-2140-FF122F26CEB9}"/>
                </a:ext>
              </a:extLst>
            </p:cNvPr>
            <p:cNvSpPr txBox="1"/>
            <p:nvPr/>
          </p:nvSpPr>
          <p:spPr>
            <a:xfrm>
              <a:off x="2994824" y="3818833"/>
              <a:ext cx="3405423" cy="646331"/>
            </a:xfrm>
            <a:prstGeom prst="rect">
              <a:avLst/>
            </a:prstGeom>
            <a:solidFill>
              <a:schemeClr val="accent6"/>
            </a:solidFill>
          </p:spPr>
          <p:txBody>
            <a:bodyPr wrap="square" rtlCol="0">
              <a:spAutoFit/>
            </a:bodyPr>
            <a:lstStyle/>
            <a:p>
              <a:r>
                <a:rPr lang="en-US" sz="3600" dirty="0">
                  <a:solidFill>
                    <a:schemeClr val="bg1"/>
                  </a:solidFill>
                </a:rPr>
                <a:t>7. Export to Excel</a:t>
              </a:r>
            </a:p>
          </p:txBody>
        </p:sp>
      </p:grpSp>
    </p:spTree>
    <p:custDataLst>
      <p:tags r:id="rId1"/>
    </p:custDataLst>
    <p:extLst>
      <p:ext uri="{BB962C8B-B14F-4D97-AF65-F5344CB8AC3E}">
        <p14:creationId xmlns:p14="http://schemas.microsoft.com/office/powerpoint/2010/main" val="2566149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12C6F6-01D4-06FD-4F7E-2F01E657072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2151D2-7682-D850-AF29-52375346C5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C260F7C-3401-CFF9-6FA9-5DAF1E83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F942DBE-C29E-2B97-CE4B-004BEB9FB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8CCCC32-74B8-1FC1-6AFC-994EBE746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C250763-5C5A-CBAC-6392-23262E73C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6E61725-AFF5-D379-1A9D-BB4B59732321}"/>
              </a:ext>
            </a:extLst>
          </p:cNvPr>
          <p:cNvSpPr>
            <a:spLocks noGrp="1"/>
          </p:cNvSpPr>
          <p:nvPr>
            <p:ph type="title"/>
          </p:nvPr>
        </p:nvSpPr>
        <p:spPr>
          <a:xfrm>
            <a:off x="22232" y="1309314"/>
            <a:ext cx="12192001" cy="3268520"/>
          </a:xfrm>
        </p:spPr>
        <p:txBody>
          <a:bodyPr vert="horz" lIns="91440" tIns="45720" rIns="91440" bIns="45720" rtlCol="0" anchor="b">
            <a:normAutofit/>
          </a:bodyPr>
          <a:lstStyle/>
          <a:p>
            <a:pPr algn="ctr"/>
            <a:r>
              <a:rPr lang="en-US" sz="5400" b="1" dirty="0">
                <a:solidFill>
                  <a:schemeClr val="accent2"/>
                </a:solidFill>
              </a:rPr>
              <a:t>Activity</a:t>
            </a:r>
            <a:br>
              <a:rPr lang="en-US" sz="5400" dirty="0">
                <a:solidFill>
                  <a:schemeClr val="accent2"/>
                </a:solidFill>
              </a:rPr>
            </a:br>
            <a:r>
              <a:rPr lang="en-US" sz="5400" dirty="0">
                <a:solidFill>
                  <a:schemeClr val="bg1"/>
                </a:solidFill>
              </a:rPr>
              <a:t>How the Course Customization </a:t>
            </a:r>
            <a:br>
              <a:rPr lang="en-US" sz="5400" dirty="0">
                <a:solidFill>
                  <a:schemeClr val="bg1"/>
                </a:solidFill>
              </a:rPr>
            </a:br>
            <a:r>
              <a:rPr lang="en-US" sz="5400" dirty="0">
                <a:solidFill>
                  <a:schemeClr val="bg1"/>
                </a:solidFill>
              </a:rPr>
              <a:t>(VPP) Works</a:t>
            </a:r>
          </a:p>
        </p:txBody>
      </p:sp>
      <p:sp>
        <p:nvSpPr>
          <p:cNvPr id="20" name="Rectangle 19">
            <a:extLst>
              <a:ext uri="{FF2B5EF4-FFF2-40B4-BE49-F238E27FC236}">
                <a16:creationId xmlns:a16="http://schemas.microsoft.com/office/drawing/2014/main" id="{467E529C-17AC-5E8C-BF1E-CCB28C16E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FF9A2A7-2815-C4FF-F825-C8577AF79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6099877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398A32-E87A-E1BF-18C0-7A39AF7265CC}"/>
            </a:ext>
          </a:extLst>
        </p:cNvPr>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7D144591-E9E9-4209-8701-3BB48A917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B0676C-18B8-246E-FB17-0941B8B1CED5}"/>
              </a:ext>
            </a:extLst>
          </p:cNvPr>
          <p:cNvSpPr>
            <a:spLocks noGrp="1"/>
          </p:cNvSpPr>
          <p:nvPr>
            <p:ph type="title"/>
          </p:nvPr>
        </p:nvSpPr>
        <p:spPr>
          <a:xfrm>
            <a:off x="8906005" y="547713"/>
            <a:ext cx="2497326" cy="5577367"/>
          </a:xfrm>
        </p:spPr>
        <p:txBody>
          <a:bodyPr vert="horz" lIns="91440" tIns="45720" rIns="91440" bIns="45720" rtlCol="0">
            <a:normAutofit/>
          </a:bodyPr>
          <a:lstStyle/>
          <a:p>
            <a:r>
              <a:rPr lang="en-US" sz="5200" kern="1200" dirty="0">
                <a:latin typeface="+mj-lt"/>
                <a:ea typeface="+mj-ea"/>
                <a:cs typeface="+mj-cs"/>
              </a:rPr>
              <a:t>How Tos</a:t>
            </a:r>
          </a:p>
        </p:txBody>
      </p:sp>
      <p:graphicFrame>
        <p:nvGraphicFramePr>
          <p:cNvPr id="3" name="Content Placeholder 1">
            <a:extLst>
              <a:ext uri="{FF2B5EF4-FFF2-40B4-BE49-F238E27FC236}">
                <a16:creationId xmlns:a16="http://schemas.microsoft.com/office/drawing/2014/main" id="{0B60F8FE-450B-B7DC-BC10-26C288A016CD}"/>
              </a:ext>
            </a:extLst>
          </p:cNvPr>
          <p:cNvGraphicFramePr>
            <a:graphicFrameLocks noGrp="1"/>
          </p:cNvGraphicFramePr>
          <p:nvPr>
            <p:ph idx="1"/>
            <p:extLst>
              <p:ext uri="{D42A27DB-BD31-4B8C-83A1-F6EECF244321}">
                <p14:modId xmlns:p14="http://schemas.microsoft.com/office/powerpoint/2010/main" val="1821448127"/>
              </p:ext>
            </p:extLst>
          </p:nvPr>
        </p:nvGraphicFramePr>
        <p:xfrm>
          <a:off x="838199" y="620392"/>
          <a:ext cx="7654447"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7980797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D04A9-7AC4-9194-144D-530C1C418DAD}"/>
            </a:ext>
          </a:extLst>
        </p:cNvPr>
        <p:cNvGrpSpPr/>
        <p:nvPr/>
      </p:nvGrpSpPr>
      <p:grpSpPr>
        <a:xfrm>
          <a:off x="0" y="0"/>
          <a:ext cx="0" cy="0"/>
          <a:chOff x="0" y="0"/>
          <a:chExt cx="0" cy="0"/>
        </a:xfrm>
      </p:grpSpPr>
      <p:pic>
        <p:nvPicPr>
          <p:cNvPr id="7" name="Picture 6" descr="White stairway with light at the top">
            <a:extLst>
              <a:ext uri="{FF2B5EF4-FFF2-40B4-BE49-F238E27FC236}">
                <a16:creationId xmlns:a16="http://schemas.microsoft.com/office/drawing/2014/main" id="{EF65DEC6-6689-8CE8-827C-8D2A08986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879"/>
            <a:ext cx="12192000" cy="6858000"/>
          </a:xfrm>
          <a:prstGeom prst="rect">
            <a:avLst/>
          </a:prstGeom>
        </p:spPr>
      </p:pic>
      <p:sp>
        <p:nvSpPr>
          <p:cNvPr id="3" name="Content Placeholder 2">
            <a:extLst>
              <a:ext uri="{FF2B5EF4-FFF2-40B4-BE49-F238E27FC236}">
                <a16:creationId xmlns:a16="http://schemas.microsoft.com/office/drawing/2014/main" id="{48274247-EE99-651C-58BA-8CA7A7965994}"/>
              </a:ext>
            </a:extLst>
          </p:cNvPr>
          <p:cNvSpPr>
            <a:spLocks noGrp="1"/>
          </p:cNvSpPr>
          <p:nvPr>
            <p:ph idx="1"/>
          </p:nvPr>
        </p:nvSpPr>
        <p:spPr>
          <a:xfrm>
            <a:off x="753638" y="1560334"/>
            <a:ext cx="10634663" cy="4707006"/>
          </a:xfrm>
        </p:spPr>
        <p:txBody>
          <a:bodyPr>
            <a:normAutofit/>
          </a:bodyPr>
          <a:lstStyle/>
          <a:p>
            <a:pPr marL="0" indent="0">
              <a:buNone/>
            </a:pPr>
            <a:endParaRPr lang="en-US" dirty="0"/>
          </a:p>
        </p:txBody>
      </p:sp>
      <p:pic>
        <p:nvPicPr>
          <p:cNvPr id="6" name="Picture 5">
            <a:extLst>
              <a:ext uri="{FF2B5EF4-FFF2-40B4-BE49-F238E27FC236}">
                <a16:creationId xmlns:a16="http://schemas.microsoft.com/office/drawing/2014/main" id="{B7C0D799-79B4-B1A3-61D3-8C8DEA72A918}"/>
              </a:ext>
            </a:extLst>
          </p:cNvPr>
          <p:cNvPicPr>
            <a:picLocks noChangeAspect="1"/>
          </p:cNvPicPr>
          <p:nvPr/>
        </p:nvPicPr>
        <p:blipFill>
          <a:blip r:embed="rId5"/>
          <a:srcRect t="16387" r="32119" b="21886"/>
          <a:stretch/>
        </p:blipFill>
        <p:spPr>
          <a:xfrm>
            <a:off x="-25030" y="981243"/>
            <a:ext cx="11786474" cy="5887474"/>
          </a:xfrm>
          <a:prstGeom prst="rect">
            <a:avLst/>
          </a:prstGeom>
        </p:spPr>
      </p:pic>
      <p:grpSp>
        <p:nvGrpSpPr>
          <p:cNvPr id="14" name="Group 13">
            <a:extLst>
              <a:ext uri="{FF2B5EF4-FFF2-40B4-BE49-F238E27FC236}">
                <a16:creationId xmlns:a16="http://schemas.microsoft.com/office/drawing/2014/main" id="{F9B415A4-8A22-8B73-A21F-884A3E96932F}"/>
              </a:ext>
            </a:extLst>
          </p:cNvPr>
          <p:cNvGrpSpPr/>
          <p:nvPr/>
        </p:nvGrpSpPr>
        <p:grpSpPr>
          <a:xfrm>
            <a:off x="6543132" y="4055506"/>
            <a:ext cx="5673898" cy="1754326"/>
            <a:chOff x="3006475" y="3316320"/>
            <a:chExt cx="5673898" cy="1754326"/>
          </a:xfrm>
        </p:grpSpPr>
        <p:sp>
          <p:nvSpPr>
            <p:cNvPr id="15" name="Arrow: Right 14">
              <a:extLst>
                <a:ext uri="{FF2B5EF4-FFF2-40B4-BE49-F238E27FC236}">
                  <a16:creationId xmlns:a16="http://schemas.microsoft.com/office/drawing/2014/main" id="{B0E6CD57-00D6-13B1-3A52-4E97F6F45056}"/>
                </a:ext>
              </a:extLst>
            </p:cNvPr>
            <p:cNvSpPr/>
            <p:nvPr/>
          </p:nvSpPr>
          <p:spPr>
            <a:xfrm rot="8700438">
              <a:off x="3006475" y="4232058"/>
              <a:ext cx="1666754" cy="825229"/>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8" name="TextBox 17">
              <a:extLst>
                <a:ext uri="{FF2B5EF4-FFF2-40B4-BE49-F238E27FC236}">
                  <a16:creationId xmlns:a16="http://schemas.microsoft.com/office/drawing/2014/main" id="{3B2A00E8-B8FE-6C7D-226A-C214CE4C04B9}"/>
                </a:ext>
              </a:extLst>
            </p:cNvPr>
            <p:cNvSpPr txBox="1"/>
            <p:nvPr/>
          </p:nvSpPr>
          <p:spPr>
            <a:xfrm>
              <a:off x="3989766" y="3316320"/>
              <a:ext cx="4690607" cy="1754326"/>
            </a:xfrm>
            <a:prstGeom prst="rect">
              <a:avLst/>
            </a:prstGeom>
            <a:solidFill>
              <a:schemeClr val="accent6"/>
            </a:solidFill>
          </p:spPr>
          <p:txBody>
            <a:bodyPr wrap="square" rtlCol="0">
              <a:spAutoFit/>
            </a:bodyPr>
            <a:lstStyle/>
            <a:p>
              <a:pPr algn="ctr"/>
              <a:r>
                <a:rPr lang="en-US" sz="3600" dirty="0">
                  <a:solidFill>
                    <a:schemeClr val="bg1"/>
                  </a:solidFill>
                </a:rPr>
                <a:t>Select Vehicle </a:t>
              </a:r>
            </a:p>
            <a:p>
              <a:pPr algn="ctr"/>
              <a:r>
                <a:rPr lang="en-US" sz="3600" dirty="0">
                  <a:solidFill>
                    <a:schemeClr val="bg1"/>
                  </a:solidFill>
                </a:rPr>
                <a:t>Pursuit Policy </a:t>
              </a:r>
            </a:p>
            <a:p>
              <a:pPr algn="ctr"/>
              <a:r>
                <a:rPr lang="en-US" sz="3600" dirty="0">
                  <a:solidFill>
                    <a:schemeClr val="bg1"/>
                  </a:solidFill>
                </a:rPr>
                <a:t>Customization Module</a:t>
              </a:r>
            </a:p>
          </p:txBody>
        </p:sp>
      </p:grpSp>
      <p:sp>
        <p:nvSpPr>
          <p:cNvPr id="9" name="Title 1">
            <a:extLst>
              <a:ext uri="{FF2B5EF4-FFF2-40B4-BE49-F238E27FC236}">
                <a16:creationId xmlns:a16="http://schemas.microsoft.com/office/drawing/2014/main" id="{C8C4638F-946E-80A0-B4EA-F8D55EA78DE0}"/>
              </a:ext>
            </a:extLst>
          </p:cNvPr>
          <p:cNvSpPr txBox="1">
            <a:spLocks/>
          </p:cNvSpPr>
          <p:nvPr/>
        </p:nvSpPr>
        <p:spPr>
          <a:xfrm>
            <a:off x="-25030" y="-10717"/>
            <a:ext cx="12217030" cy="970526"/>
          </a:xfrm>
          <a:prstGeom prst="rect">
            <a:avLst/>
          </a:prstGeom>
          <a:solidFill>
            <a:schemeClr val="accent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Overview of VPP Customization Module</a:t>
            </a:r>
          </a:p>
        </p:txBody>
      </p:sp>
      <p:pic>
        <p:nvPicPr>
          <p:cNvPr id="2" name="Picture 1">
            <a:extLst>
              <a:ext uri="{FF2B5EF4-FFF2-40B4-BE49-F238E27FC236}">
                <a16:creationId xmlns:a16="http://schemas.microsoft.com/office/drawing/2014/main" id="{D509ED43-DA1D-2B37-1155-3B131193127D}"/>
              </a:ext>
            </a:extLst>
          </p:cNvPr>
          <p:cNvPicPr>
            <a:picLocks noChangeAspect="1"/>
          </p:cNvPicPr>
          <p:nvPr/>
        </p:nvPicPr>
        <p:blipFill>
          <a:blip r:embed="rId6"/>
          <a:srcRect t="15167" r="81922" b="18834"/>
          <a:stretch/>
        </p:blipFill>
        <p:spPr>
          <a:xfrm>
            <a:off x="-50060" y="979081"/>
            <a:ext cx="3250460" cy="7618650"/>
          </a:xfrm>
          <a:prstGeom prst="rect">
            <a:avLst/>
          </a:prstGeom>
        </p:spPr>
      </p:pic>
    </p:spTree>
    <p:custDataLst>
      <p:tags r:id="rId1"/>
    </p:custDataLst>
    <p:extLst>
      <p:ext uri="{BB962C8B-B14F-4D97-AF65-F5344CB8AC3E}">
        <p14:creationId xmlns:p14="http://schemas.microsoft.com/office/powerpoint/2010/main" val="495272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E72CCB-3F99-2723-67AB-D7EDF8F027A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6B67D20-A5CD-1172-6B5B-35F56A4C4F0A}"/>
              </a:ext>
            </a:extLst>
          </p:cNvPr>
          <p:cNvSpPr>
            <a:spLocks noGrp="1"/>
          </p:cNvSpPr>
          <p:nvPr>
            <p:ph type="title"/>
          </p:nvPr>
        </p:nvSpPr>
        <p:spPr>
          <a:xfrm>
            <a:off x="-5024" y="0"/>
            <a:ext cx="12197024" cy="781859"/>
          </a:xfrm>
          <a:solidFill>
            <a:schemeClr val="accent2"/>
          </a:solidFill>
        </p:spPr>
        <p:txBody>
          <a:bodyPr vert="horz" lIns="91440" tIns="45720" rIns="91440" bIns="45720" rtlCol="0" anchor="b">
            <a:normAutofit fontScale="90000"/>
          </a:bodyPr>
          <a:lstStyle/>
          <a:p>
            <a:r>
              <a:rPr lang="en-US" sz="4000" kern="1200" dirty="0">
                <a:solidFill>
                  <a:schemeClr val="bg1"/>
                </a:solidFill>
                <a:latin typeface="+mj-lt"/>
                <a:ea typeface="+mj-ea"/>
                <a:cs typeface="+mj-cs"/>
              </a:rPr>
              <a:t>Vehicle Pursuit Policy Customization Module and Course Info</a:t>
            </a:r>
          </a:p>
        </p:txBody>
      </p:sp>
      <p:sp>
        <p:nvSpPr>
          <p:cNvPr id="6" name="Content Placeholder 4">
            <a:extLst>
              <a:ext uri="{FF2B5EF4-FFF2-40B4-BE49-F238E27FC236}">
                <a16:creationId xmlns:a16="http://schemas.microsoft.com/office/drawing/2014/main" id="{3D117F04-E5F8-C46C-F362-BF79BD60DB56}"/>
              </a:ext>
            </a:extLst>
          </p:cNvPr>
          <p:cNvSpPr txBox="1">
            <a:spLocks/>
          </p:cNvSpPr>
          <p:nvPr/>
        </p:nvSpPr>
        <p:spPr>
          <a:xfrm>
            <a:off x="300624" y="992773"/>
            <a:ext cx="11523945" cy="562158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a:r>
              <a:rPr lang="en-US" sz="2400" dirty="0"/>
              <a:t>Annual mandate for Vehicle Pursuit Policy training (PC 13519.8) </a:t>
            </a:r>
          </a:p>
          <a:p>
            <a:pPr marL="285750"/>
            <a:r>
              <a:rPr lang="en-US" sz="2400" dirty="0"/>
              <a:t>Customization module is automatically assigned LP Admins</a:t>
            </a:r>
          </a:p>
          <a:p>
            <a:pPr marL="285750"/>
            <a:r>
              <a:rPr lang="en-US" sz="2400" dirty="0"/>
              <a:t>LP Admins customize to match agency’s policy</a:t>
            </a:r>
          </a:p>
          <a:p>
            <a:pPr marL="285750"/>
            <a:r>
              <a:rPr lang="en-US" sz="2400" dirty="0"/>
              <a:t>TMs receive an enrollment email with a link</a:t>
            </a:r>
          </a:p>
          <a:p>
            <a:pPr marL="285750"/>
            <a:r>
              <a:rPr lang="en-US" sz="2400" dirty="0"/>
              <a:t>TMs need to:</a:t>
            </a:r>
          </a:p>
          <a:p>
            <a:pPr marL="742950" lvl="1"/>
            <a:r>
              <a:rPr lang="en-US" dirty="0"/>
              <a:t>Log in and review the 3-minute </a:t>
            </a:r>
            <a:br>
              <a:rPr lang="en-US" dirty="0"/>
            </a:br>
            <a:r>
              <a:rPr lang="en-US" dirty="0"/>
              <a:t>orientation</a:t>
            </a:r>
          </a:p>
          <a:p>
            <a:pPr marL="742950" lvl="1"/>
            <a:r>
              <a:rPr lang="en-US" dirty="0"/>
              <a:t>Open the customization module</a:t>
            </a:r>
          </a:p>
          <a:p>
            <a:pPr marL="742950" lvl="1"/>
            <a:r>
              <a:rPr lang="en-US" dirty="0"/>
              <a:t>Upload a PDF version of policy, even it was</a:t>
            </a:r>
            <a:br>
              <a:rPr lang="en-US" dirty="0"/>
            </a:br>
            <a:r>
              <a:rPr lang="en-US" dirty="0"/>
              <a:t>uploaded before</a:t>
            </a:r>
          </a:p>
          <a:p>
            <a:pPr marL="742950" lvl="1"/>
            <a:r>
              <a:rPr lang="en-US" dirty="0"/>
              <a:t>Review your customizations for accuracy</a:t>
            </a:r>
          </a:p>
          <a:p>
            <a:pPr marL="742950" lvl="1"/>
            <a:r>
              <a:rPr lang="en-US" dirty="0"/>
              <a:t>Your progress will be saved</a:t>
            </a:r>
          </a:p>
          <a:p>
            <a:pPr marL="742950" lvl="1"/>
            <a:r>
              <a:rPr lang="en-US" dirty="0"/>
              <a:t>Publish your customizations</a:t>
            </a:r>
            <a:endParaRPr lang="en-US" dirty="0">
              <a:highlight>
                <a:srgbClr val="FFFF00"/>
              </a:highlight>
            </a:endParaRPr>
          </a:p>
        </p:txBody>
      </p:sp>
      <p:pic>
        <p:nvPicPr>
          <p:cNvPr id="5" name="Picture 4" descr="Graphical user interface&#10;&#10;Description automatically generated">
            <a:extLst>
              <a:ext uri="{FF2B5EF4-FFF2-40B4-BE49-F238E27FC236}">
                <a16:creationId xmlns:a16="http://schemas.microsoft.com/office/drawing/2014/main" id="{8BC468C4-CE54-6CE0-AEEC-5D41061A875F}"/>
              </a:ext>
            </a:extLst>
          </p:cNvPr>
          <p:cNvPicPr>
            <a:picLocks noChangeAspect="1"/>
          </p:cNvPicPr>
          <p:nvPr/>
        </p:nvPicPr>
        <p:blipFill>
          <a:blip r:embed="rId4"/>
          <a:srcRect l="12409" t="16497" r="13341" b="-1683"/>
          <a:stretch/>
        </p:blipFill>
        <p:spPr>
          <a:xfrm>
            <a:off x="6449568" y="2563045"/>
            <a:ext cx="5742432" cy="4174673"/>
          </a:xfrm>
          <a:prstGeom prst="rect">
            <a:avLst/>
          </a:prstGeom>
        </p:spPr>
      </p:pic>
      <p:grpSp>
        <p:nvGrpSpPr>
          <p:cNvPr id="42" name="Group 41">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43" name="Rectangle 42">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663312282"/>
      </p:ext>
    </p:extLst>
  </p:cSld>
  <p:clrMapOvr>
    <a:masterClrMapping/>
  </p:clrMapOvr>
  <p:transition advTm="4607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wipe(up)">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wipe(up)">
                                      <p:cBhvr>
                                        <p:cTn id="31" dur="500"/>
                                        <p:tgtEl>
                                          <p:spTgt spid="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wipe(up)">
                                      <p:cBhvr>
                                        <p:cTn id="36" dur="500"/>
                                        <p:tgtEl>
                                          <p:spTgt spid="6">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wipe(up)">
                                      <p:cBhvr>
                                        <p:cTn id="41" dur="500"/>
                                        <p:tgtEl>
                                          <p:spTgt spid="6">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6">
                                            <p:txEl>
                                              <p:pRg st="7" end="7"/>
                                            </p:txEl>
                                          </p:spTgt>
                                        </p:tgtEl>
                                        <p:attrNameLst>
                                          <p:attrName>style.visibility</p:attrName>
                                        </p:attrNameLst>
                                      </p:cBhvr>
                                      <p:to>
                                        <p:strVal val="visible"/>
                                      </p:to>
                                    </p:set>
                                    <p:animEffect transition="in" filter="wipe(up)">
                                      <p:cBhvr>
                                        <p:cTn id="46" dur="500"/>
                                        <p:tgtEl>
                                          <p:spTgt spid="6">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
                                            <p:txEl>
                                              <p:pRg st="8" end="8"/>
                                            </p:txEl>
                                          </p:spTgt>
                                        </p:tgtEl>
                                        <p:attrNameLst>
                                          <p:attrName>style.visibility</p:attrName>
                                        </p:attrNameLst>
                                      </p:cBhvr>
                                      <p:to>
                                        <p:strVal val="visible"/>
                                      </p:to>
                                    </p:set>
                                    <p:animEffect transition="in" filter="wipe(up)">
                                      <p:cBhvr>
                                        <p:cTn id="51" dur="500"/>
                                        <p:tgtEl>
                                          <p:spTgt spid="6">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6">
                                            <p:txEl>
                                              <p:pRg st="9" end="9"/>
                                            </p:txEl>
                                          </p:spTgt>
                                        </p:tgtEl>
                                        <p:attrNameLst>
                                          <p:attrName>style.visibility</p:attrName>
                                        </p:attrNameLst>
                                      </p:cBhvr>
                                      <p:to>
                                        <p:strVal val="visible"/>
                                      </p:to>
                                    </p:set>
                                    <p:animEffect transition="in" filter="wipe(up)">
                                      <p:cBhvr>
                                        <p:cTn id="56" dur="500"/>
                                        <p:tgtEl>
                                          <p:spTgt spid="6">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6">
                                            <p:txEl>
                                              <p:pRg st="10" end="10"/>
                                            </p:txEl>
                                          </p:spTgt>
                                        </p:tgtEl>
                                        <p:attrNameLst>
                                          <p:attrName>style.visibility</p:attrName>
                                        </p:attrNameLst>
                                      </p:cBhvr>
                                      <p:to>
                                        <p:strVal val="visible"/>
                                      </p:to>
                                    </p:set>
                                    <p:animEffect transition="in" filter="wipe(up)">
                                      <p:cBhvr>
                                        <p:cTn id="61"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74CDF-8AB9-0F4F-1166-A325E2176205}"/>
            </a:ext>
          </a:extLst>
        </p:cNvPr>
        <p:cNvGrpSpPr/>
        <p:nvPr/>
      </p:nvGrpSpPr>
      <p:grpSpPr>
        <a:xfrm>
          <a:off x="0" y="0"/>
          <a:ext cx="0" cy="0"/>
          <a:chOff x="0" y="0"/>
          <a:chExt cx="0" cy="0"/>
        </a:xfrm>
      </p:grpSpPr>
      <p:pic>
        <p:nvPicPr>
          <p:cNvPr id="7" name="Picture 6" descr="White stairway with light at the top">
            <a:extLst>
              <a:ext uri="{FF2B5EF4-FFF2-40B4-BE49-F238E27FC236}">
                <a16:creationId xmlns:a16="http://schemas.microsoft.com/office/drawing/2014/main" id="{D1ABE97E-5F35-221C-70CA-5337DDBF1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26344C4-A53B-93A3-723D-D11429AEA8E2}"/>
              </a:ext>
            </a:extLst>
          </p:cNvPr>
          <p:cNvSpPr>
            <a:spLocks noGrp="1"/>
          </p:cNvSpPr>
          <p:nvPr>
            <p:ph idx="1"/>
          </p:nvPr>
        </p:nvSpPr>
        <p:spPr>
          <a:xfrm>
            <a:off x="838199" y="1785869"/>
            <a:ext cx="10634663" cy="4707006"/>
          </a:xfrm>
        </p:spPr>
        <p:txBody>
          <a:bodyPr>
            <a:normAutofit/>
          </a:bodyPr>
          <a:lstStyle/>
          <a:p>
            <a:pPr marL="514350" indent="-514350">
              <a:buFont typeface="+mj-lt"/>
              <a:buAutoNum type="arabicPeriod"/>
            </a:pPr>
            <a:endParaRPr lang="en-US" dirty="0"/>
          </a:p>
        </p:txBody>
      </p:sp>
      <p:pic>
        <p:nvPicPr>
          <p:cNvPr id="6" name="Picture 5">
            <a:extLst>
              <a:ext uri="{FF2B5EF4-FFF2-40B4-BE49-F238E27FC236}">
                <a16:creationId xmlns:a16="http://schemas.microsoft.com/office/drawing/2014/main" id="{2084232D-F0A9-BC75-BA5E-9D7C8EF5D55C}"/>
              </a:ext>
            </a:extLst>
          </p:cNvPr>
          <p:cNvPicPr>
            <a:picLocks noChangeAspect="1"/>
          </p:cNvPicPr>
          <p:nvPr/>
        </p:nvPicPr>
        <p:blipFill>
          <a:blip r:embed="rId5">
            <a:extLst>
              <a:ext uri="{28A0092B-C50C-407E-A947-70E740481C1C}">
                <a14:useLocalDpi xmlns:a14="http://schemas.microsoft.com/office/drawing/2010/main" val="0"/>
              </a:ext>
            </a:extLst>
          </a:blip>
          <a:srcRect t="12467" r="27181" b="17614"/>
          <a:stretch/>
        </p:blipFill>
        <p:spPr>
          <a:xfrm>
            <a:off x="-25031" y="970526"/>
            <a:ext cx="7950953" cy="5887474"/>
          </a:xfrm>
          <a:prstGeom prst="rect">
            <a:avLst/>
          </a:prstGeom>
        </p:spPr>
      </p:pic>
      <p:sp>
        <p:nvSpPr>
          <p:cNvPr id="18" name="TextBox 17">
            <a:extLst>
              <a:ext uri="{FF2B5EF4-FFF2-40B4-BE49-F238E27FC236}">
                <a16:creationId xmlns:a16="http://schemas.microsoft.com/office/drawing/2014/main" id="{E84A64BD-6881-1D23-31FD-E4B294555994}"/>
              </a:ext>
            </a:extLst>
          </p:cNvPr>
          <p:cNvSpPr txBox="1"/>
          <p:nvPr/>
        </p:nvSpPr>
        <p:spPr>
          <a:xfrm>
            <a:off x="7520534" y="4466485"/>
            <a:ext cx="4572179" cy="1200329"/>
          </a:xfrm>
          <a:prstGeom prst="rect">
            <a:avLst/>
          </a:prstGeom>
          <a:solidFill>
            <a:schemeClr val="accent6"/>
          </a:solidFill>
        </p:spPr>
        <p:txBody>
          <a:bodyPr wrap="square" rtlCol="0">
            <a:spAutoFit/>
          </a:bodyPr>
          <a:lstStyle/>
          <a:p>
            <a:pPr algn="ctr"/>
            <a:r>
              <a:rPr lang="en-US" sz="3600" dirty="0">
                <a:solidFill>
                  <a:schemeClr val="bg1"/>
                </a:solidFill>
              </a:rPr>
              <a:t>Read through the FAQs and resources</a:t>
            </a:r>
          </a:p>
        </p:txBody>
      </p:sp>
      <p:sp>
        <p:nvSpPr>
          <p:cNvPr id="21" name="Title 1">
            <a:extLst>
              <a:ext uri="{FF2B5EF4-FFF2-40B4-BE49-F238E27FC236}">
                <a16:creationId xmlns:a16="http://schemas.microsoft.com/office/drawing/2014/main" id="{3E467364-8F67-D2BF-C9C7-3317E83450E4}"/>
              </a:ext>
            </a:extLst>
          </p:cNvPr>
          <p:cNvSpPr txBox="1">
            <a:spLocks/>
          </p:cNvSpPr>
          <p:nvPr/>
        </p:nvSpPr>
        <p:spPr>
          <a:xfrm>
            <a:off x="-25030" y="-10717"/>
            <a:ext cx="12217030" cy="970526"/>
          </a:xfrm>
          <a:prstGeom prst="rect">
            <a:avLst/>
          </a:prstGeom>
          <a:solidFill>
            <a:schemeClr val="accent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Overview of VPP Customization Module</a:t>
            </a:r>
          </a:p>
        </p:txBody>
      </p:sp>
    </p:spTree>
    <p:custDataLst>
      <p:tags r:id="rId1"/>
    </p:custDataLst>
    <p:extLst>
      <p:ext uri="{BB962C8B-B14F-4D97-AF65-F5344CB8AC3E}">
        <p14:creationId xmlns:p14="http://schemas.microsoft.com/office/powerpoint/2010/main" val="3734003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59656-7298-FF41-3937-1EEF51DBB3AD}"/>
            </a:ext>
          </a:extLst>
        </p:cNvPr>
        <p:cNvGrpSpPr/>
        <p:nvPr/>
      </p:nvGrpSpPr>
      <p:grpSpPr>
        <a:xfrm>
          <a:off x="0" y="0"/>
          <a:ext cx="0" cy="0"/>
          <a:chOff x="0" y="0"/>
          <a:chExt cx="0" cy="0"/>
        </a:xfrm>
      </p:grpSpPr>
      <p:pic>
        <p:nvPicPr>
          <p:cNvPr id="7" name="Picture 6" descr="White stairway with light at the top">
            <a:extLst>
              <a:ext uri="{FF2B5EF4-FFF2-40B4-BE49-F238E27FC236}">
                <a16:creationId xmlns:a16="http://schemas.microsoft.com/office/drawing/2014/main" id="{7C31B135-D5F2-F890-244F-73B9AC669B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67CC5B8-C3D8-0DD5-F0FF-B6E5101D301A}"/>
              </a:ext>
            </a:extLst>
          </p:cNvPr>
          <p:cNvPicPr>
            <a:picLocks noChangeAspect="1"/>
          </p:cNvPicPr>
          <p:nvPr/>
        </p:nvPicPr>
        <p:blipFill>
          <a:blip r:embed="rId5">
            <a:extLst>
              <a:ext uri="{28A0092B-C50C-407E-A947-70E740481C1C}">
                <a14:useLocalDpi xmlns:a14="http://schemas.microsoft.com/office/drawing/2010/main" val="0"/>
              </a:ext>
            </a:extLst>
          </a:blip>
          <a:srcRect t="12798" r="26905" b="1991"/>
          <a:stretch/>
        </p:blipFill>
        <p:spPr>
          <a:xfrm>
            <a:off x="0" y="956984"/>
            <a:ext cx="6563931" cy="5901016"/>
          </a:xfrm>
          <a:prstGeom prst="rect">
            <a:avLst/>
          </a:prstGeom>
        </p:spPr>
      </p:pic>
      <p:sp>
        <p:nvSpPr>
          <p:cNvPr id="2" name="Arrow: Right 1">
            <a:extLst>
              <a:ext uri="{FF2B5EF4-FFF2-40B4-BE49-F238E27FC236}">
                <a16:creationId xmlns:a16="http://schemas.microsoft.com/office/drawing/2014/main" id="{5654890D-01AE-21AE-0620-45FE5AA92B4E}"/>
              </a:ext>
            </a:extLst>
          </p:cNvPr>
          <p:cNvSpPr/>
          <p:nvPr/>
        </p:nvSpPr>
        <p:spPr>
          <a:xfrm rot="10800000">
            <a:off x="6096000" y="5073726"/>
            <a:ext cx="1666754" cy="825229"/>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4" name="Arrow: Right 3">
            <a:extLst>
              <a:ext uri="{FF2B5EF4-FFF2-40B4-BE49-F238E27FC236}">
                <a16:creationId xmlns:a16="http://schemas.microsoft.com/office/drawing/2014/main" id="{5B61418F-2CBB-8CAA-1162-A0E2AFE9EC47}"/>
              </a:ext>
            </a:extLst>
          </p:cNvPr>
          <p:cNvSpPr/>
          <p:nvPr/>
        </p:nvSpPr>
        <p:spPr>
          <a:xfrm rot="10800000">
            <a:off x="6083485" y="3763638"/>
            <a:ext cx="1666754" cy="825229"/>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8" name="TextBox 17">
            <a:extLst>
              <a:ext uri="{FF2B5EF4-FFF2-40B4-BE49-F238E27FC236}">
                <a16:creationId xmlns:a16="http://schemas.microsoft.com/office/drawing/2014/main" id="{670B4DB8-B5EE-1406-97D1-266E6C6F6E13}"/>
              </a:ext>
            </a:extLst>
          </p:cNvPr>
          <p:cNvSpPr txBox="1"/>
          <p:nvPr/>
        </p:nvSpPr>
        <p:spPr>
          <a:xfrm>
            <a:off x="7619821" y="2851967"/>
            <a:ext cx="4572179" cy="3046988"/>
          </a:xfrm>
          <a:prstGeom prst="rect">
            <a:avLst/>
          </a:prstGeom>
          <a:solidFill>
            <a:schemeClr val="accent6"/>
          </a:solidFill>
        </p:spPr>
        <p:txBody>
          <a:bodyPr wrap="square" rtlCol="0">
            <a:spAutoFit/>
          </a:bodyPr>
          <a:lstStyle/>
          <a:p>
            <a:pPr algn="ctr"/>
            <a:r>
              <a:rPr lang="en-US" sz="3600" dirty="0">
                <a:solidFill>
                  <a:schemeClr val="bg1"/>
                </a:solidFill>
              </a:rPr>
              <a:t>Open the first block </a:t>
            </a:r>
          </a:p>
          <a:p>
            <a:pPr algn="ctr"/>
            <a:endParaRPr lang="en-US" sz="2400" dirty="0">
              <a:solidFill>
                <a:schemeClr val="bg1"/>
              </a:solidFill>
            </a:endParaRPr>
          </a:p>
          <a:p>
            <a:pPr algn="ctr"/>
            <a:r>
              <a:rPr lang="en-US" sz="3600" dirty="0">
                <a:solidFill>
                  <a:schemeClr val="bg1"/>
                </a:solidFill>
              </a:rPr>
              <a:t>Watch the 3-minute orientation</a:t>
            </a:r>
          </a:p>
          <a:p>
            <a:pPr algn="ctr"/>
            <a:endParaRPr lang="en-US" sz="2400" dirty="0">
              <a:solidFill>
                <a:schemeClr val="bg1"/>
              </a:solidFill>
            </a:endParaRPr>
          </a:p>
          <a:p>
            <a:pPr algn="ctr"/>
            <a:r>
              <a:rPr lang="en-US" sz="3600" dirty="0">
                <a:solidFill>
                  <a:schemeClr val="bg1"/>
                </a:solidFill>
              </a:rPr>
              <a:t>Start the customization</a:t>
            </a:r>
          </a:p>
        </p:txBody>
      </p:sp>
      <p:sp>
        <p:nvSpPr>
          <p:cNvPr id="11" name="Title 1">
            <a:extLst>
              <a:ext uri="{FF2B5EF4-FFF2-40B4-BE49-F238E27FC236}">
                <a16:creationId xmlns:a16="http://schemas.microsoft.com/office/drawing/2014/main" id="{213A27F9-3195-33CD-68ED-99C14B3BA26E}"/>
              </a:ext>
            </a:extLst>
          </p:cNvPr>
          <p:cNvSpPr txBox="1">
            <a:spLocks/>
          </p:cNvSpPr>
          <p:nvPr/>
        </p:nvSpPr>
        <p:spPr>
          <a:xfrm>
            <a:off x="-25030" y="-10717"/>
            <a:ext cx="12217030" cy="970526"/>
          </a:xfrm>
          <a:prstGeom prst="rect">
            <a:avLst/>
          </a:prstGeom>
          <a:solidFill>
            <a:schemeClr val="accent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Overview of VPP Customization Module</a:t>
            </a:r>
          </a:p>
        </p:txBody>
      </p:sp>
      <p:grpSp>
        <p:nvGrpSpPr>
          <p:cNvPr id="16" name="Group 15">
            <a:extLst>
              <a:ext uri="{FF2B5EF4-FFF2-40B4-BE49-F238E27FC236}">
                <a16:creationId xmlns:a16="http://schemas.microsoft.com/office/drawing/2014/main" id="{443870D6-1BF3-80AA-24CA-20C7B9A431E8}"/>
              </a:ext>
            </a:extLst>
          </p:cNvPr>
          <p:cNvGrpSpPr/>
          <p:nvPr/>
        </p:nvGrpSpPr>
        <p:grpSpPr>
          <a:xfrm>
            <a:off x="682403" y="3429000"/>
            <a:ext cx="5401081" cy="1709013"/>
            <a:chOff x="682403" y="3429000"/>
            <a:chExt cx="5401081" cy="1709013"/>
          </a:xfrm>
        </p:grpSpPr>
        <p:sp>
          <p:nvSpPr>
            <p:cNvPr id="3" name="Rectangle 2">
              <a:extLst>
                <a:ext uri="{FF2B5EF4-FFF2-40B4-BE49-F238E27FC236}">
                  <a16:creationId xmlns:a16="http://schemas.microsoft.com/office/drawing/2014/main" id="{00FC6BA1-9C58-046F-E320-5D1BAC1814F5}"/>
                </a:ext>
              </a:extLst>
            </p:cNvPr>
            <p:cNvSpPr/>
            <p:nvPr/>
          </p:nvSpPr>
          <p:spPr>
            <a:xfrm>
              <a:off x="4971245" y="3429000"/>
              <a:ext cx="1112239" cy="334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8B65451-7C19-11DE-D801-F2CEA2565ED1}"/>
                </a:ext>
              </a:extLst>
            </p:cNvPr>
            <p:cNvSpPr/>
            <p:nvPr/>
          </p:nvSpPr>
          <p:spPr>
            <a:xfrm>
              <a:off x="734096" y="4803375"/>
              <a:ext cx="283335" cy="334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361D4D0-C165-ACD5-555F-8E9438F8E18F}"/>
                </a:ext>
              </a:extLst>
            </p:cNvPr>
            <p:cNvSpPr/>
            <p:nvPr/>
          </p:nvSpPr>
          <p:spPr>
            <a:xfrm>
              <a:off x="785611" y="3973966"/>
              <a:ext cx="167426" cy="825229"/>
            </a:xfrm>
            <a:prstGeom prst="rect">
              <a:avLst/>
            </a:prstGeom>
            <a:solidFill>
              <a:srgbClr val="EDF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AEE9EF1-951D-6B3F-EA9B-469E76DBA5CB}"/>
                </a:ext>
              </a:extLst>
            </p:cNvPr>
            <p:cNvPicPr>
              <a:picLocks noChangeAspect="1"/>
            </p:cNvPicPr>
            <p:nvPr/>
          </p:nvPicPr>
          <p:blipFill>
            <a:blip r:embed="rId6"/>
            <a:srcRect l="4010" t="57475" r="92945" b="35050"/>
            <a:stretch/>
          </p:blipFill>
          <p:spPr>
            <a:xfrm>
              <a:off x="682403" y="4801213"/>
              <a:ext cx="270634" cy="334638"/>
            </a:xfrm>
            <a:prstGeom prst="rect">
              <a:avLst/>
            </a:prstGeom>
          </p:spPr>
        </p:pic>
        <p:pic>
          <p:nvPicPr>
            <p:cNvPr id="15" name="Picture 14">
              <a:extLst>
                <a:ext uri="{FF2B5EF4-FFF2-40B4-BE49-F238E27FC236}">
                  <a16:creationId xmlns:a16="http://schemas.microsoft.com/office/drawing/2014/main" id="{A0680911-4BBE-101A-B94F-0C38DFDC9680}"/>
                </a:ext>
              </a:extLst>
            </p:cNvPr>
            <p:cNvPicPr>
              <a:picLocks noChangeAspect="1"/>
            </p:cNvPicPr>
            <p:nvPr/>
          </p:nvPicPr>
          <p:blipFill>
            <a:blip r:embed="rId6">
              <a:alphaModFix/>
            </a:blip>
            <a:srcRect l="4010" t="57475" r="92945" b="35050"/>
            <a:stretch/>
          </p:blipFill>
          <p:spPr>
            <a:xfrm>
              <a:off x="694732" y="3911733"/>
              <a:ext cx="270634" cy="334638"/>
            </a:xfrm>
            <a:prstGeom prst="rect">
              <a:avLst/>
            </a:prstGeom>
          </p:spPr>
        </p:pic>
      </p:grpSp>
    </p:spTree>
    <p:custDataLst>
      <p:tags r:id="rId1"/>
    </p:custDataLst>
    <p:extLst>
      <p:ext uri="{BB962C8B-B14F-4D97-AF65-F5344CB8AC3E}">
        <p14:creationId xmlns:p14="http://schemas.microsoft.com/office/powerpoint/2010/main" val="2133761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7C3657A-83A2-B734-A875-892D2782E9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DBC31-3869-2961-9210-6DE93DD41884}"/>
              </a:ext>
            </a:extLst>
          </p:cNvPr>
          <p:cNvSpPr>
            <a:spLocks noGrp="1"/>
          </p:cNvSpPr>
          <p:nvPr>
            <p:ph type="title"/>
          </p:nvPr>
        </p:nvSpPr>
        <p:spPr/>
        <p:txBody>
          <a:bodyPr/>
          <a:lstStyle/>
          <a:p>
            <a:endParaRPr lang="en-US" dirty="0"/>
          </a:p>
        </p:txBody>
      </p:sp>
      <p:pic>
        <p:nvPicPr>
          <p:cNvPr id="4" name="6B569BA6">
            <a:hlinkClick r:id="" action="ppaction://media"/>
            <a:extLst>
              <a:ext uri="{FF2B5EF4-FFF2-40B4-BE49-F238E27FC236}">
                <a16:creationId xmlns:a16="http://schemas.microsoft.com/office/drawing/2014/main" id="{D5C7DEEE-8D14-3BFE-FB0D-9CDD17CD06FF}"/>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544956" y="0"/>
            <a:ext cx="11102088" cy="6245630"/>
          </a:xfrm>
        </p:spPr>
      </p:pic>
    </p:spTree>
    <p:custDataLst>
      <p:tags r:id="rId1"/>
    </p:custDataLst>
    <p:extLst>
      <p:ext uri="{BB962C8B-B14F-4D97-AF65-F5344CB8AC3E}">
        <p14:creationId xmlns:p14="http://schemas.microsoft.com/office/powerpoint/2010/main" val="38611096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9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6BF02F-7269-8CBE-9751-389D88D418B0}"/>
              </a:ext>
            </a:extLst>
          </p:cNvPr>
          <p:cNvSpPr>
            <a:spLocks noGrp="1"/>
          </p:cNvSpPr>
          <p:nvPr>
            <p:ph type="title"/>
          </p:nvPr>
        </p:nvSpPr>
        <p:spPr>
          <a:xfrm>
            <a:off x="6314" y="1272665"/>
            <a:ext cx="12179370" cy="3268520"/>
          </a:xfrm>
        </p:spPr>
        <p:txBody>
          <a:bodyPr vert="horz" lIns="91440" tIns="45720" rIns="91440" bIns="45720" rtlCol="0" anchor="b">
            <a:normAutofit/>
          </a:bodyPr>
          <a:lstStyle/>
          <a:p>
            <a:pPr algn="ctr"/>
            <a:r>
              <a:rPr lang="en-US" sz="5400" b="1" dirty="0">
                <a:solidFill>
                  <a:schemeClr val="accent2"/>
                </a:solidFill>
              </a:rPr>
              <a:t>Activity</a:t>
            </a:r>
            <a:r>
              <a:rPr lang="en-US" sz="4800" b="1" dirty="0">
                <a:solidFill>
                  <a:schemeClr val="accent2"/>
                </a:solidFill>
              </a:rPr>
              <a:t> </a:t>
            </a:r>
            <a:br>
              <a:rPr lang="en-US" sz="4800" b="1" dirty="0">
                <a:solidFill>
                  <a:schemeClr val="accent2"/>
                </a:solidFill>
              </a:rPr>
            </a:br>
            <a:br>
              <a:rPr lang="en-US" sz="4800" b="1" dirty="0">
                <a:solidFill>
                  <a:schemeClr val="accent2"/>
                </a:solidFill>
              </a:rPr>
            </a:br>
            <a:r>
              <a:rPr lang="en-US" sz="4800" kern="1200" dirty="0">
                <a:solidFill>
                  <a:srgbClr val="FFFFFF"/>
                </a:solidFill>
                <a:latin typeface="+mj-lt"/>
                <a:ea typeface="+mj-ea"/>
                <a:cs typeface="+mj-cs"/>
              </a:rPr>
              <a:t>POST Facilitated Courses and Guides</a:t>
            </a:r>
            <a:r>
              <a:rPr lang="en-US" sz="4800" dirty="0">
                <a:solidFill>
                  <a:srgbClr val="FFFFFF"/>
                </a:solidFill>
              </a:rPr>
              <a:t> </a:t>
            </a:r>
            <a:endParaRPr lang="en-US" sz="4800" kern="1200" dirty="0">
              <a:solidFill>
                <a:srgbClr val="FFFFFF"/>
              </a:solidFill>
              <a:latin typeface="+mj-lt"/>
              <a:ea typeface="+mj-ea"/>
              <a:cs typeface="+mj-cs"/>
            </a:endParaRPr>
          </a:p>
        </p:txBody>
      </p:sp>
      <p:sp>
        <p:nvSpPr>
          <p:cNvPr id="19" name="Rectangle 18">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2486364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144936-A8B7-B01B-5F9A-6893911B68A5}"/>
              </a:ext>
            </a:extLst>
          </p:cNvPr>
          <p:cNvPicPr>
            <a:picLocks noChangeAspect="1"/>
          </p:cNvPicPr>
          <p:nvPr/>
        </p:nvPicPr>
        <p:blipFill>
          <a:blip r:embed="rId4"/>
          <a:srcRect t="13881" b="19303"/>
          <a:stretch/>
        </p:blipFill>
        <p:spPr>
          <a:xfrm>
            <a:off x="69655" y="1173534"/>
            <a:ext cx="12052690" cy="4857283"/>
          </a:xfrm>
          <a:prstGeom prst="rect">
            <a:avLst/>
          </a:prstGeom>
        </p:spPr>
      </p:pic>
      <p:grpSp>
        <p:nvGrpSpPr>
          <p:cNvPr id="16" name="Group 15">
            <a:extLst>
              <a:ext uri="{FF2B5EF4-FFF2-40B4-BE49-F238E27FC236}">
                <a16:creationId xmlns:a16="http://schemas.microsoft.com/office/drawing/2014/main" id="{A60E988F-660E-01EC-52BC-AE584DE13A8B}"/>
              </a:ext>
            </a:extLst>
          </p:cNvPr>
          <p:cNvGrpSpPr/>
          <p:nvPr/>
        </p:nvGrpSpPr>
        <p:grpSpPr>
          <a:xfrm>
            <a:off x="7737696" y="1777536"/>
            <a:ext cx="4347920" cy="1077218"/>
            <a:chOff x="7737696" y="1777536"/>
            <a:chExt cx="4347920" cy="1077218"/>
          </a:xfrm>
        </p:grpSpPr>
        <p:sp>
          <p:nvSpPr>
            <p:cNvPr id="13" name="Arrow: Right 12">
              <a:extLst>
                <a:ext uri="{FF2B5EF4-FFF2-40B4-BE49-F238E27FC236}">
                  <a16:creationId xmlns:a16="http://schemas.microsoft.com/office/drawing/2014/main" id="{17F3F351-0884-AD17-3942-368EF2250269}"/>
                </a:ext>
              </a:extLst>
            </p:cNvPr>
            <p:cNvSpPr/>
            <p:nvPr/>
          </p:nvSpPr>
          <p:spPr>
            <a:xfrm rot="10800000">
              <a:off x="7737696" y="2194203"/>
              <a:ext cx="1666754" cy="660551"/>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C98CD70B-D3B6-5102-FC3A-CDA4019779AF}"/>
                </a:ext>
              </a:extLst>
            </p:cNvPr>
            <p:cNvSpPr txBox="1"/>
            <p:nvPr/>
          </p:nvSpPr>
          <p:spPr>
            <a:xfrm>
              <a:off x="8465014" y="1777536"/>
              <a:ext cx="3620602" cy="1077218"/>
            </a:xfrm>
            <a:prstGeom prst="rect">
              <a:avLst/>
            </a:prstGeom>
            <a:solidFill>
              <a:schemeClr val="accent6"/>
            </a:solidFill>
          </p:spPr>
          <p:txBody>
            <a:bodyPr wrap="square" rtlCol="0">
              <a:spAutoFit/>
            </a:bodyPr>
            <a:lstStyle/>
            <a:p>
              <a:pPr algn="ctr"/>
              <a:r>
                <a:rPr lang="en-US" sz="3200" dirty="0">
                  <a:solidFill>
                    <a:schemeClr val="bg1"/>
                  </a:solidFill>
                </a:rPr>
                <a:t>Find POST Facilitated Courses</a:t>
              </a:r>
            </a:p>
          </p:txBody>
        </p:sp>
      </p:grpSp>
      <p:pic>
        <p:nvPicPr>
          <p:cNvPr id="11" name="Picture 10">
            <a:extLst>
              <a:ext uri="{FF2B5EF4-FFF2-40B4-BE49-F238E27FC236}">
                <a16:creationId xmlns:a16="http://schemas.microsoft.com/office/drawing/2014/main" id="{38153DE3-B40D-73B0-8BE6-86A5AA69ED90}"/>
              </a:ext>
            </a:extLst>
          </p:cNvPr>
          <p:cNvPicPr>
            <a:picLocks noChangeAspect="1"/>
          </p:cNvPicPr>
          <p:nvPr/>
        </p:nvPicPr>
        <p:blipFill>
          <a:blip r:embed="rId5">
            <a:extLst>
              <a:ext uri="{28A0092B-C50C-407E-A947-70E740481C1C}">
                <a14:useLocalDpi xmlns:a14="http://schemas.microsoft.com/office/drawing/2010/main" val="0"/>
              </a:ext>
            </a:extLst>
          </a:blip>
          <a:srcRect t="15317" b="11563"/>
          <a:stretch/>
        </p:blipFill>
        <p:spPr>
          <a:xfrm>
            <a:off x="655676" y="1241966"/>
            <a:ext cx="11466669" cy="5057312"/>
          </a:xfrm>
          <a:prstGeom prst="rect">
            <a:avLst/>
          </a:prstGeom>
        </p:spPr>
      </p:pic>
      <p:sp>
        <p:nvSpPr>
          <p:cNvPr id="4" name="Title 3">
            <a:extLst>
              <a:ext uri="{FF2B5EF4-FFF2-40B4-BE49-F238E27FC236}">
                <a16:creationId xmlns:a16="http://schemas.microsoft.com/office/drawing/2014/main" id="{7BFD1761-A4C4-882A-DB6C-707C51BFE7D4}"/>
              </a:ext>
            </a:extLst>
          </p:cNvPr>
          <p:cNvSpPr>
            <a:spLocks noGrp="1"/>
          </p:cNvSpPr>
          <p:nvPr>
            <p:ph type="title"/>
          </p:nvPr>
        </p:nvSpPr>
        <p:spPr>
          <a:xfrm>
            <a:off x="69655" y="-140908"/>
            <a:ext cx="11353799" cy="1325563"/>
          </a:xfrm>
        </p:spPr>
        <p:txBody>
          <a:bodyPr/>
          <a:lstStyle/>
          <a:p>
            <a:r>
              <a:rPr lang="en-US" dirty="0"/>
              <a:t>POST Facilitated Courses</a:t>
            </a:r>
          </a:p>
        </p:txBody>
      </p:sp>
      <p:grpSp>
        <p:nvGrpSpPr>
          <p:cNvPr id="19" name="Group 18">
            <a:extLst>
              <a:ext uri="{FF2B5EF4-FFF2-40B4-BE49-F238E27FC236}">
                <a16:creationId xmlns:a16="http://schemas.microsoft.com/office/drawing/2014/main" id="{7051377B-C33E-5CC1-B575-7385182AB7B6}"/>
              </a:ext>
            </a:extLst>
          </p:cNvPr>
          <p:cNvGrpSpPr/>
          <p:nvPr/>
        </p:nvGrpSpPr>
        <p:grpSpPr>
          <a:xfrm>
            <a:off x="3656178" y="1965986"/>
            <a:ext cx="5117628" cy="1313450"/>
            <a:chOff x="-2660493" y="3667594"/>
            <a:chExt cx="6144517" cy="1313450"/>
          </a:xfrm>
        </p:grpSpPr>
        <p:sp>
          <p:nvSpPr>
            <p:cNvPr id="20" name="Arrow: Right 19">
              <a:extLst>
                <a:ext uri="{FF2B5EF4-FFF2-40B4-BE49-F238E27FC236}">
                  <a16:creationId xmlns:a16="http://schemas.microsoft.com/office/drawing/2014/main" id="{BBBB017E-8DB8-49A3-5CEC-F4D61D76B7DD}"/>
                </a:ext>
              </a:extLst>
            </p:cNvPr>
            <p:cNvSpPr/>
            <p:nvPr/>
          </p:nvSpPr>
          <p:spPr>
            <a:xfrm rot="8800859">
              <a:off x="-2660493" y="4365617"/>
              <a:ext cx="1656303" cy="6154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21" name="TextBox 20">
              <a:extLst>
                <a:ext uri="{FF2B5EF4-FFF2-40B4-BE49-F238E27FC236}">
                  <a16:creationId xmlns:a16="http://schemas.microsoft.com/office/drawing/2014/main" id="{BA10885B-8753-D501-1C8B-645F278D5E72}"/>
                </a:ext>
              </a:extLst>
            </p:cNvPr>
            <p:cNvSpPr txBox="1"/>
            <p:nvPr/>
          </p:nvSpPr>
          <p:spPr>
            <a:xfrm>
              <a:off x="-1302646" y="3667594"/>
              <a:ext cx="4786670" cy="1200329"/>
            </a:xfrm>
            <a:prstGeom prst="rect">
              <a:avLst/>
            </a:prstGeom>
            <a:solidFill>
              <a:schemeClr val="accent6"/>
            </a:solidFill>
          </p:spPr>
          <p:txBody>
            <a:bodyPr wrap="square" rtlCol="0">
              <a:spAutoFit/>
            </a:bodyPr>
            <a:lstStyle/>
            <a:p>
              <a:pPr algn="ctr"/>
              <a:r>
                <a:rPr lang="en-US" sz="3600" dirty="0">
                  <a:solidFill>
                    <a:schemeClr val="bg1"/>
                  </a:solidFill>
                </a:rPr>
                <a:t>Click Facilitated Courses Explained</a:t>
              </a:r>
            </a:p>
          </p:txBody>
        </p:sp>
      </p:grpSp>
      <p:pic>
        <p:nvPicPr>
          <p:cNvPr id="28" name="Picture 27">
            <a:extLst>
              <a:ext uri="{FF2B5EF4-FFF2-40B4-BE49-F238E27FC236}">
                <a16:creationId xmlns:a16="http://schemas.microsoft.com/office/drawing/2014/main" id="{82360D7D-1451-7659-58EB-21A842178461}"/>
              </a:ext>
            </a:extLst>
          </p:cNvPr>
          <p:cNvPicPr>
            <a:picLocks noChangeAspect="1"/>
          </p:cNvPicPr>
          <p:nvPr/>
        </p:nvPicPr>
        <p:blipFill>
          <a:blip r:embed="rId6"/>
          <a:srcRect l="43682" t="19308" r="19202" b="21437"/>
          <a:stretch/>
        </p:blipFill>
        <p:spPr>
          <a:xfrm>
            <a:off x="655676" y="1241966"/>
            <a:ext cx="9721860" cy="5616034"/>
          </a:xfrm>
          <a:prstGeom prst="rect">
            <a:avLst/>
          </a:prstGeom>
        </p:spPr>
      </p:pic>
    </p:spTree>
    <p:custDataLst>
      <p:tags r:id="rId1"/>
    </p:custDataLst>
    <p:extLst>
      <p:ext uri="{BB962C8B-B14F-4D97-AF65-F5344CB8AC3E}">
        <p14:creationId xmlns:p14="http://schemas.microsoft.com/office/powerpoint/2010/main" val="1695134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BBBA5-2F32-3648-114B-C4E4BEAC718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9490D4A-0CA1-713F-3BAD-AB7276C1FE36}"/>
              </a:ext>
            </a:extLst>
          </p:cNvPr>
          <p:cNvPicPr>
            <a:picLocks noChangeAspect="1"/>
          </p:cNvPicPr>
          <p:nvPr/>
        </p:nvPicPr>
        <p:blipFill>
          <a:blip r:embed="rId4">
            <a:extLst>
              <a:ext uri="{28A0092B-C50C-407E-A947-70E740481C1C}">
                <a14:useLocalDpi xmlns:a14="http://schemas.microsoft.com/office/drawing/2010/main" val="0"/>
              </a:ext>
            </a:extLst>
          </a:blip>
          <a:srcRect t="15317" b="11563"/>
          <a:stretch/>
        </p:blipFill>
        <p:spPr>
          <a:xfrm>
            <a:off x="200104" y="1144853"/>
            <a:ext cx="11466669" cy="5057312"/>
          </a:xfrm>
          <a:prstGeom prst="rect">
            <a:avLst/>
          </a:prstGeom>
        </p:spPr>
      </p:pic>
      <p:sp>
        <p:nvSpPr>
          <p:cNvPr id="4" name="Title 3">
            <a:extLst>
              <a:ext uri="{FF2B5EF4-FFF2-40B4-BE49-F238E27FC236}">
                <a16:creationId xmlns:a16="http://schemas.microsoft.com/office/drawing/2014/main" id="{F173B1CC-7DC7-9F41-57FB-C400F74E0687}"/>
              </a:ext>
            </a:extLst>
          </p:cNvPr>
          <p:cNvSpPr>
            <a:spLocks noGrp="1"/>
          </p:cNvSpPr>
          <p:nvPr>
            <p:ph type="title"/>
          </p:nvPr>
        </p:nvSpPr>
        <p:spPr>
          <a:xfrm>
            <a:off x="-915998" y="-2860357"/>
            <a:ext cx="11353799" cy="1325563"/>
          </a:xfrm>
        </p:spPr>
        <p:txBody>
          <a:bodyPr/>
          <a:lstStyle/>
          <a:p>
            <a:r>
              <a:rPr lang="en-US" dirty="0"/>
              <a:t>POST Facilitated Courses</a:t>
            </a:r>
          </a:p>
        </p:txBody>
      </p:sp>
      <p:grpSp>
        <p:nvGrpSpPr>
          <p:cNvPr id="12" name="Group 11">
            <a:extLst>
              <a:ext uri="{FF2B5EF4-FFF2-40B4-BE49-F238E27FC236}">
                <a16:creationId xmlns:a16="http://schemas.microsoft.com/office/drawing/2014/main" id="{C4F267F7-7F2F-51E8-2795-BE27489C80FF}"/>
              </a:ext>
            </a:extLst>
          </p:cNvPr>
          <p:cNvGrpSpPr/>
          <p:nvPr/>
        </p:nvGrpSpPr>
        <p:grpSpPr>
          <a:xfrm>
            <a:off x="2275520" y="2862736"/>
            <a:ext cx="5790087" cy="1639167"/>
            <a:chOff x="1853759" y="3218391"/>
            <a:chExt cx="5790087" cy="1639167"/>
          </a:xfrm>
        </p:grpSpPr>
        <p:sp>
          <p:nvSpPr>
            <p:cNvPr id="6" name="Arrow: Right 5">
              <a:extLst>
                <a:ext uri="{FF2B5EF4-FFF2-40B4-BE49-F238E27FC236}">
                  <a16:creationId xmlns:a16="http://schemas.microsoft.com/office/drawing/2014/main" id="{98CB6FD7-C3C3-388B-678D-0730947A2B37}"/>
                </a:ext>
              </a:extLst>
            </p:cNvPr>
            <p:cNvSpPr/>
            <p:nvPr/>
          </p:nvSpPr>
          <p:spPr>
            <a:xfrm rot="20180680">
              <a:off x="5977092" y="3218391"/>
              <a:ext cx="1666754" cy="664091"/>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grpSp>
          <p:nvGrpSpPr>
            <p:cNvPr id="7" name="Group 6">
              <a:extLst>
                <a:ext uri="{FF2B5EF4-FFF2-40B4-BE49-F238E27FC236}">
                  <a16:creationId xmlns:a16="http://schemas.microsoft.com/office/drawing/2014/main" id="{8E575869-4342-A708-943F-B33A4B33137D}"/>
                </a:ext>
              </a:extLst>
            </p:cNvPr>
            <p:cNvGrpSpPr/>
            <p:nvPr/>
          </p:nvGrpSpPr>
          <p:grpSpPr>
            <a:xfrm>
              <a:off x="1853759" y="3429000"/>
              <a:ext cx="4947270" cy="1428558"/>
              <a:chOff x="-3703417" y="5055917"/>
              <a:chExt cx="5939976" cy="1428558"/>
            </a:xfrm>
          </p:grpSpPr>
          <p:sp>
            <p:nvSpPr>
              <p:cNvPr id="8" name="Arrow: Right 7">
                <a:extLst>
                  <a:ext uri="{FF2B5EF4-FFF2-40B4-BE49-F238E27FC236}">
                    <a16:creationId xmlns:a16="http://schemas.microsoft.com/office/drawing/2014/main" id="{D96CB535-BC6E-E9A4-19F8-E73643B67ABE}"/>
                  </a:ext>
                </a:extLst>
              </p:cNvPr>
              <p:cNvSpPr/>
              <p:nvPr/>
            </p:nvSpPr>
            <p:spPr>
              <a:xfrm rot="8800859">
                <a:off x="-3703417" y="5869048"/>
                <a:ext cx="1656303" cy="6154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5" name="TextBox 14">
                <a:extLst>
                  <a:ext uri="{FF2B5EF4-FFF2-40B4-BE49-F238E27FC236}">
                    <a16:creationId xmlns:a16="http://schemas.microsoft.com/office/drawing/2014/main" id="{250988AB-1EF4-C878-D76C-12D7178F6467}"/>
                  </a:ext>
                </a:extLst>
              </p:cNvPr>
              <p:cNvSpPr txBox="1"/>
              <p:nvPr/>
            </p:nvSpPr>
            <p:spPr>
              <a:xfrm>
                <a:off x="-2550111" y="5055917"/>
                <a:ext cx="4786670" cy="1200329"/>
              </a:xfrm>
              <a:prstGeom prst="rect">
                <a:avLst/>
              </a:prstGeom>
              <a:solidFill>
                <a:schemeClr val="accent6"/>
              </a:solidFill>
            </p:spPr>
            <p:txBody>
              <a:bodyPr wrap="square" rtlCol="0">
                <a:spAutoFit/>
              </a:bodyPr>
              <a:lstStyle/>
              <a:p>
                <a:pPr algn="ctr"/>
                <a:r>
                  <a:rPr lang="en-US" sz="3600" dirty="0">
                    <a:solidFill>
                      <a:schemeClr val="bg1"/>
                    </a:solidFill>
                  </a:rPr>
                  <a:t>Titles in Alpha order or use Search</a:t>
                </a:r>
              </a:p>
            </p:txBody>
          </p:sp>
        </p:grpSp>
      </p:grpSp>
      <p:sp>
        <p:nvSpPr>
          <p:cNvPr id="2" name="Title 3">
            <a:extLst>
              <a:ext uri="{FF2B5EF4-FFF2-40B4-BE49-F238E27FC236}">
                <a16:creationId xmlns:a16="http://schemas.microsoft.com/office/drawing/2014/main" id="{2A65B238-78F1-592E-219A-59B9009801CD}"/>
              </a:ext>
            </a:extLst>
          </p:cNvPr>
          <p:cNvSpPr txBox="1">
            <a:spLocks/>
          </p:cNvSpPr>
          <p:nvPr/>
        </p:nvSpPr>
        <p:spPr>
          <a:xfrm>
            <a:off x="69655" y="-140908"/>
            <a:ext cx="113537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POST Facilitated Courses</a:t>
            </a:r>
            <a:endParaRPr lang="en-US" dirty="0"/>
          </a:p>
        </p:txBody>
      </p:sp>
    </p:spTree>
    <p:custDataLst>
      <p:tags r:id="rId1"/>
    </p:custDataLst>
    <p:extLst>
      <p:ext uri="{BB962C8B-B14F-4D97-AF65-F5344CB8AC3E}">
        <p14:creationId xmlns:p14="http://schemas.microsoft.com/office/powerpoint/2010/main" val="2018853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9531AC-17DA-209F-B9C9-56ECB9FF46E2}"/>
              </a:ext>
            </a:extLst>
          </p:cNvPr>
          <p:cNvPicPr>
            <a:picLocks noChangeAspect="1"/>
          </p:cNvPicPr>
          <p:nvPr/>
        </p:nvPicPr>
        <p:blipFill>
          <a:blip r:embed="rId4"/>
          <a:srcRect t="14476"/>
          <a:stretch/>
        </p:blipFill>
        <p:spPr>
          <a:xfrm>
            <a:off x="62432" y="316598"/>
            <a:ext cx="12067135" cy="6224804"/>
          </a:xfrm>
          <a:prstGeom prst="rect">
            <a:avLst/>
          </a:prstGeom>
        </p:spPr>
      </p:pic>
      <p:grpSp>
        <p:nvGrpSpPr>
          <p:cNvPr id="10" name="Group 9">
            <a:extLst>
              <a:ext uri="{FF2B5EF4-FFF2-40B4-BE49-F238E27FC236}">
                <a16:creationId xmlns:a16="http://schemas.microsoft.com/office/drawing/2014/main" id="{18D20820-2B23-E25A-C301-B2383D15C4DD}"/>
              </a:ext>
            </a:extLst>
          </p:cNvPr>
          <p:cNvGrpSpPr/>
          <p:nvPr/>
        </p:nvGrpSpPr>
        <p:grpSpPr>
          <a:xfrm>
            <a:off x="2843064" y="1524126"/>
            <a:ext cx="2193330" cy="1300346"/>
            <a:chOff x="5148592" y="1921214"/>
            <a:chExt cx="2193330" cy="1300346"/>
          </a:xfrm>
        </p:grpSpPr>
        <p:sp>
          <p:nvSpPr>
            <p:cNvPr id="6" name="TextBox 5">
              <a:extLst>
                <a:ext uri="{FF2B5EF4-FFF2-40B4-BE49-F238E27FC236}">
                  <a16:creationId xmlns:a16="http://schemas.microsoft.com/office/drawing/2014/main" id="{E4C51B40-4027-55D4-06E7-0D97E62CF22A}"/>
                </a:ext>
              </a:extLst>
            </p:cNvPr>
            <p:cNvSpPr txBox="1"/>
            <p:nvPr/>
          </p:nvSpPr>
          <p:spPr>
            <a:xfrm>
              <a:off x="5609553" y="1921214"/>
              <a:ext cx="1732369" cy="646331"/>
            </a:xfrm>
            <a:prstGeom prst="rect">
              <a:avLst/>
            </a:prstGeom>
            <a:solidFill>
              <a:schemeClr val="accent6"/>
            </a:solidFill>
          </p:spPr>
          <p:txBody>
            <a:bodyPr wrap="square" rtlCol="0">
              <a:spAutoFit/>
            </a:bodyPr>
            <a:lstStyle/>
            <a:p>
              <a:pPr algn="ctr"/>
              <a:r>
                <a:rPr lang="en-US" sz="3600" dirty="0">
                  <a:solidFill>
                    <a:schemeClr val="bg1"/>
                  </a:solidFill>
                </a:rPr>
                <a:t>Guides</a:t>
              </a:r>
            </a:p>
          </p:txBody>
        </p:sp>
        <p:sp>
          <p:nvSpPr>
            <p:cNvPr id="8" name="Arrow: Right 7">
              <a:extLst>
                <a:ext uri="{FF2B5EF4-FFF2-40B4-BE49-F238E27FC236}">
                  <a16:creationId xmlns:a16="http://schemas.microsoft.com/office/drawing/2014/main" id="{5550D574-475B-5785-A71C-E74242CA3213}"/>
                </a:ext>
              </a:extLst>
            </p:cNvPr>
            <p:cNvSpPr/>
            <p:nvPr/>
          </p:nvSpPr>
          <p:spPr>
            <a:xfrm rot="7932542">
              <a:off x="4976491" y="2458190"/>
              <a:ext cx="93547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grpSp>
      <p:grpSp>
        <p:nvGrpSpPr>
          <p:cNvPr id="13" name="Group 12">
            <a:extLst>
              <a:ext uri="{FF2B5EF4-FFF2-40B4-BE49-F238E27FC236}">
                <a16:creationId xmlns:a16="http://schemas.microsoft.com/office/drawing/2014/main" id="{78152100-0BEF-D525-5162-41303F417955}"/>
              </a:ext>
            </a:extLst>
          </p:cNvPr>
          <p:cNvGrpSpPr/>
          <p:nvPr/>
        </p:nvGrpSpPr>
        <p:grpSpPr>
          <a:xfrm>
            <a:off x="3486827" y="2971695"/>
            <a:ext cx="2598553" cy="646331"/>
            <a:chOff x="4717917" y="2010013"/>
            <a:chExt cx="2598553" cy="646331"/>
          </a:xfrm>
        </p:grpSpPr>
        <p:sp>
          <p:nvSpPr>
            <p:cNvPr id="14" name="TextBox 13">
              <a:extLst>
                <a:ext uri="{FF2B5EF4-FFF2-40B4-BE49-F238E27FC236}">
                  <a16:creationId xmlns:a16="http://schemas.microsoft.com/office/drawing/2014/main" id="{379C8594-7C05-F72C-4ED6-C3CCD7336FE7}"/>
                </a:ext>
              </a:extLst>
            </p:cNvPr>
            <p:cNvSpPr txBox="1"/>
            <p:nvPr/>
          </p:nvSpPr>
          <p:spPr>
            <a:xfrm>
              <a:off x="5584101" y="2010013"/>
              <a:ext cx="1732369" cy="646331"/>
            </a:xfrm>
            <a:prstGeom prst="rect">
              <a:avLst/>
            </a:prstGeom>
            <a:solidFill>
              <a:schemeClr val="accent6"/>
            </a:solidFill>
          </p:spPr>
          <p:txBody>
            <a:bodyPr wrap="square" rtlCol="0">
              <a:spAutoFit/>
            </a:bodyPr>
            <a:lstStyle/>
            <a:p>
              <a:pPr algn="ctr"/>
              <a:r>
                <a:rPr lang="en-US" sz="3600" dirty="0">
                  <a:solidFill>
                    <a:schemeClr val="bg1"/>
                  </a:solidFill>
                </a:rPr>
                <a:t>Training</a:t>
              </a:r>
            </a:p>
          </p:txBody>
        </p:sp>
        <p:sp>
          <p:nvSpPr>
            <p:cNvPr id="15" name="Arrow: Right 14">
              <a:extLst>
                <a:ext uri="{FF2B5EF4-FFF2-40B4-BE49-F238E27FC236}">
                  <a16:creationId xmlns:a16="http://schemas.microsoft.com/office/drawing/2014/main" id="{286F820B-B766-67F5-3B84-900333D95D86}"/>
                </a:ext>
              </a:extLst>
            </p:cNvPr>
            <p:cNvSpPr/>
            <p:nvPr/>
          </p:nvSpPr>
          <p:spPr>
            <a:xfrm rot="10800000">
              <a:off x="4717917" y="2061294"/>
              <a:ext cx="93547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grpSp>
      <p:pic>
        <p:nvPicPr>
          <p:cNvPr id="16" name="Picture 15">
            <a:extLst>
              <a:ext uri="{FF2B5EF4-FFF2-40B4-BE49-F238E27FC236}">
                <a16:creationId xmlns:a16="http://schemas.microsoft.com/office/drawing/2014/main" id="{798309D4-E99B-E8FA-92C9-4A6070DD29A2}"/>
              </a:ext>
            </a:extLst>
          </p:cNvPr>
          <p:cNvPicPr>
            <a:picLocks noChangeAspect="1"/>
          </p:cNvPicPr>
          <p:nvPr/>
        </p:nvPicPr>
        <p:blipFill>
          <a:blip r:embed="rId5">
            <a:extLst>
              <a:ext uri="{28A0092B-C50C-407E-A947-70E740481C1C}">
                <a14:useLocalDpi xmlns:a14="http://schemas.microsoft.com/office/drawing/2010/main" val="0"/>
              </a:ext>
            </a:extLst>
          </a:blip>
          <a:srcRect l="21776" t="3756" r="19896" b="12625"/>
          <a:stretch/>
        </p:blipFill>
        <p:spPr>
          <a:xfrm>
            <a:off x="2746130" y="189411"/>
            <a:ext cx="6699740" cy="6403344"/>
          </a:xfrm>
          <a:prstGeom prst="rect">
            <a:avLst/>
          </a:prstGeom>
        </p:spPr>
      </p:pic>
      <p:pic>
        <p:nvPicPr>
          <p:cNvPr id="17" name="Picture 16">
            <a:extLst>
              <a:ext uri="{FF2B5EF4-FFF2-40B4-BE49-F238E27FC236}">
                <a16:creationId xmlns:a16="http://schemas.microsoft.com/office/drawing/2014/main" id="{E537F97C-892E-1BF8-6834-8F824620A894}"/>
              </a:ext>
            </a:extLst>
          </p:cNvPr>
          <p:cNvPicPr>
            <a:picLocks noChangeAspect="1"/>
          </p:cNvPicPr>
          <p:nvPr/>
        </p:nvPicPr>
        <p:blipFill>
          <a:blip r:embed="rId6"/>
          <a:stretch>
            <a:fillRect/>
          </a:stretch>
        </p:blipFill>
        <p:spPr>
          <a:xfrm>
            <a:off x="62432" y="457200"/>
            <a:ext cx="12192000" cy="6400800"/>
          </a:xfrm>
          <a:prstGeom prst="rect">
            <a:avLst/>
          </a:prstGeom>
        </p:spPr>
      </p:pic>
    </p:spTree>
    <p:custDataLst>
      <p:tags r:id="rId1"/>
    </p:custDataLst>
    <p:extLst>
      <p:ext uri="{BB962C8B-B14F-4D97-AF65-F5344CB8AC3E}">
        <p14:creationId xmlns:p14="http://schemas.microsoft.com/office/powerpoint/2010/main" val="295313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A7D88-47F2-0280-150D-4D9A75BB2B9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2EF48B4-4C23-B41B-A90D-BBAFDC55C977}"/>
              </a:ext>
            </a:extLst>
          </p:cNvPr>
          <p:cNvPicPr>
            <a:picLocks noChangeAspect="1"/>
          </p:cNvPicPr>
          <p:nvPr/>
        </p:nvPicPr>
        <p:blipFill>
          <a:blip r:embed="rId4">
            <a:extLst>
              <a:ext uri="{28A0092B-C50C-407E-A947-70E740481C1C}">
                <a14:useLocalDpi xmlns:a14="http://schemas.microsoft.com/office/drawing/2010/main" val="0"/>
              </a:ext>
            </a:extLst>
          </a:blip>
          <a:srcRect t="15317" r="26383" b="11563"/>
          <a:stretch/>
        </p:blipFill>
        <p:spPr>
          <a:xfrm>
            <a:off x="1452912" y="1551241"/>
            <a:ext cx="8441366" cy="5057312"/>
          </a:xfrm>
          <a:prstGeom prst="rect">
            <a:avLst/>
          </a:prstGeom>
        </p:spPr>
      </p:pic>
      <p:sp>
        <p:nvSpPr>
          <p:cNvPr id="4" name="Title 3">
            <a:extLst>
              <a:ext uri="{FF2B5EF4-FFF2-40B4-BE49-F238E27FC236}">
                <a16:creationId xmlns:a16="http://schemas.microsoft.com/office/drawing/2014/main" id="{C1E39E3E-2F43-C4A3-40C7-1F6D8DA3F93E}"/>
              </a:ext>
            </a:extLst>
          </p:cNvPr>
          <p:cNvSpPr>
            <a:spLocks noGrp="1"/>
          </p:cNvSpPr>
          <p:nvPr>
            <p:ph type="title"/>
          </p:nvPr>
        </p:nvSpPr>
        <p:spPr>
          <a:xfrm>
            <a:off x="419100" y="-19182"/>
            <a:ext cx="11353799" cy="1325563"/>
          </a:xfrm>
        </p:spPr>
        <p:txBody>
          <a:bodyPr/>
          <a:lstStyle/>
          <a:p>
            <a:r>
              <a:rPr lang="en-US" dirty="0"/>
              <a:t>POST Facilitated Courses List</a:t>
            </a:r>
          </a:p>
        </p:txBody>
      </p:sp>
      <p:grpSp>
        <p:nvGrpSpPr>
          <p:cNvPr id="3" name="Group 2">
            <a:extLst>
              <a:ext uri="{FF2B5EF4-FFF2-40B4-BE49-F238E27FC236}">
                <a16:creationId xmlns:a16="http://schemas.microsoft.com/office/drawing/2014/main" id="{A0EA8A72-23B3-C486-70D7-71055A839353}"/>
              </a:ext>
            </a:extLst>
          </p:cNvPr>
          <p:cNvGrpSpPr/>
          <p:nvPr/>
        </p:nvGrpSpPr>
        <p:grpSpPr>
          <a:xfrm>
            <a:off x="1967009" y="1991100"/>
            <a:ext cx="5418225" cy="839233"/>
            <a:chOff x="1967009" y="1991100"/>
            <a:chExt cx="5418225" cy="839233"/>
          </a:xfrm>
        </p:grpSpPr>
        <p:sp>
          <p:nvSpPr>
            <p:cNvPr id="12" name="Arrow: Right 11">
              <a:extLst>
                <a:ext uri="{FF2B5EF4-FFF2-40B4-BE49-F238E27FC236}">
                  <a16:creationId xmlns:a16="http://schemas.microsoft.com/office/drawing/2014/main" id="{1571C69E-4A9F-7DFF-9B09-6F0D9689B92B}"/>
                </a:ext>
              </a:extLst>
            </p:cNvPr>
            <p:cNvSpPr/>
            <p:nvPr/>
          </p:nvSpPr>
          <p:spPr>
            <a:xfrm rot="12258092">
              <a:off x="1967009" y="1991100"/>
              <a:ext cx="1059467" cy="570831"/>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6" name="TextBox 15">
              <a:extLst>
                <a:ext uri="{FF2B5EF4-FFF2-40B4-BE49-F238E27FC236}">
                  <a16:creationId xmlns:a16="http://schemas.microsoft.com/office/drawing/2014/main" id="{0D73A87F-99CF-5B78-761A-8E656ED07C45}"/>
                </a:ext>
              </a:extLst>
            </p:cNvPr>
            <p:cNvSpPr txBox="1"/>
            <p:nvPr/>
          </p:nvSpPr>
          <p:spPr>
            <a:xfrm>
              <a:off x="2915817" y="2184002"/>
              <a:ext cx="4469417" cy="646331"/>
            </a:xfrm>
            <a:prstGeom prst="rect">
              <a:avLst/>
            </a:prstGeom>
            <a:solidFill>
              <a:schemeClr val="accent6"/>
            </a:solidFill>
          </p:spPr>
          <p:txBody>
            <a:bodyPr wrap="square" rtlCol="0">
              <a:spAutoFit/>
            </a:bodyPr>
            <a:lstStyle/>
            <a:p>
              <a:r>
                <a:rPr lang="en-US" sz="3600" dirty="0">
                  <a:solidFill>
                    <a:schemeClr val="bg1"/>
                  </a:solidFill>
                </a:rPr>
                <a:t>To get back, click the X</a:t>
              </a:r>
            </a:p>
          </p:txBody>
        </p:sp>
      </p:grpSp>
    </p:spTree>
    <p:custDataLst>
      <p:tags r:id="rId1"/>
    </p:custDataLst>
    <p:extLst>
      <p:ext uri="{BB962C8B-B14F-4D97-AF65-F5344CB8AC3E}">
        <p14:creationId xmlns:p14="http://schemas.microsoft.com/office/powerpoint/2010/main" val="1361440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6BF02F-7269-8CBE-9751-389D88D418B0}"/>
              </a:ext>
            </a:extLst>
          </p:cNvPr>
          <p:cNvSpPr>
            <a:spLocks noGrp="1"/>
          </p:cNvSpPr>
          <p:nvPr>
            <p:ph type="title"/>
          </p:nvPr>
        </p:nvSpPr>
        <p:spPr>
          <a:xfrm>
            <a:off x="-1" y="1272665"/>
            <a:ext cx="12179371" cy="3268520"/>
          </a:xfrm>
        </p:spPr>
        <p:txBody>
          <a:bodyPr vert="horz" lIns="91440" tIns="45720" rIns="91440" bIns="45720" rtlCol="0" anchor="b">
            <a:normAutofit/>
          </a:bodyPr>
          <a:lstStyle/>
          <a:p>
            <a:pPr algn="ctr"/>
            <a:r>
              <a:rPr lang="en-US" sz="5400" b="1" dirty="0">
                <a:solidFill>
                  <a:schemeClr val="accent2"/>
                </a:solidFill>
              </a:rPr>
              <a:t>Activity</a:t>
            </a:r>
            <a:r>
              <a:rPr lang="en-US" sz="4800" dirty="0">
                <a:solidFill>
                  <a:schemeClr val="accent2"/>
                </a:solidFill>
              </a:rPr>
              <a:t> </a:t>
            </a:r>
            <a:br>
              <a:rPr lang="en-US" sz="4800" dirty="0">
                <a:solidFill>
                  <a:schemeClr val="accent2"/>
                </a:solidFill>
              </a:rPr>
            </a:br>
            <a:br>
              <a:rPr lang="en-US" sz="4800" dirty="0">
                <a:solidFill>
                  <a:schemeClr val="accent2"/>
                </a:solidFill>
              </a:rPr>
            </a:br>
            <a:r>
              <a:rPr lang="en-US" sz="4800" dirty="0">
                <a:solidFill>
                  <a:schemeClr val="bg1"/>
                </a:solidFill>
              </a:rPr>
              <a:t>Sign-in Page Information</a:t>
            </a:r>
            <a:endParaRPr lang="en-US" sz="4800" kern="1200" dirty="0">
              <a:solidFill>
                <a:srgbClr val="FFFFFF"/>
              </a:solidFill>
              <a:latin typeface="+mj-lt"/>
              <a:ea typeface="+mj-ea"/>
              <a:cs typeface="+mj-cs"/>
            </a:endParaRPr>
          </a:p>
        </p:txBody>
      </p:sp>
      <p:sp>
        <p:nvSpPr>
          <p:cNvPr id="19" name="Rectangle 18">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7352298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FD1761-A4C4-882A-DB6C-707C51BFE7D4}"/>
              </a:ext>
            </a:extLst>
          </p:cNvPr>
          <p:cNvSpPr>
            <a:spLocks noGrp="1"/>
          </p:cNvSpPr>
          <p:nvPr>
            <p:ph type="title"/>
          </p:nvPr>
        </p:nvSpPr>
        <p:spPr>
          <a:xfrm>
            <a:off x="419100" y="-19182"/>
            <a:ext cx="11353799" cy="1325563"/>
          </a:xfrm>
        </p:spPr>
        <p:txBody>
          <a:bodyPr/>
          <a:lstStyle/>
          <a:p>
            <a:r>
              <a:rPr lang="en-US" dirty="0"/>
              <a:t>POST Facilitated Courses List</a:t>
            </a:r>
          </a:p>
        </p:txBody>
      </p:sp>
      <p:grpSp>
        <p:nvGrpSpPr>
          <p:cNvPr id="14" name="Group 13">
            <a:extLst>
              <a:ext uri="{FF2B5EF4-FFF2-40B4-BE49-F238E27FC236}">
                <a16:creationId xmlns:a16="http://schemas.microsoft.com/office/drawing/2014/main" id="{0FD1FEE0-461B-61D2-3E3E-43018927E12D}"/>
              </a:ext>
            </a:extLst>
          </p:cNvPr>
          <p:cNvGrpSpPr/>
          <p:nvPr/>
        </p:nvGrpSpPr>
        <p:grpSpPr>
          <a:xfrm>
            <a:off x="1671606" y="1270362"/>
            <a:ext cx="8353808" cy="5534199"/>
            <a:chOff x="2307613" y="1595707"/>
            <a:chExt cx="7482586" cy="5037691"/>
          </a:xfrm>
        </p:grpSpPr>
        <p:pic>
          <p:nvPicPr>
            <p:cNvPr id="6" name="Picture 5">
              <a:extLst>
                <a:ext uri="{FF2B5EF4-FFF2-40B4-BE49-F238E27FC236}">
                  <a16:creationId xmlns:a16="http://schemas.microsoft.com/office/drawing/2014/main" id="{A3AF79A4-B3BC-48A4-EB58-BEE03CD1F859}"/>
                </a:ext>
              </a:extLst>
            </p:cNvPr>
            <p:cNvPicPr>
              <a:picLocks noChangeAspect="1"/>
            </p:cNvPicPr>
            <p:nvPr/>
          </p:nvPicPr>
          <p:blipFill rotWithShape="1">
            <a:blip r:embed="rId4"/>
            <a:srcRect l="159" t="29844" r="86190" b="354"/>
            <a:stretch/>
          </p:blipFill>
          <p:spPr>
            <a:xfrm>
              <a:off x="2307613" y="1595707"/>
              <a:ext cx="1802423" cy="4911698"/>
            </a:xfrm>
            <a:prstGeom prst="rect">
              <a:avLst/>
            </a:prstGeom>
          </p:spPr>
        </p:pic>
        <p:pic>
          <p:nvPicPr>
            <p:cNvPr id="10" name="Picture 9">
              <a:extLst>
                <a:ext uri="{FF2B5EF4-FFF2-40B4-BE49-F238E27FC236}">
                  <a16:creationId xmlns:a16="http://schemas.microsoft.com/office/drawing/2014/main" id="{E0791B39-A274-5D13-636B-9096409A8959}"/>
                </a:ext>
              </a:extLst>
            </p:cNvPr>
            <p:cNvPicPr>
              <a:picLocks noChangeAspect="1"/>
            </p:cNvPicPr>
            <p:nvPr/>
          </p:nvPicPr>
          <p:blipFill rotWithShape="1">
            <a:blip r:embed="rId4"/>
            <a:srcRect l="14684" t="16295" r="40775" b="9915"/>
            <a:stretch/>
          </p:blipFill>
          <p:spPr>
            <a:xfrm>
              <a:off x="4110036" y="1618248"/>
              <a:ext cx="5680163" cy="5015150"/>
            </a:xfrm>
            <a:prstGeom prst="rect">
              <a:avLst/>
            </a:prstGeom>
          </p:spPr>
        </p:pic>
      </p:grpSp>
      <p:sp>
        <p:nvSpPr>
          <p:cNvPr id="15" name="TextBox 14">
            <a:extLst>
              <a:ext uri="{FF2B5EF4-FFF2-40B4-BE49-F238E27FC236}">
                <a16:creationId xmlns:a16="http://schemas.microsoft.com/office/drawing/2014/main" id="{196C8785-1DCB-D015-04ED-A975E6F92F04}"/>
              </a:ext>
            </a:extLst>
          </p:cNvPr>
          <p:cNvSpPr txBox="1"/>
          <p:nvPr/>
        </p:nvSpPr>
        <p:spPr>
          <a:xfrm>
            <a:off x="4461317" y="4792587"/>
            <a:ext cx="3715771" cy="1200329"/>
          </a:xfrm>
          <a:prstGeom prst="rect">
            <a:avLst/>
          </a:prstGeom>
          <a:solidFill>
            <a:schemeClr val="accent6"/>
          </a:solidFill>
        </p:spPr>
        <p:txBody>
          <a:bodyPr wrap="square" rtlCol="0">
            <a:spAutoFit/>
          </a:bodyPr>
          <a:lstStyle/>
          <a:p>
            <a:r>
              <a:rPr lang="en-US" sz="3600" dirty="0">
                <a:solidFill>
                  <a:schemeClr val="bg1"/>
                </a:solidFill>
              </a:rPr>
              <a:t>Click Tools then Genius Dashboard</a:t>
            </a:r>
          </a:p>
        </p:txBody>
      </p:sp>
      <p:sp>
        <p:nvSpPr>
          <p:cNvPr id="8" name="Arrow: Right 7">
            <a:extLst>
              <a:ext uri="{FF2B5EF4-FFF2-40B4-BE49-F238E27FC236}">
                <a16:creationId xmlns:a16="http://schemas.microsoft.com/office/drawing/2014/main" id="{4FC3383A-14B2-BAF3-9366-CBBA30507AF0}"/>
              </a:ext>
            </a:extLst>
          </p:cNvPr>
          <p:cNvSpPr/>
          <p:nvPr/>
        </p:nvSpPr>
        <p:spPr>
          <a:xfrm rot="10800000">
            <a:off x="3100191" y="5399448"/>
            <a:ext cx="1472167" cy="564359"/>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1" name="Arrow: Right 10">
            <a:extLst>
              <a:ext uri="{FF2B5EF4-FFF2-40B4-BE49-F238E27FC236}">
                <a16:creationId xmlns:a16="http://schemas.microsoft.com/office/drawing/2014/main" id="{AE401A3A-D3F2-EB9F-E1D5-5277502FE290}"/>
              </a:ext>
            </a:extLst>
          </p:cNvPr>
          <p:cNvSpPr/>
          <p:nvPr/>
        </p:nvSpPr>
        <p:spPr>
          <a:xfrm rot="18235255">
            <a:off x="7114897" y="4178271"/>
            <a:ext cx="1059467" cy="570831"/>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pic>
        <p:nvPicPr>
          <p:cNvPr id="17" name="Picture 16">
            <a:extLst>
              <a:ext uri="{FF2B5EF4-FFF2-40B4-BE49-F238E27FC236}">
                <a16:creationId xmlns:a16="http://schemas.microsoft.com/office/drawing/2014/main" id="{99F09591-AE2A-2246-FC95-BF76B22DBA54}"/>
              </a:ext>
            </a:extLst>
          </p:cNvPr>
          <p:cNvPicPr>
            <a:picLocks noChangeAspect="1"/>
          </p:cNvPicPr>
          <p:nvPr/>
        </p:nvPicPr>
        <p:blipFill>
          <a:blip r:embed="rId5"/>
          <a:srcRect t="13881" r="12837" b="19303"/>
          <a:stretch/>
        </p:blipFill>
        <p:spPr>
          <a:xfrm>
            <a:off x="139310" y="1135633"/>
            <a:ext cx="11961646" cy="5530517"/>
          </a:xfrm>
          <a:prstGeom prst="rect">
            <a:avLst/>
          </a:prstGeom>
        </p:spPr>
      </p:pic>
    </p:spTree>
    <p:custDataLst>
      <p:tags r:id="rId1"/>
    </p:custDataLst>
    <p:extLst>
      <p:ext uri="{BB962C8B-B14F-4D97-AF65-F5344CB8AC3E}">
        <p14:creationId xmlns:p14="http://schemas.microsoft.com/office/powerpoint/2010/main" val="1635064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6BF02F-7269-8CBE-9751-389D88D418B0}"/>
              </a:ext>
            </a:extLst>
          </p:cNvPr>
          <p:cNvSpPr>
            <a:spLocks noGrp="1"/>
          </p:cNvSpPr>
          <p:nvPr>
            <p:ph type="title"/>
          </p:nvPr>
        </p:nvSpPr>
        <p:spPr>
          <a:xfrm>
            <a:off x="-22232" y="1272665"/>
            <a:ext cx="12207918" cy="3268520"/>
          </a:xfrm>
        </p:spPr>
        <p:txBody>
          <a:bodyPr vert="horz" lIns="91440" tIns="45720" rIns="91440" bIns="45720" rtlCol="0" anchor="b">
            <a:normAutofit/>
          </a:bodyPr>
          <a:lstStyle/>
          <a:p>
            <a:pPr algn="ctr"/>
            <a:r>
              <a:rPr lang="en-US" sz="4800" b="1">
                <a:solidFill>
                  <a:schemeClr val="accent2"/>
                </a:solidFill>
              </a:rPr>
              <a:t>Activity</a:t>
            </a:r>
            <a:br>
              <a:rPr lang="en-US" sz="4800">
                <a:solidFill>
                  <a:schemeClr val="accent2"/>
                </a:solidFill>
              </a:rPr>
            </a:br>
            <a:r>
              <a:rPr lang="en-US" sz="4800">
                <a:solidFill>
                  <a:schemeClr val="bg1"/>
                </a:solidFill>
              </a:rPr>
              <a:t>How to Give Credit in EDI </a:t>
            </a:r>
            <a:br>
              <a:rPr lang="en-US" sz="4800">
                <a:solidFill>
                  <a:schemeClr val="bg1"/>
                </a:solidFill>
              </a:rPr>
            </a:br>
            <a:r>
              <a:rPr lang="en-US" sz="4800">
                <a:solidFill>
                  <a:schemeClr val="bg1"/>
                </a:solidFill>
              </a:rPr>
              <a:t>when Rosters are Required</a:t>
            </a:r>
            <a:endParaRPr lang="en-US" sz="4800" kern="1200" dirty="0">
              <a:solidFill>
                <a:schemeClr val="bg1"/>
              </a:solidFill>
              <a:latin typeface="+mj-lt"/>
              <a:ea typeface="+mj-ea"/>
              <a:cs typeface="+mj-cs"/>
            </a:endParaRPr>
          </a:p>
        </p:txBody>
      </p:sp>
      <p:sp>
        <p:nvSpPr>
          <p:cNvPr id="19" name="Rectangle 18">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8564281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0D707-290C-6DE9-37D3-5D6F139DAC94}"/>
              </a:ext>
            </a:extLst>
          </p:cNvPr>
          <p:cNvSpPr>
            <a:spLocks noGrp="1"/>
          </p:cNvSpPr>
          <p:nvPr>
            <p:ph type="title"/>
          </p:nvPr>
        </p:nvSpPr>
        <p:spPr/>
        <p:txBody>
          <a:bodyPr/>
          <a:lstStyle/>
          <a:p>
            <a:endParaRPr lang="en-US"/>
          </a:p>
        </p:txBody>
      </p:sp>
      <p:pic>
        <p:nvPicPr>
          <p:cNvPr id="4" name="EDIRosterMM">
            <a:hlinkClick r:id="" action="ppaction://media"/>
            <a:extLst>
              <a:ext uri="{FF2B5EF4-FFF2-40B4-BE49-F238E27FC236}">
                <a16:creationId xmlns:a16="http://schemas.microsoft.com/office/drawing/2014/main" id="{B5D27C95-3C6D-E385-CDD8-0B0528902EA0}"/>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685800" y="0"/>
            <a:ext cx="10668000" cy="6392871"/>
          </a:xfrm>
        </p:spPr>
      </p:pic>
    </p:spTree>
    <p:custDataLst>
      <p:tags r:id="rId1"/>
    </p:custDataLst>
    <p:extLst>
      <p:ext uri="{BB962C8B-B14F-4D97-AF65-F5344CB8AC3E}">
        <p14:creationId xmlns:p14="http://schemas.microsoft.com/office/powerpoint/2010/main" val="1126305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13D5A73-4DA7-D055-B3FE-9327CECF2DDF}"/>
              </a:ext>
            </a:extLst>
          </p:cNvPr>
          <p:cNvSpPr>
            <a:spLocks noGrp="1"/>
          </p:cNvSpPr>
          <p:nvPr>
            <p:ph idx="1"/>
          </p:nvPr>
        </p:nvSpPr>
        <p:spPr>
          <a:xfrm>
            <a:off x="235516" y="1008965"/>
            <a:ext cx="7635269" cy="6324600"/>
          </a:xfrm>
        </p:spPr>
        <p:txBody>
          <a:bodyPr anchor="t">
            <a:normAutofit/>
          </a:bodyPr>
          <a:lstStyle/>
          <a:p>
            <a:pPr marL="457200" indent="-457200">
              <a:spcAft>
                <a:spcPts val="1800"/>
              </a:spcAft>
              <a:buFont typeface="+mj-lt"/>
              <a:buAutoNum type="arabicPeriod"/>
            </a:pPr>
            <a:r>
              <a:rPr lang="en-US" sz="2400" dirty="0"/>
              <a:t>Log into your EDI account at </a:t>
            </a:r>
            <a:r>
              <a:rPr lang="en-US" sz="2400" dirty="0">
                <a:hlinkClick r:id="rId4"/>
              </a:rPr>
              <a:t>https://edinet.post.ca.gov/home.aspx</a:t>
            </a:r>
            <a:r>
              <a:rPr lang="en-US" sz="2400" dirty="0"/>
              <a:t> </a:t>
            </a:r>
          </a:p>
          <a:p>
            <a:pPr marL="457200" indent="-457200">
              <a:spcAft>
                <a:spcPts val="1800"/>
              </a:spcAft>
              <a:buFont typeface="+mj-lt"/>
              <a:buAutoNum type="arabicPeriod"/>
            </a:pPr>
            <a:r>
              <a:rPr lang="en-US" sz="2400" dirty="0"/>
              <a:t>Under GENERAL QUICK LINKS section at left, select Course Rosters (or from the top header drop-down menus, select Courses then select Rosters.)</a:t>
            </a:r>
          </a:p>
          <a:p>
            <a:pPr marL="457200" indent="-457200">
              <a:spcAft>
                <a:spcPts val="1800"/>
              </a:spcAft>
              <a:buFont typeface="+mj-lt"/>
              <a:buAutoNum type="arabicPeriod"/>
            </a:pPr>
            <a:r>
              <a:rPr lang="en-US" sz="2400" dirty="0"/>
              <a:t>Select Enter Roster on Behalf of: (Select Agency/Presenter from drop-down)</a:t>
            </a:r>
          </a:p>
          <a:p>
            <a:pPr marL="457200" indent="-457200">
              <a:spcAft>
                <a:spcPts val="1800"/>
              </a:spcAft>
              <a:buFont typeface="+mj-lt"/>
              <a:buAutoNum type="arabicPeriod"/>
            </a:pPr>
            <a:r>
              <a:rPr lang="en-US" sz="2400" dirty="0"/>
              <a:t>Select POST MULTI-MEDIA COURSE (Cert # 29000)</a:t>
            </a:r>
          </a:p>
          <a:p>
            <a:pPr marL="457200" indent="-457200">
              <a:spcAft>
                <a:spcPts val="1800"/>
              </a:spcAft>
              <a:buFont typeface="+mj-lt"/>
              <a:buAutoNum type="arabicPeriod"/>
            </a:pPr>
            <a:r>
              <a:rPr lang="en-US" sz="2400" dirty="0"/>
              <a:t>Select the Presentation Title (you can sort titles A-to-Z by clicking at the top of the column)</a:t>
            </a:r>
          </a:p>
          <a:p>
            <a:pPr marL="457200" indent="-457200">
              <a:buFont typeface="+mj-lt"/>
              <a:buAutoNum type="arabicPeriod"/>
            </a:pPr>
            <a:r>
              <a:rPr lang="en-US" sz="2400" dirty="0"/>
              <a:t>Follow prompts to complete the Course Roster</a:t>
            </a:r>
          </a:p>
          <a:p>
            <a:pPr marL="0" indent="0">
              <a:buNone/>
            </a:pPr>
            <a:endParaRPr lang="en-US" sz="2400" dirty="0"/>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007F3-1B66-C93D-9974-2BE3B234F515}"/>
              </a:ext>
            </a:extLst>
          </p:cNvPr>
          <p:cNvSpPr>
            <a:spLocks noGrp="1"/>
          </p:cNvSpPr>
          <p:nvPr>
            <p:ph type="title"/>
          </p:nvPr>
        </p:nvSpPr>
        <p:spPr>
          <a:xfrm>
            <a:off x="8537158" y="1844696"/>
            <a:ext cx="3611467" cy="3151246"/>
          </a:xfrm>
        </p:spPr>
        <p:txBody>
          <a:bodyPr anchor="b">
            <a:normAutofit fontScale="90000"/>
          </a:bodyPr>
          <a:lstStyle/>
          <a:p>
            <a:r>
              <a:rPr lang="en-US" sz="3700" dirty="0">
                <a:solidFill>
                  <a:schemeClr val="bg1"/>
                </a:solidFill>
              </a:rPr>
              <a:t>Entering POST Facilitated Training Videos (Multimedia) Course Rosters into EDI</a:t>
            </a:r>
            <a:br>
              <a:rPr lang="en-US" sz="3700" dirty="0">
                <a:solidFill>
                  <a:schemeClr val="bg1"/>
                </a:solidFill>
              </a:rPr>
            </a:br>
            <a:br>
              <a:rPr lang="en-US" sz="3700" dirty="0">
                <a:solidFill>
                  <a:schemeClr val="bg1"/>
                </a:solidFill>
              </a:rPr>
            </a:br>
            <a:r>
              <a:rPr lang="en-US" sz="3700" i="1" dirty="0">
                <a:solidFill>
                  <a:schemeClr val="bg1"/>
                </a:solidFill>
              </a:rPr>
              <a:t>Written Instructions</a:t>
            </a:r>
          </a:p>
        </p:txBody>
      </p:sp>
      <p:sp>
        <p:nvSpPr>
          <p:cNvPr id="11" name="Rectangle 10">
            <a:extLst>
              <a:ext uri="{FF2B5EF4-FFF2-40B4-BE49-F238E27FC236}">
                <a16:creationId xmlns:a16="http://schemas.microsoft.com/office/drawing/2014/main" id="{30FEE4B4-1055-2598-C0D4-7474560C3C0E}"/>
              </a:ext>
            </a:extLst>
          </p:cNvPr>
          <p:cNvSpPr/>
          <p:nvPr/>
        </p:nvSpPr>
        <p:spPr>
          <a:xfrm>
            <a:off x="0" y="-23"/>
            <a:ext cx="12215854" cy="856588"/>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21D3785-1C1A-5E4C-DF18-75606306FD9B}"/>
              </a:ext>
            </a:extLst>
          </p:cNvPr>
          <p:cNvSpPr txBox="1"/>
          <p:nvPr/>
        </p:nvSpPr>
        <p:spPr>
          <a:xfrm>
            <a:off x="128546" y="152400"/>
            <a:ext cx="12215854" cy="461665"/>
          </a:xfrm>
          <a:prstGeom prst="rect">
            <a:avLst/>
          </a:prstGeom>
          <a:noFill/>
        </p:spPr>
        <p:txBody>
          <a:bodyPr wrap="square">
            <a:spAutoFit/>
          </a:bodyPr>
          <a:lstStyle/>
          <a:p>
            <a:pPr marL="0" indent="0">
              <a:buNone/>
            </a:pPr>
            <a:r>
              <a:rPr lang="en-US" sz="2400">
                <a:solidFill>
                  <a:schemeClr val="bg1"/>
                </a:solidFill>
                <a:hlinkClick r:id="rId5">
                  <a:extLst>
                    <a:ext uri="{A12FA001-AC4F-418D-AE19-62706E023703}">
                      <ahyp:hlinkClr xmlns:ahyp="http://schemas.microsoft.com/office/drawing/2018/hyperlinkcolor" val="tx"/>
                    </a:ext>
                  </a:extLst>
                </a:hlinkClick>
              </a:rPr>
              <a:t>https://post.ca.gov/portals/0/post_docs/training/TrainingVideoCourseRosters_Instructions.pdf</a:t>
            </a:r>
            <a:r>
              <a:rPr lang="en-US" sz="2400">
                <a:solidFill>
                  <a:schemeClr val="bg1"/>
                </a:solidFill>
              </a:rPr>
              <a:t> </a:t>
            </a:r>
          </a:p>
        </p:txBody>
      </p:sp>
    </p:spTree>
    <p:custDataLst>
      <p:tags r:id="rId1"/>
    </p:custDataLst>
    <p:extLst>
      <p:ext uri="{BB962C8B-B14F-4D97-AF65-F5344CB8AC3E}">
        <p14:creationId xmlns:p14="http://schemas.microsoft.com/office/powerpoint/2010/main" val="253558423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7EA8DE60-4531-F917-F2A3-2670301319BF}"/>
              </a:ext>
            </a:extLst>
          </p:cNvPr>
          <p:cNvSpPr>
            <a:spLocks noGrp="1"/>
          </p:cNvSpPr>
          <p:nvPr>
            <p:ph type="title"/>
          </p:nvPr>
        </p:nvSpPr>
        <p:spPr>
          <a:xfrm>
            <a:off x="479394" y="1070800"/>
            <a:ext cx="3939688" cy="5583126"/>
          </a:xfrm>
        </p:spPr>
        <p:txBody>
          <a:bodyPr>
            <a:normAutofit/>
          </a:bodyPr>
          <a:lstStyle/>
          <a:p>
            <a:pPr algn="r"/>
            <a:r>
              <a:rPr lang="en-US" sz="8000" dirty="0"/>
              <a:t>Let’s Review</a:t>
            </a:r>
          </a:p>
        </p:txBody>
      </p:sp>
      <p:cxnSp>
        <p:nvCxnSpPr>
          <p:cNvPr id="44" name="Straight Connector 43">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38" name="Content Placeholder 2">
            <a:extLst>
              <a:ext uri="{FF2B5EF4-FFF2-40B4-BE49-F238E27FC236}">
                <a16:creationId xmlns:a16="http://schemas.microsoft.com/office/drawing/2014/main" id="{75E83747-5F70-35EF-E037-943CF45D4140}"/>
              </a:ext>
            </a:extLst>
          </p:cNvPr>
          <p:cNvGraphicFramePr>
            <a:graphicFrameLocks noGrp="1"/>
          </p:cNvGraphicFramePr>
          <p:nvPr>
            <p:ph idx="1"/>
            <p:extLst>
              <p:ext uri="{D42A27DB-BD31-4B8C-83A1-F6EECF244321}">
                <p14:modId xmlns:p14="http://schemas.microsoft.com/office/powerpoint/2010/main" val="3747668880"/>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5280676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1" name="Content Placeholder 2">
            <a:extLst>
              <a:ext uri="{FF2B5EF4-FFF2-40B4-BE49-F238E27FC236}">
                <a16:creationId xmlns:a16="http://schemas.microsoft.com/office/drawing/2014/main" id="{183B1AD9-AAA5-D52B-9817-AC1F53BF8161}"/>
              </a:ext>
            </a:extLst>
          </p:cNvPr>
          <p:cNvGraphicFramePr>
            <a:graphicFrameLocks noGrp="1"/>
          </p:cNvGraphicFramePr>
          <p:nvPr>
            <p:ph idx="1"/>
            <p:extLst>
              <p:ext uri="{D42A27DB-BD31-4B8C-83A1-F6EECF244321}">
                <p14:modId xmlns:p14="http://schemas.microsoft.com/office/powerpoint/2010/main" val="356325416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Rounded Corners 4">
            <a:extLst>
              <a:ext uri="{FF2B5EF4-FFF2-40B4-BE49-F238E27FC236}">
                <a16:creationId xmlns:a16="http://schemas.microsoft.com/office/drawing/2014/main" id="{4AFF2D34-333C-829D-2F35-C593F09E1146}"/>
              </a:ext>
            </a:extLst>
          </p:cNvPr>
          <p:cNvSpPr/>
          <p:nvPr/>
        </p:nvSpPr>
        <p:spPr>
          <a:xfrm>
            <a:off x="6254865" y="2461896"/>
            <a:ext cx="5627077" cy="39975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BE5105A-27FF-D263-4894-B87FE9E8F57E}"/>
              </a:ext>
            </a:extLst>
          </p:cNvPr>
          <p:cNvSpPr>
            <a:spLocks noGrp="1"/>
          </p:cNvSpPr>
          <p:nvPr>
            <p:ph type="title"/>
          </p:nvPr>
        </p:nvSpPr>
        <p:spPr>
          <a:xfrm>
            <a:off x="3492225" y="546898"/>
            <a:ext cx="3939688" cy="1076233"/>
          </a:xfrm>
        </p:spPr>
        <p:txBody>
          <a:bodyPr>
            <a:normAutofit fontScale="90000"/>
          </a:bodyPr>
          <a:lstStyle/>
          <a:p>
            <a:pPr algn="r"/>
            <a:r>
              <a:rPr lang="en-US" sz="8000" dirty="0">
                <a:solidFill>
                  <a:schemeClr val="bg1"/>
                </a:solidFill>
              </a:rPr>
              <a:t>Review</a:t>
            </a:r>
          </a:p>
        </p:txBody>
      </p:sp>
    </p:spTree>
    <p:custDataLst>
      <p:tags r:id="rId1"/>
    </p:custDataLst>
    <p:extLst>
      <p:ext uri="{BB962C8B-B14F-4D97-AF65-F5344CB8AC3E}">
        <p14:creationId xmlns:p14="http://schemas.microsoft.com/office/powerpoint/2010/main" val="3375651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0A4068-28FC-66DC-FD8B-DF4535F8E4E0}"/>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9EE1B8C7-0DAE-4796-256C-830A2A929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97F4CEB-F353-336C-0BE9-8A1FA7B0C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9C1F24A-A130-8AA8-9074-EC93FFB95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5C7DE22-473B-037E-546E-45AB2B99C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1" name="Content Placeholder 2">
            <a:extLst>
              <a:ext uri="{FF2B5EF4-FFF2-40B4-BE49-F238E27FC236}">
                <a16:creationId xmlns:a16="http://schemas.microsoft.com/office/drawing/2014/main" id="{93407C51-A489-DB2F-1DD6-7698AA0C853B}"/>
              </a:ext>
            </a:extLst>
          </p:cNvPr>
          <p:cNvGraphicFramePr>
            <a:graphicFrameLocks noGrp="1"/>
          </p:cNvGraphicFramePr>
          <p:nvPr>
            <p:ph idx="1"/>
            <p:extLst>
              <p:ext uri="{D42A27DB-BD31-4B8C-83A1-F6EECF244321}">
                <p14:modId xmlns:p14="http://schemas.microsoft.com/office/powerpoint/2010/main" val="62250323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F83B65DA-F968-DF9C-41B6-69B2DF9527E4}"/>
              </a:ext>
            </a:extLst>
          </p:cNvPr>
          <p:cNvSpPr>
            <a:spLocks noGrp="1"/>
          </p:cNvSpPr>
          <p:nvPr>
            <p:ph type="title"/>
          </p:nvPr>
        </p:nvSpPr>
        <p:spPr>
          <a:xfrm>
            <a:off x="3492225" y="546898"/>
            <a:ext cx="3939688" cy="1076233"/>
          </a:xfrm>
        </p:spPr>
        <p:txBody>
          <a:bodyPr>
            <a:normAutofit fontScale="90000"/>
          </a:bodyPr>
          <a:lstStyle/>
          <a:p>
            <a:pPr algn="r"/>
            <a:r>
              <a:rPr lang="en-US" sz="8000" dirty="0">
                <a:solidFill>
                  <a:schemeClr val="bg1"/>
                </a:solidFill>
              </a:rPr>
              <a:t>Review</a:t>
            </a:r>
          </a:p>
        </p:txBody>
      </p:sp>
      <p:sp>
        <p:nvSpPr>
          <p:cNvPr id="3" name="Rectangle: Rounded Corners 2">
            <a:extLst>
              <a:ext uri="{FF2B5EF4-FFF2-40B4-BE49-F238E27FC236}">
                <a16:creationId xmlns:a16="http://schemas.microsoft.com/office/drawing/2014/main" id="{65FEF7E8-1113-2D37-41CE-B64D4FE6A982}"/>
              </a:ext>
            </a:extLst>
          </p:cNvPr>
          <p:cNvSpPr/>
          <p:nvPr/>
        </p:nvSpPr>
        <p:spPr>
          <a:xfrm>
            <a:off x="3990109" y="2514590"/>
            <a:ext cx="7795847" cy="39975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86540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1F662A-6EC7-FC1D-48D0-125317977BCA}"/>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3437134F-6554-3952-8048-C0ABD89E7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890DAF2-E856-D8F7-2E48-9159FA44F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7FA9BA2-210A-F127-7A47-0B3F53FEA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F23C7775-44C7-B16B-8361-0C89359F0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1" name="Content Placeholder 2">
            <a:extLst>
              <a:ext uri="{FF2B5EF4-FFF2-40B4-BE49-F238E27FC236}">
                <a16:creationId xmlns:a16="http://schemas.microsoft.com/office/drawing/2014/main" id="{7992A6E0-98A7-47FA-0D24-23283BE59DC1}"/>
              </a:ext>
            </a:extLst>
          </p:cNvPr>
          <p:cNvGraphicFramePr>
            <a:graphicFrameLocks noGrp="1"/>
          </p:cNvGraphicFramePr>
          <p:nvPr>
            <p:ph idx="1"/>
            <p:extLst>
              <p:ext uri="{D42A27DB-BD31-4B8C-83A1-F6EECF244321}">
                <p14:modId xmlns:p14="http://schemas.microsoft.com/office/powerpoint/2010/main" val="3255869170"/>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2231B1CE-143B-F40D-5632-3710095B125A}"/>
              </a:ext>
            </a:extLst>
          </p:cNvPr>
          <p:cNvSpPr>
            <a:spLocks noGrp="1"/>
          </p:cNvSpPr>
          <p:nvPr>
            <p:ph type="title"/>
          </p:nvPr>
        </p:nvSpPr>
        <p:spPr>
          <a:xfrm>
            <a:off x="3492225" y="546898"/>
            <a:ext cx="3939688" cy="1076233"/>
          </a:xfrm>
        </p:spPr>
        <p:txBody>
          <a:bodyPr>
            <a:normAutofit fontScale="90000"/>
          </a:bodyPr>
          <a:lstStyle/>
          <a:p>
            <a:pPr algn="r"/>
            <a:r>
              <a:rPr lang="en-US" sz="8000" dirty="0">
                <a:solidFill>
                  <a:schemeClr val="bg1"/>
                </a:solidFill>
              </a:rPr>
              <a:t>Review</a:t>
            </a:r>
          </a:p>
        </p:txBody>
      </p:sp>
      <p:sp>
        <p:nvSpPr>
          <p:cNvPr id="3" name="Rectangle: Rounded Corners 2">
            <a:extLst>
              <a:ext uri="{FF2B5EF4-FFF2-40B4-BE49-F238E27FC236}">
                <a16:creationId xmlns:a16="http://schemas.microsoft.com/office/drawing/2014/main" id="{9D83DE3A-5D5A-5AC3-583E-3DD0DC0F3D43}"/>
              </a:ext>
            </a:extLst>
          </p:cNvPr>
          <p:cNvSpPr/>
          <p:nvPr/>
        </p:nvSpPr>
        <p:spPr>
          <a:xfrm>
            <a:off x="6189785" y="2450123"/>
            <a:ext cx="5627077" cy="39975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47214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940E1B-3AA4-8FE3-2657-783D2406DA00}"/>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602D9DA4-33F1-98E4-13DB-A50448A8B8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0118433-7C77-DBAE-19BC-5F58A41077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ED1E91E-6741-577D-738C-63E3146608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7DCD356-F1E3-5093-9997-E24DF621BA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1" name="Content Placeholder 2">
            <a:extLst>
              <a:ext uri="{FF2B5EF4-FFF2-40B4-BE49-F238E27FC236}">
                <a16:creationId xmlns:a16="http://schemas.microsoft.com/office/drawing/2014/main" id="{0B9F9A32-F716-15B0-B352-F23F0C548F10}"/>
              </a:ext>
            </a:extLst>
          </p:cNvPr>
          <p:cNvGraphicFramePr>
            <a:graphicFrameLocks noGrp="1"/>
          </p:cNvGraphicFramePr>
          <p:nvPr>
            <p:ph idx="1"/>
            <p:extLst>
              <p:ext uri="{D42A27DB-BD31-4B8C-83A1-F6EECF244321}">
                <p14:modId xmlns:p14="http://schemas.microsoft.com/office/powerpoint/2010/main" val="1985245628"/>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a:extLst>
              <a:ext uri="{FF2B5EF4-FFF2-40B4-BE49-F238E27FC236}">
                <a16:creationId xmlns:a16="http://schemas.microsoft.com/office/drawing/2014/main" id="{909B7623-C1FD-8AB9-F430-AC0B69979A94}"/>
              </a:ext>
            </a:extLst>
          </p:cNvPr>
          <p:cNvSpPr>
            <a:spLocks noGrp="1"/>
          </p:cNvSpPr>
          <p:nvPr>
            <p:ph type="title"/>
          </p:nvPr>
        </p:nvSpPr>
        <p:spPr>
          <a:xfrm>
            <a:off x="3492225" y="546898"/>
            <a:ext cx="3939688" cy="1076233"/>
          </a:xfrm>
        </p:spPr>
        <p:txBody>
          <a:bodyPr>
            <a:normAutofit fontScale="90000"/>
          </a:bodyPr>
          <a:lstStyle/>
          <a:p>
            <a:pPr algn="r"/>
            <a:r>
              <a:rPr lang="en-US" sz="8000" dirty="0">
                <a:solidFill>
                  <a:schemeClr val="bg1"/>
                </a:solidFill>
              </a:rPr>
              <a:t>Review</a:t>
            </a:r>
          </a:p>
        </p:txBody>
      </p:sp>
      <p:sp>
        <p:nvSpPr>
          <p:cNvPr id="4" name="Rectangle: Rounded Corners 3">
            <a:extLst>
              <a:ext uri="{FF2B5EF4-FFF2-40B4-BE49-F238E27FC236}">
                <a16:creationId xmlns:a16="http://schemas.microsoft.com/office/drawing/2014/main" id="{C69DCC6B-808B-AC0C-CC53-75907066F296}"/>
              </a:ext>
            </a:extLst>
          </p:cNvPr>
          <p:cNvSpPr/>
          <p:nvPr/>
        </p:nvSpPr>
        <p:spPr>
          <a:xfrm>
            <a:off x="4196863" y="2450123"/>
            <a:ext cx="7620000" cy="39975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19238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19E0E7-94EC-8A74-19EF-7665363115C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A522-9F55-A24D-44FF-CE9F11F93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50BEBBE2-96D3-6E11-69E9-C2579CE38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6057F04-9E8E-AC3E-1B0C-5C406266BA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F007BDF-0FE6-B9C7-E4FE-E94210768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9E9A769-9714-BB77-42CC-6CA816E6C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CF4D4D5-EB66-2EC1-5FEC-949460E1B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A1DBE3A0-9449-C108-4648-C48638C03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13A414C-AF72-9788-2794-48993455630F}"/>
              </a:ext>
            </a:extLst>
          </p:cNvPr>
          <p:cNvSpPr>
            <a:spLocks noGrp="1"/>
          </p:cNvSpPr>
          <p:nvPr>
            <p:ph type="title"/>
          </p:nvPr>
        </p:nvSpPr>
        <p:spPr>
          <a:xfrm>
            <a:off x="511902" y="1045259"/>
            <a:ext cx="3264051" cy="700206"/>
          </a:xfrm>
        </p:spPr>
        <p:txBody>
          <a:bodyPr anchor="b">
            <a:normAutofit/>
          </a:bodyPr>
          <a:lstStyle/>
          <a:p>
            <a:r>
              <a:rPr lang="en-US" sz="4000" dirty="0">
                <a:solidFill>
                  <a:srgbClr val="FFFFFF"/>
                </a:solidFill>
              </a:rPr>
              <a:t>Stay Informed!</a:t>
            </a:r>
          </a:p>
        </p:txBody>
      </p:sp>
      <p:sp>
        <p:nvSpPr>
          <p:cNvPr id="6" name="Content Placeholder 4">
            <a:extLst>
              <a:ext uri="{FF2B5EF4-FFF2-40B4-BE49-F238E27FC236}">
                <a16:creationId xmlns:a16="http://schemas.microsoft.com/office/drawing/2014/main" id="{BA9486F9-7968-471D-5C36-2DCECD459B24}"/>
              </a:ext>
            </a:extLst>
          </p:cNvPr>
          <p:cNvSpPr txBox="1">
            <a:spLocks/>
          </p:cNvSpPr>
          <p:nvPr/>
        </p:nvSpPr>
        <p:spPr>
          <a:xfrm>
            <a:off x="3913594" y="705136"/>
            <a:ext cx="8287979" cy="535695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6000"/>
              </a:lnSpc>
              <a:spcBef>
                <a:spcPts val="0"/>
              </a:spcBef>
              <a:spcAft>
                <a:spcPts val="1200"/>
              </a:spcAft>
              <a:buNone/>
            </a:pPr>
            <a:r>
              <a:rPr lang="en-US" sz="3200" dirty="0">
                <a:latin typeface="Calibri" panose="020F0502020204030204" pitchFamily="34" charset="0"/>
                <a:ea typeface="Calibri" panose="020F0502020204030204" pitchFamily="34" charset="0"/>
              </a:rPr>
              <a:t>Sign up to receive the Learning Portal quarterly newsletter</a:t>
            </a:r>
          </a:p>
          <a:p>
            <a:pPr marL="457200" lvl="1" indent="0">
              <a:lnSpc>
                <a:spcPct val="106000"/>
              </a:lnSpc>
              <a:spcBef>
                <a:spcPts val="0"/>
              </a:spcBef>
              <a:spcAft>
                <a:spcPts val="1200"/>
              </a:spcAft>
              <a:buNone/>
            </a:pPr>
            <a:endParaRPr lang="en-US" sz="3200" dirty="0">
              <a:latin typeface="Calibri" panose="020F0502020204030204" pitchFamily="34" charset="0"/>
              <a:ea typeface="Calibri" panose="020F0502020204030204" pitchFamily="34" charset="0"/>
            </a:endParaRPr>
          </a:p>
          <a:p>
            <a:pPr marL="914400" lvl="1" indent="-457200">
              <a:lnSpc>
                <a:spcPct val="106000"/>
              </a:lnSpc>
              <a:spcBef>
                <a:spcPts val="0"/>
              </a:spcBef>
              <a:spcAft>
                <a:spcPts val="1200"/>
              </a:spcAft>
              <a:buAutoNum type="arabicPeriod"/>
            </a:pPr>
            <a:r>
              <a:rPr lang="en-US" dirty="0">
                <a:latin typeface="Calibri" panose="020F0502020204030204" pitchFamily="34" charset="0"/>
              </a:rPr>
              <a:t>Go to the POST web page (</a:t>
            </a:r>
            <a:r>
              <a:rPr lang="en-US" dirty="0">
                <a:latin typeface="Calibri" panose="020F0502020204030204" pitchFamily="34" charset="0"/>
                <a:hlinkClick r:id="rId4"/>
              </a:rPr>
              <a:t>www.post.ca.gov</a:t>
            </a:r>
            <a:r>
              <a:rPr lang="en-US" dirty="0">
                <a:latin typeface="Calibri" panose="020F0502020204030204" pitchFamily="34" charset="0"/>
              </a:rPr>
              <a:t>)</a:t>
            </a:r>
          </a:p>
          <a:p>
            <a:pPr marL="914400" lvl="1" indent="-457200">
              <a:lnSpc>
                <a:spcPct val="106000"/>
              </a:lnSpc>
              <a:spcBef>
                <a:spcPts val="0"/>
              </a:spcBef>
              <a:spcAft>
                <a:spcPts val="1200"/>
              </a:spcAft>
              <a:buAutoNum type="arabicPeriod"/>
            </a:pPr>
            <a:r>
              <a:rPr lang="en-US" dirty="0">
                <a:latin typeface="Calibri" panose="020F0502020204030204" pitchFamily="34" charset="0"/>
              </a:rPr>
              <a:t>Sign in to PASS, if needed</a:t>
            </a:r>
          </a:p>
          <a:p>
            <a:pPr marL="914400" lvl="1" indent="-457200">
              <a:lnSpc>
                <a:spcPct val="106000"/>
              </a:lnSpc>
              <a:spcBef>
                <a:spcPts val="0"/>
              </a:spcBef>
              <a:spcAft>
                <a:spcPts val="1200"/>
              </a:spcAft>
              <a:buAutoNum type="arabicPeriod"/>
            </a:pPr>
            <a:r>
              <a:rPr lang="en-US" dirty="0">
                <a:latin typeface="Calibri" panose="020F0502020204030204" pitchFamily="34" charset="0"/>
              </a:rPr>
              <a:t>Open “Your PASS” account, under your name</a:t>
            </a:r>
          </a:p>
          <a:p>
            <a:pPr marL="914400" lvl="1" indent="-457200">
              <a:lnSpc>
                <a:spcPct val="106000"/>
              </a:lnSpc>
              <a:spcBef>
                <a:spcPts val="0"/>
              </a:spcBef>
              <a:spcAft>
                <a:spcPts val="1200"/>
              </a:spcAft>
              <a:buAutoNum type="arabicPeriod"/>
            </a:pPr>
            <a:r>
              <a:rPr lang="en-US" dirty="0">
                <a:latin typeface="Calibri" panose="020F0502020204030204" pitchFamily="34" charset="0"/>
              </a:rPr>
              <a:t>Click the Subscriptions Tab</a:t>
            </a:r>
            <a:endParaRPr lang="en-US" dirty="0"/>
          </a:p>
          <a:p>
            <a:pPr marL="457200" lvl="1" indent="0">
              <a:lnSpc>
                <a:spcPct val="106000"/>
              </a:lnSpc>
              <a:spcBef>
                <a:spcPts val="0"/>
              </a:spcBef>
              <a:spcAft>
                <a:spcPts val="1200"/>
              </a:spcAft>
              <a:buNone/>
            </a:pPr>
            <a:endParaRPr lang="en-US" sz="2600" dirty="0">
              <a:solidFill>
                <a:schemeClr val="accent2"/>
              </a:solidFill>
              <a:highlight>
                <a:srgbClr val="FFFF00"/>
              </a:highlight>
              <a:ea typeface="Calibri" panose="020F0502020204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F4B36DB-F105-8350-6BAC-C0576A5CD88B}"/>
              </a:ext>
            </a:extLst>
          </p:cNvPr>
          <p:cNvGrpSpPr/>
          <p:nvPr/>
        </p:nvGrpSpPr>
        <p:grpSpPr>
          <a:xfrm>
            <a:off x="386882" y="1935437"/>
            <a:ext cx="3264051" cy="3431656"/>
            <a:chOff x="7570694" y="1391855"/>
            <a:chExt cx="4344785" cy="4368812"/>
          </a:xfrm>
        </p:grpSpPr>
        <p:pic>
          <p:nvPicPr>
            <p:cNvPr id="21" name="Picture 20" descr="Telemedicine with four doctors">
              <a:extLst>
                <a:ext uri="{FF2B5EF4-FFF2-40B4-BE49-F238E27FC236}">
                  <a16:creationId xmlns:a16="http://schemas.microsoft.com/office/drawing/2014/main" id="{103FAFE6-3E28-5370-DDD0-E07E471BD78E}"/>
                </a:ext>
              </a:extLst>
            </p:cNvPr>
            <p:cNvPicPr>
              <a:picLocks noChangeAspect="1"/>
            </p:cNvPicPr>
            <p:nvPr/>
          </p:nvPicPr>
          <p:blipFill rotWithShape="1">
            <a:blip r:embed="rId5"/>
            <a:srcRect l="8939" r="31278" b="8553"/>
            <a:stretch/>
          </p:blipFill>
          <p:spPr>
            <a:xfrm>
              <a:off x="7570694" y="1391855"/>
              <a:ext cx="4344785" cy="4368812"/>
            </a:xfrm>
            <a:prstGeom prst="rect">
              <a:avLst/>
            </a:prstGeom>
          </p:spPr>
        </p:pic>
        <p:pic>
          <p:nvPicPr>
            <p:cNvPr id="23" name="Picture 22" descr="A screenshot of a login screen&#10;&#10;Description automatically generated">
              <a:extLst>
                <a:ext uri="{FF2B5EF4-FFF2-40B4-BE49-F238E27FC236}">
                  <a16:creationId xmlns:a16="http://schemas.microsoft.com/office/drawing/2014/main" id="{2DEE155C-C5FC-FD8A-C1D2-AC4B8ED21B44}"/>
                </a:ext>
              </a:extLst>
            </p:cNvPr>
            <p:cNvPicPr preferRelativeResize="0">
              <a:picLocks/>
            </p:cNvPicPr>
            <p:nvPr/>
          </p:nvPicPr>
          <p:blipFill rotWithShape="1">
            <a:blip r:embed="rId6"/>
            <a:srcRect l="16071" t="-479" r="15490" b="61676"/>
            <a:stretch/>
          </p:blipFill>
          <p:spPr>
            <a:xfrm rot="21271161">
              <a:off x="7990386" y="2324049"/>
              <a:ext cx="3098356" cy="1822936"/>
            </a:xfrm>
            <a:prstGeom prst="rect">
              <a:avLst/>
            </a:prstGeom>
            <a:noFill/>
            <a:ln w="57150">
              <a:solidFill>
                <a:schemeClr val="tx1"/>
              </a:solidFill>
            </a:ln>
          </p:spPr>
        </p:pic>
      </p:grpSp>
    </p:spTree>
    <p:custDataLst>
      <p:tags r:id="rId1"/>
    </p:custDataLst>
    <p:extLst>
      <p:ext uri="{BB962C8B-B14F-4D97-AF65-F5344CB8AC3E}">
        <p14:creationId xmlns:p14="http://schemas.microsoft.com/office/powerpoint/2010/main" val="2135520426"/>
      </p:ext>
    </p:extLst>
  </p:cSld>
  <p:clrMapOvr>
    <a:masterClrMapping/>
  </p:clrMapOvr>
  <p:transition advTm="460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wipe(up)">
                                      <p:cBhvr>
                                        <p:cTn id="10" dur="500"/>
                                        <p:tgtEl>
                                          <p:spTgt spid="6">
                                            <p:txEl>
                                              <p:pRg st="2" end="2"/>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wipe(up)">
                                      <p:cBhvr>
                                        <p:cTn id="13" dur="500"/>
                                        <p:tgtEl>
                                          <p:spTgt spid="6">
                                            <p:txEl>
                                              <p:pRg st="3" end="3"/>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wipe(up)">
                                      <p:cBhvr>
                                        <p:cTn id="16" dur="500"/>
                                        <p:tgtEl>
                                          <p:spTgt spid="6">
                                            <p:txEl>
                                              <p:pRg st="4" end="4"/>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wipe(up)">
                                      <p:cBhvr>
                                        <p:cTn id="19"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DBBC36-45C3-CF96-EF2B-7579043254D9}"/>
            </a:ext>
          </a:extLst>
        </p:cNvPr>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E8720F1-E88F-008B-EF36-90E3F66D10F0}"/>
              </a:ext>
            </a:extLst>
          </p:cNvPr>
          <p:cNvSpPr>
            <a:spLocks noGrp="1"/>
          </p:cNvSpPr>
          <p:nvPr>
            <p:ph type="title"/>
          </p:nvPr>
        </p:nvSpPr>
        <p:spPr>
          <a:xfrm>
            <a:off x="6803409" y="762001"/>
            <a:ext cx="4156512" cy="1708244"/>
          </a:xfrm>
        </p:spPr>
        <p:txBody>
          <a:bodyPr vert="horz" lIns="91440" tIns="45720" rIns="91440" bIns="45720" rtlCol="0" anchor="ctr">
            <a:normAutofit/>
          </a:bodyPr>
          <a:lstStyle/>
          <a:p>
            <a:r>
              <a:rPr lang="en-US" sz="4000" b="1" kern="1200" dirty="0">
                <a:latin typeface="+mj-lt"/>
                <a:ea typeface="+mj-ea"/>
                <a:cs typeface="+mj-cs"/>
              </a:rPr>
              <a:t>Sign In</a:t>
            </a:r>
          </a:p>
        </p:txBody>
      </p:sp>
      <p:pic>
        <p:nvPicPr>
          <p:cNvPr id="12" name="Picture 11" descr="Graphical user interface, website&#10;&#10;Description automatically generated">
            <a:extLst>
              <a:ext uri="{FF2B5EF4-FFF2-40B4-BE49-F238E27FC236}">
                <a16:creationId xmlns:a16="http://schemas.microsoft.com/office/drawing/2014/main" id="{24AD6E39-0B60-29FE-6A9F-BD44CB5527D6}"/>
              </a:ext>
            </a:extLst>
          </p:cNvPr>
          <p:cNvPicPr>
            <a:picLocks noChangeAspect="1"/>
          </p:cNvPicPr>
          <p:nvPr/>
        </p:nvPicPr>
        <p:blipFill>
          <a:blip r:embed="rId4">
            <a:extLst>
              <a:ext uri="{28A0092B-C50C-407E-A947-70E740481C1C}">
                <a14:useLocalDpi xmlns:a14="http://schemas.microsoft.com/office/drawing/2010/main" val="0"/>
              </a:ext>
            </a:extLst>
          </a:blip>
          <a:srcRect r="1" b="20126"/>
          <a:stretch/>
        </p:blipFill>
        <p:spPr>
          <a:xfrm>
            <a:off x="-1" y="-2"/>
            <a:ext cx="6096001" cy="6858002"/>
          </a:xfrm>
          <a:prstGeom prst="rect">
            <a:avLst/>
          </a:prstGeom>
        </p:spPr>
      </p:pic>
      <p:sp>
        <p:nvSpPr>
          <p:cNvPr id="15" name="Content Placeholder 14">
            <a:extLst>
              <a:ext uri="{FF2B5EF4-FFF2-40B4-BE49-F238E27FC236}">
                <a16:creationId xmlns:a16="http://schemas.microsoft.com/office/drawing/2014/main" id="{B9B162A2-DADD-D2EC-85FD-B436BD75CF1E}"/>
              </a:ext>
            </a:extLst>
          </p:cNvPr>
          <p:cNvSpPr>
            <a:spLocks noGrp="1"/>
          </p:cNvSpPr>
          <p:nvPr>
            <p:ph idx="1"/>
          </p:nvPr>
        </p:nvSpPr>
        <p:spPr>
          <a:xfrm>
            <a:off x="6803409" y="2236807"/>
            <a:ext cx="4470333" cy="3133845"/>
          </a:xfrm>
        </p:spPr>
        <p:txBody>
          <a:bodyPr anchor="ctr">
            <a:normAutofit/>
          </a:bodyPr>
          <a:lstStyle/>
          <a:p>
            <a:pPr marL="566738" indent="-457200">
              <a:spcBef>
                <a:spcPct val="0"/>
              </a:spcBef>
              <a:spcAft>
                <a:spcPts val="1200"/>
              </a:spcAft>
              <a:buFont typeface="+mj-lt"/>
              <a:buAutoNum type="arabicPeriod"/>
            </a:pPr>
            <a:r>
              <a:rPr lang="en-US" sz="2400" b="0" i="0" dirty="0">
                <a:effectLst/>
                <a:latin typeface="Source Sans Pro" panose="020B0503030403020204" pitchFamily="34" charset="0"/>
              </a:rPr>
              <a:t>Go to </a:t>
            </a:r>
            <a:r>
              <a:rPr lang="en-US" sz="2400" b="0" i="0" u="none" strike="noStrike" dirty="0">
                <a:effectLst/>
                <a:latin typeface="Source Sans Pro" panose="020B0503030403020204" pitchFamily="34" charset="0"/>
                <a:hlinkClick r:id="rId5"/>
              </a:rPr>
              <a:t>https://lp.post.ca.gov</a:t>
            </a:r>
            <a:endParaRPr lang="en-US" sz="2400" b="0" i="0" u="none" strike="noStrike" dirty="0">
              <a:effectLst/>
              <a:latin typeface="Source Sans Pro" panose="020B0503030403020204" pitchFamily="34" charset="0"/>
            </a:endParaRPr>
          </a:p>
          <a:p>
            <a:pPr marL="566738" indent="-457200">
              <a:spcBef>
                <a:spcPct val="0"/>
              </a:spcBef>
              <a:spcAft>
                <a:spcPts val="1200"/>
              </a:spcAft>
              <a:buFont typeface="+mj-lt"/>
              <a:buAutoNum type="arabicPeriod"/>
            </a:pPr>
            <a:r>
              <a:rPr lang="en-US" sz="2400" dirty="0"/>
              <a:t>Watch for Portal Status Alerts (downtime, new releases)</a:t>
            </a:r>
          </a:p>
          <a:p>
            <a:pPr marL="566738" indent="-457200">
              <a:spcBef>
                <a:spcPct val="0"/>
              </a:spcBef>
              <a:spcAft>
                <a:spcPts val="1200"/>
              </a:spcAft>
              <a:buFont typeface="+mj-lt"/>
              <a:buAutoNum type="arabicPeriod"/>
            </a:pPr>
            <a:r>
              <a:rPr lang="en-US" sz="2400" dirty="0"/>
              <a:t>Quick link to Entering Rosters</a:t>
            </a:r>
          </a:p>
          <a:p>
            <a:pPr marL="566738" indent="-457200">
              <a:spcBef>
                <a:spcPct val="0"/>
              </a:spcBef>
              <a:spcAft>
                <a:spcPts val="1200"/>
              </a:spcAft>
              <a:buFont typeface="+mj-lt"/>
              <a:buAutoNum type="arabicPeriod"/>
            </a:pPr>
            <a:r>
              <a:rPr lang="en-US" sz="2400" dirty="0"/>
              <a:t>Portal Support at bottom</a:t>
            </a:r>
          </a:p>
          <a:p>
            <a:pPr marL="566738" indent="-457200">
              <a:spcBef>
                <a:spcPct val="0"/>
              </a:spcBef>
              <a:spcAft>
                <a:spcPts val="1200"/>
              </a:spcAft>
              <a:buFont typeface="+mj-lt"/>
              <a:buAutoNum type="arabicPeriod"/>
            </a:pPr>
            <a:r>
              <a:rPr lang="en-US" sz="2400" dirty="0"/>
              <a:t>Click Sign in with POST PASS</a:t>
            </a:r>
          </a:p>
          <a:p>
            <a:endParaRPr lang="en-US" sz="2400" dirty="0"/>
          </a:p>
        </p:txBody>
      </p:sp>
      <p:grpSp>
        <p:nvGrpSpPr>
          <p:cNvPr id="8" name="Group 7">
            <a:extLst>
              <a:ext uri="{FF2B5EF4-FFF2-40B4-BE49-F238E27FC236}">
                <a16:creationId xmlns:a16="http://schemas.microsoft.com/office/drawing/2014/main" id="{81C7C74F-0496-70D5-FA81-CCDA6092AC40}"/>
              </a:ext>
            </a:extLst>
          </p:cNvPr>
          <p:cNvGrpSpPr/>
          <p:nvPr/>
        </p:nvGrpSpPr>
        <p:grpSpPr>
          <a:xfrm>
            <a:off x="4274184" y="4798322"/>
            <a:ext cx="4118105" cy="1759527"/>
            <a:chOff x="4274184" y="4798322"/>
            <a:chExt cx="4118105" cy="1759527"/>
          </a:xfrm>
        </p:grpSpPr>
        <p:grpSp>
          <p:nvGrpSpPr>
            <p:cNvPr id="3" name="Group 2">
              <a:extLst>
                <a:ext uri="{FF2B5EF4-FFF2-40B4-BE49-F238E27FC236}">
                  <a16:creationId xmlns:a16="http://schemas.microsoft.com/office/drawing/2014/main" id="{10F85EDC-B256-7535-7488-34B2690E7E55}"/>
                </a:ext>
              </a:extLst>
            </p:cNvPr>
            <p:cNvGrpSpPr/>
            <p:nvPr/>
          </p:nvGrpSpPr>
          <p:grpSpPr>
            <a:xfrm>
              <a:off x="4274184" y="4798322"/>
              <a:ext cx="4118105" cy="1759527"/>
              <a:chOff x="1608475" y="1456557"/>
              <a:chExt cx="3389096" cy="1759527"/>
            </a:xfrm>
          </p:grpSpPr>
          <p:sp>
            <p:nvSpPr>
              <p:cNvPr id="4" name="Arrow: Right 3">
                <a:extLst>
                  <a:ext uri="{FF2B5EF4-FFF2-40B4-BE49-F238E27FC236}">
                    <a16:creationId xmlns:a16="http://schemas.microsoft.com/office/drawing/2014/main" id="{2799DA96-D38B-14D4-D0B4-A380DAE55500}"/>
                  </a:ext>
                </a:extLst>
              </p:cNvPr>
              <p:cNvSpPr/>
              <p:nvPr/>
            </p:nvSpPr>
            <p:spPr>
              <a:xfrm rot="11983388">
                <a:off x="1608475" y="1456557"/>
                <a:ext cx="1087369" cy="75061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23485F3-C41C-2D52-46F1-02426BF51546}"/>
                  </a:ext>
                </a:extLst>
              </p:cNvPr>
              <p:cNvSpPr txBox="1"/>
              <p:nvPr/>
            </p:nvSpPr>
            <p:spPr>
              <a:xfrm>
                <a:off x="2560532" y="1646424"/>
                <a:ext cx="2437039" cy="1569660"/>
              </a:xfrm>
              <a:prstGeom prst="rect">
                <a:avLst/>
              </a:prstGeom>
              <a:solidFill>
                <a:schemeClr val="accent6"/>
              </a:solidFill>
            </p:spPr>
            <p:txBody>
              <a:bodyPr wrap="square" rtlCol="0">
                <a:spAutoFit/>
              </a:bodyPr>
              <a:lstStyle/>
              <a:p>
                <a:pPr algn="ctr"/>
                <a:r>
                  <a:rPr lang="en-US" sz="4800" dirty="0">
                    <a:solidFill>
                      <a:schemeClr val="bg1"/>
                    </a:solidFill>
                  </a:rPr>
                  <a:t>See Status Updates</a:t>
                </a:r>
              </a:p>
            </p:txBody>
          </p:sp>
        </p:grpSp>
        <p:sp>
          <p:nvSpPr>
            <p:cNvPr id="7" name="Arrow: Right 6">
              <a:extLst>
                <a:ext uri="{FF2B5EF4-FFF2-40B4-BE49-F238E27FC236}">
                  <a16:creationId xmlns:a16="http://schemas.microsoft.com/office/drawing/2014/main" id="{6E1EBD9B-01BF-0A52-2701-C49022DBD37C}"/>
                </a:ext>
              </a:extLst>
            </p:cNvPr>
            <p:cNvSpPr/>
            <p:nvPr/>
          </p:nvSpPr>
          <p:spPr>
            <a:xfrm rot="9671941">
              <a:off x="4354717" y="5803174"/>
              <a:ext cx="1321266" cy="75061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671700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1000"/>
                                        <p:tgtEl>
                                          <p:spTgt spid="15">
                                            <p:txEl>
                                              <p:pRg st="0" end="0"/>
                                            </p:txEl>
                                          </p:spTgt>
                                        </p:tgtEl>
                                      </p:cBhvr>
                                    </p:animEffect>
                                    <p:anim calcmode="lin" valueType="num">
                                      <p:cBhvr>
                                        <p:cTn id="2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grpId="0" nodeType="after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Effect transition="in" filter="fade">
                                      <p:cBhvr>
                                        <p:cTn id="27" dur="1000"/>
                                        <p:tgtEl>
                                          <p:spTgt spid="15">
                                            <p:txEl>
                                              <p:pRg st="1" end="1"/>
                                            </p:txEl>
                                          </p:spTgt>
                                        </p:tgtEl>
                                      </p:cBhvr>
                                    </p:animEffect>
                                    <p:anim calcmode="lin" valueType="num">
                                      <p:cBhvr>
                                        <p:cTn id="28"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fade">
                                      <p:cBhvr>
                                        <p:cTn id="33" dur="1000"/>
                                        <p:tgtEl>
                                          <p:spTgt spid="15">
                                            <p:txEl>
                                              <p:pRg st="2" end="2"/>
                                            </p:txEl>
                                          </p:spTgt>
                                        </p:tgtEl>
                                      </p:cBhvr>
                                    </p:animEffect>
                                    <p:anim calcmode="lin" valueType="num">
                                      <p:cBhvr>
                                        <p:cTn id="34"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15">
                                            <p:txEl>
                                              <p:pRg st="3" end="3"/>
                                            </p:txEl>
                                          </p:spTgt>
                                        </p:tgtEl>
                                        <p:attrNameLst>
                                          <p:attrName>style.visibility</p:attrName>
                                        </p:attrNameLst>
                                      </p:cBhvr>
                                      <p:to>
                                        <p:strVal val="visible"/>
                                      </p:to>
                                    </p:set>
                                    <p:animEffect transition="in" filter="fade">
                                      <p:cBhvr>
                                        <p:cTn id="39" dur="1000"/>
                                        <p:tgtEl>
                                          <p:spTgt spid="15">
                                            <p:txEl>
                                              <p:pRg st="3" end="3"/>
                                            </p:txEl>
                                          </p:spTgt>
                                        </p:tgtEl>
                                      </p:cBhvr>
                                    </p:animEffect>
                                    <p:anim calcmode="lin" valueType="num">
                                      <p:cBhvr>
                                        <p:cTn id="40"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42" presetClass="entr" presetSubtype="0" fill="hold" grpId="0" nodeType="afterEffect">
                                  <p:stCondLst>
                                    <p:cond delay="0"/>
                                  </p:stCondLst>
                                  <p:childTnLst>
                                    <p:set>
                                      <p:cBhvr>
                                        <p:cTn id="44" dur="1" fill="hold">
                                          <p:stCondLst>
                                            <p:cond delay="0"/>
                                          </p:stCondLst>
                                        </p:cTn>
                                        <p:tgtEl>
                                          <p:spTgt spid="15">
                                            <p:txEl>
                                              <p:pRg st="4" end="4"/>
                                            </p:txEl>
                                          </p:spTgt>
                                        </p:tgtEl>
                                        <p:attrNameLst>
                                          <p:attrName>style.visibility</p:attrName>
                                        </p:attrNameLst>
                                      </p:cBhvr>
                                      <p:to>
                                        <p:strVal val="visible"/>
                                      </p:to>
                                    </p:set>
                                    <p:animEffect transition="in" filter="fade">
                                      <p:cBhvr>
                                        <p:cTn id="45" dur="1000"/>
                                        <p:tgtEl>
                                          <p:spTgt spid="15">
                                            <p:txEl>
                                              <p:pRg st="4" end="4"/>
                                            </p:txEl>
                                          </p:spTgt>
                                        </p:tgtEl>
                                      </p:cBhvr>
                                    </p:animEffect>
                                    <p:anim calcmode="lin" valueType="num">
                                      <p:cBhvr>
                                        <p:cTn id="46"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3292F914-7012-B29D-944C-A799293F861A}"/>
              </a:ext>
            </a:extLst>
          </p:cNvPr>
          <p:cNvSpPr txBox="1"/>
          <p:nvPr/>
        </p:nvSpPr>
        <p:spPr>
          <a:xfrm>
            <a:off x="576998" y="1517016"/>
            <a:ext cx="9586909" cy="3570208"/>
          </a:xfrm>
          <a:prstGeom prst="rect">
            <a:avLst/>
          </a:prstGeom>
          <a:noFill/>
        </p:spPr>
        <p:txBody>
          <a:bodyPr wrap="square">
            <a:spAutoFit/>
          </a:bodyPr>
          <a:lstStyle/>
          <a:p>
            <a:pPr defTabSz="977900"/>
            <a:r>
              <a:rPr lang="en-US" sz="2800" b="1" dirty="0"/>
              <a:t>Training Managers Page on POST Website</a:t>
            </a:r>
          </a:p>
          <a:p>
            <a:pPr defTabSz="977900"/>
            <a:r>
              <a:rPr lang="en-US" sz="2800" dirty="0"/>
              <a:t>--</a:t>
            </a:r>
            <a:r>
              <a:rPr lang="en-US" sz="2800" b="1" dirty="0"/>
              <a:t> </a:t>
            </a:r>
            <a:r>
              <a:rPr lang="en-US" sz="2800" dirty="0"/>
              <a:t>Portal Tutorials and Access Instructions</a:t>
            </a:r>
          </a:p>
          <a:p>
            <a:pPr defTabSz="977900"/>
            <a:r>
              <a:rPr lang="en-US" sz="2800" dirty="0"/>
              <a:t>-- Plus, this PowerPoint </a:t>
            </a:r>
            <a:r>
              <a:rPr lang="en-US" sz="2800" dirty="0">
                <a:solidFill>
                  <a:schemeClr val="accent1"/>
                </a:solidFill>
                <a:hlinkClick r:id="rId4">
                  <a:extLst>
                    <a:ext uri="{A12FA001-AC4F-418D-AE19-62706E023703}">
                      <ahyp:hlinkClr xmlns:ahyp="http://schemas.microsoft.com/office/drawing/2018/hyperlinkcolor" val="tx"/>
                    </a:ext>
                  </a:extLst>
                </a:hlinkClick>
              </a:rPr>
              <a:t>https://post.ca.gov/training-managers</a:t>
            </a:r>
            <a:r>
              <a:rPr lang="en-US" sz="2800" dirty="0">
                <a:solidFill>
                  <a:schemeClr val="accent1"/>
                </a:solidFill>
              </a:rPr>
              <a:t> </a:t>
            </a:r>
          </a:p>
          <a:p>
            <a:pPr lvl="0" defTabSz="977900">
              <a:spcBef>
                <a:spcPts val="1200"/>
              </a:spcBef>
            </a:pPr>
            <a:endParaRPr lang="en-US" sz="2800" b="1" dirty="0"/>
          </a:p>
          <a:p>
            <a:pPr lvl="0" defTabSz="977900"/>
            <a:r>
              <a:rPr lang="en-US" sz="2800" b="1" dirty="0"/>
              <a:t>Quick Reference Guide – Download/Print</a:t>
            </a:r>
          </a:p>
          <a:p>
            <a:pPr marL="0" lvl="0" indent="0" algn="l" defTabSz="977900">
              <a:spcAft>
                <a:spcPts val="1200"/>
              </a:spcAft>
              <a:buNone/>
            </a:pPr>
            <a:r>
              <a:rPr lang="en-US" sz="2800" dirty="0">
                <a:solidFill>
                  <a:schemeClr val="accent1"/>
                </a:solidFill>
                <a:hlinkClick r:id="rId5">
                  <a:extLst>
                    <a:ext uri="{A12FA001-AC4F-418D-AE19-62706E023703}">
                      <ahyp:hlinkClr xmlns:ahyp="http://schemas.microsoft.com/office/drawing/2018/hyperlinkcolor" val="tx"/>
                    </a:ext>
                  </a:extLst>
                </a:hlinkClick>
              </a:rPr>
              <a:t>https://post.ca.gov/learning-technology-resources</a:t>
            </a:r>
            <a:r>
              <a:rPr lang="en-US" sz="2800" dirty="0">
                <a:solidFill>
                  <a:schemeClr val="accent1"/>
                </a:solidFill>
              </a:rPr>
              <a:t> </a:t>
            </a:r>
          </a:p>
          <a:p>
            <a:pPr defTabSz="977900">
              <a:spcBef>
                <a:spcPts val="1200"/>
              </a:spcBef>
              <a:spcAft>
                <a:spcPts val="1200"/>
              </a:spcAft>
            </a:pPr>
            <a:endParaRPr lang="en-US" sz="2800" dirty="0"/>
          </a:p>
        </p:txBody>
      </p:sp>
      <p:sp>
        <p:nvSpPr>
          <p:cNvPr id="28" name="TextBox 27">
            <a:extLst>
              <a:ext uri="{FF2B5EF4-FFF2-40B4-BE49-F238E27FC236}">
                <a16:creationId xmlns:a16="http://schemas.microsoft.com/office/drawing/2014/main" id="{8D41235B-7B61-48F5-3E21-EF4C898B898C}"/>
              </a:ext>
            </a:extLst>
          </p:cNvPr>
          <p:cNvSpPr txBox="1"/>
          <p:nvPr/>
        </p:nvSpPr>
        <p:spPr>
          <a:xfrm>
            <a:off x="943" y="-12595"/>
            <a:ext cx="12192008" cy="1097280"/>
          </a:xfrm>
          <a:prstGeom prst="rect">
            <a:avLst/>
          </a:prstGeom>
          <a:solidFill>
            <a:schemeClr val="accent2"/>
          </a:solidFill>
        </p:spPr>
        <p:txBody>
          <a:bodyPr wrap="square" anchor="ctr" anchorCtr="0">
            <a:spAutoFit/>
          </a:bodyPr>
          <a:lstStyle/>
          <a:p>
            <a:pPr>
              <a:tabLst>
                <a:tab pos="573088" algn="l"/>
              </a:tabLst>
            </a:pPr>
            <a:r>
              <a:rPr lang="en-US" sz="4000" dirty="0">
                <a:solidFill>
                  <a:schemeClr val="bg1"/>
                </a:solidFill>
              </a:rPr>
              <a:t>	Where to Find Help</a:t>
            </a:r>
          </a:p>
        </p:txBody>
      </p:sp>
    </p:spTree>
    <p:custDataLst>
      <p:tags r:id="rId1"/>
    </p:custDataLst>
    <p:extLst>
      <p:ext uri="{BB962C8B-B14F-4D97-AF65-F5344CB8AC3E}">
        <p14:creationId xmlns:p14="http://schemas.microsoft.com/office/powerpoint/2010/main" val="653734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0A363DB-566F-5176-6F63-E31A58BBAB5D}"/>
              </a:ext>
            </a:extLst>
          </p:cNvPr>
          <p:cNvGrpSpPr/>
          <p:nvPr/>
        </p:nvGrpSpPr>
        <p:grpSpPr>
          <a:xfrm>
            <a:off x="1780143" y="1084685"/>
            <a:ext cx="11613130" cy="5763177"/>
            <a:chOff x="4657479" y="420487"/>
            <a:chExt cx="7468726" cy="2508732"/>
          </a:xfrm>
        </p:grpSpPr>
        <p:sp>
          <p:nvSpPr>
            <p:cNvPr id="6" name="Freeform: Shape 5">
              <a:extLst>
                <a:ext uri="{FF2B5EF4-FFF2-40B4-BE49-F238E27FC236}">
                  <a16:creationId xmlns:a16="http://schemas.microsoft.com/office/drawing/2014/main" id="{312574BE-377E-2467-05B4-8DDBDA3448CB}"/>
                </a:ext>
              </a:extLst>
            </p:cNvPr>
            <p:cNvSpPr/>
            <p:nvPr/>
          </p:nvSpPr>
          <p:spPr>
            <a:xfrm>
              <a:off x="4657479" y="420487"/>
              <a:ext cx="7468726" cy="2413677"/>
            </a:xfrm>
            <a:custGeom>
              <a:avLst/>
              <a:gdLst>
                <a:gd name="connsiteX0" fmla="*/ 0 w 6029926"/>
                <a:gd name="connsiteY0" fmla="*/ 0 h 1344434"/>
                <a:gd name="connsiteX1" fmla="*/ 6029926 w 6029926"/>
                <a:gd name="connsiteY1" fmla="*/ 0 h 1344434"/>
                <a:gd name="connsiteX2" fmla="*/ 6029926 w 6029926"/>
                <a:gd name="connsiteY2" fmla="*/ 1344434 h 1344434"/>
                <a:gd name="connsiteX3" fmla="*/ 0 w 6029926"/>
                <a:gd name="connsiteY3" fmla="*/ 1344434 h 1344434"/>
                <a:gd name="connsiteX4" fmla="*/ 0 w 6029926"/>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926" h="1344434">
                  <a:moveTo>
                    <a:pt x="0" y="0"/>
                  </a:moveTo>
                  <a:lnTo>
                    <a:pt x="6029926" y="0"/>
                  </a:lnTo>
                  <a:lnTo>
                    <a:pt x="6029926"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86" tIns="142286" rIns="142286" bIns="142286" numCol="1" spcCol="1270" anchor="ctr" anchorCtr="0">
              <a:noAutofit/>
            </a:bodyPr>
            <a:lstStyle/>
            <a:p>
              <a:pPr marL="0" indent="0">
                <a:buNone/>
              </a:pPr>
              <a:r>
                <a:rPr lang="en-US" sz="2800" b="1" dirty="0"/>
                <a:t>Contact the Support Team for Help</a:t>
              </a:r>
              <a:endParaRPr lang="en-US" sz="2800" b="1" dirty="0">
                <a:hlinkClick r:id="rId4">
                  <a:extLst>
                    <a:ext uri="{A12FA001-AC4F-418D-AE19-62706E023703}">
                      <ahyp:hlinkClr xmlns:ahyp="http://schemas.microsoft.com/office/drawing/2018/hyperlinkcolor" val="tx"/>
                    </a:ext>
                  </a:extLst>
                </a:hlinkClick>
              </a:endParaRPr>
            </a:p>
            <a:p>
              <a:pPr marL="0" indent="0">
                <a:buNone/>
              </a:pPr>
              <a:r>
                <a:rPr lang="en-US" sz="2800" b="1" dirty="0">
                  <a:solidFill>
                    <a:srgbClr val="0563C1"/>
                  </a:solidFill>
                  <a:hlinkClick r:id="rId4">
                    <a:extLst>
                      <a:ext uri="{A12FA001-AC4F-418D-AE19-62706E023703}">
                        <ahyp:hlinkClr xmlns:ahyp="http://schemas.microsoft.com/office/drawing/2018/hyperlinkcolor" val="tx"/>
                      </a:ext>
                    </a:extLst>
                  </a:hlinkClick>
                </a:rPr>
                <a:t>support@postportal.atlassian.net</a:t>
              </a:r>
              <a:r>
                <a:rPr lang="en-US" sz="2800" b="1" dirty="0"/>
                <a:t>  </a:t>
              </a:r>
              <a:r>
                <a:rPr lang="en-US" sz="2800" dirty="0"/>
                <a:t>or</a:t>
              </a:r>
              <a:r>
                <a:rPr lang="en-US" sz="2800" b="1" dirty="0"/>
                <a:t> </a:t>
              </a:r>
              <a:r>
                <a:rPr lang="en-US" sz="2800" dirty="0"/>
                <a:t>916-970-4650</a:t>
              </a:r>
            </a:p>
            <a:p>
              <a:pPr marL="0" indent="0">
                <a:buNone/>
              </a:pPr>
              <a:endParaRPr lang="en-US" sz="2800" dirty="0"/>
            </a:p>
            <a:p>
              <a:pPr defTabSz="977900"/>
              <a:r>
                <a:rPr lang="en-US" sz="2800" b="1" dirty="0">
                  <a:solidFill>
                    <a:schemeClr val="tx1"/>
                  </a:solidFill>
                </a:rPr>
                <a:t>Entering Rosters for Facilitated Training Videos </a:t>
              </a:r>
            </a:p>
            <a:p>
              <a:pPr defTabSz="977900"/>
              <a:r>
                <a:rPr lang="en-US" sz="2800" dirty="0">
                  <a:solidFill>
                    <a:schemeClr val="bg1"/>
                  </a:solidFill>
                  <a:hlinkClick r:id="rId5"/>
                </a:rPr>
                <a:t>Entering Rosters into EDI Instructions</a:t>
              </a:r>
              <a:endParaRPr lang="en-US" sz="2800" dirty="0">
                <a:solidFill>
                  <a:schemeClr val="bg1"/>
                </a:solidFill>
              </a:endParaRPr>
            </a:p>
            <a:p>
              <a:pPr defTabSz="977900">
                <a:spcBef>
                  <a:spcPts val="1200"/>
                </a:spcBef>
              </a:pPr>
              <a:endParaRPr lang="en-US" sz="2800" b="1" kern="1200" dirty="0"/>
            </a:p>
            <a:p>
              <a:pPr defTabSz="977900">
                <a:spcBef>
                  <a:spcPts val="1200"/>
                </a:spcBef>
                <a:tabLst>
                  <a:tab pos="1720850" algn="l"/>
                </a:tabLst>
              </a:pPr>
              <a:r>
                <a:rPr lang="en-US" sz="2800" b="1" kern="1200" dirty="0"/>
                <a:t>	Learning Portal Administration/Manager</a:t>
              </a:r>
            </a:p>
            <a:p>
              <a:pPr defTabSz="977900">
                <a:spcAft>
                  <a:spcPts val="1200"/>
                </a:spcAft>
                <a:tabLst>
                  <a:tab pos="1720850" algn="l"/>
                </a:tabLst>
              </a:pPr>
              <a:r>
                <a:rPr lang="en-US" sz="2800" kern="1200" dirty="0"/>
                <a:t>	Fill out </a:t>
              </a:r>
              <a:r>
                <a:rPr lang="en-US" sz="2800" kern="1200" dirty="0">
                  <a:hlinkClick r:id="rId6"/>
                </a:rPr>
                <a:t>POST Website Form 2-339</a:t>
              </a:r>
              <a:endParaRPr lang="en-US" sz="2800" dirty="0"/>
            </a:p>
            <a:p>
              <a:pPr>
                <a:spcBef>
                  <a:spcPts val="1200"/>
                </a:spcBef>
              </a:pPr>
              <a:endParaRPr lang="en-US" sz="2800" b="1" dirty="0"/>
            </a:p>
            <a:p>
              <a:pPr>
                <a:spcBef>
                  <a:spcPts val="600"/>
                </a:spcBef>
              </a:pPr>
              <a:r>
                <a:rPr lang="en-US" sz="2800" b="1" dirty="0"/>
                <a:t>Learning Portal Trainings that Meet Mandates</a:t>
              </a:r>
            </a:p>
            <a:p>
              <a:pPr>
                <a:spcAft>
                  <a:spcPts val="1200"/>
                </a:spcAft>
              </a:pPr>
              <a:r>
                <a:rPr lang="en-US" sz="2800" dirty="0">
                  <a:hlinkClick r:id="rId7"/>
                </a:rPr>
                <a:t>These Portal Trainings Meet Mandates</a:t>
              </a:r>
              <a:r>
                <a:rPr lang="en-US" sz="2800" dirty="0"/>
                <a:t> </a:t>
              </a:r>
            </a:p>
          </p:txBody>
        </p:sp>
        <p:sp>
          <p:nvSpPr>
            <p:cNvPr id="13" name="Freeform: Shape 12">
              <a:extLst>
                <a:ext uri="{FF2B5EF4-FFF2-40B4-BE49-F238E27FC236}">
                  <a16:creationId xmlns:a16="http://schemas.microsoft.com/office/drawing/2014/main" id="{EE579FC7-736B-7B6C-D0C5-C1533998E34B}"/>
                </a:ext>
              </a:extLst>
            </p:cNvPr>
            <p:cNvSpPr/>
            <p:nvPr/>
          </p:nvSpPr>
          <p:spPr>
            <a:xfrm>
              <a:off x="5396273" y="1584785"/>
              <a:ext cx="5991138" cy="1344434"/>
            </a:xfrm>
            <a:custGeom>
              <a:avLst/>
              <a:gdLst>
                <a:gd name="connsiteX0" fmla="*/ 0 w 6029926"/>
                <a:gd name="connsiteY0" fmla="*/ 0 h 1344434"/>
                <a:gd name="connsiteX1" fmla="*/ 6029926 w 6029926"/>
                <a:gd name="connsiteY1" fmla="*/ 0 h 1344434"/>
                <a:gd name="connsiteX2" fmla="*/ 6029926 w 6029926"/>
                <a:gd name="connsiteY2" fmla="*/ 1344434 h 1344434"/>
                <a:gd name="connsiteX3" fmla="*/ 0 w 6029926"/>
                <a:gd name="connsiteY3" fmla="*/ 1344434 h 1344434"/>
                <a:gd name="connsiteX4" fmla="*/ 0 w 6029926"/>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926" h="1344434">
                  <a:moveTo>
                    <a:pt x="0" y="0"/>
                  </a:moveTo>
                  <a:lnTo>
                    <a:pt x="6029926" y="0"/>
                  </a:lnTo>
                  <a:lnTo>
                    <a:pt x="6029926"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86" tIns="142286" rIns="142286" bIns="142286" numCol="1" spcCol="1270" anchor="ctr" anchorCtr="0">
              <a:noAutofit/>
            </a:bodyPr>
            <a:lstStyle/>
            <a:p>
              <a:pPr marL="0" lvl="0" indent="0" algn="l" defTabSz="977900">
                <a:lnSpc>
                  <a:spcPct val="100000"/>
                </a:lnSpc>
                <a:spcBef>
                  <a:spcPct val="0"/>
                </a:spcBef>
                <a:spcAft>
                  <a:spcPct val="35000"/>
                </a:spcAft>
                <a:buNone/>
              </a:pPr>
              <a:endParaRPr lang="en-US" sz="2200" kern="1200"/>
            </a:p>
          </p:txBody>
        </p:sp>
      </p:grpSp>
      <p:pic>
        <p:nvPicPr>
          <p:cNvPr id="5" name="Picture 4">
            <a:extLst>
              <a:ext uri="{FF2B5EF4-FFF2-40B4-BE49-F238E27FC236}">
                <a16:creationId xmlns:a16="http://schemas.microsoft.com/office/drawing/2014/main" id="{D94DEE47-6E8A-B9BB-C874-46D7061B1B3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86895" y="3857091"/>
            <a:ext cx="1600200" cy="1600200"/>
          </a:xfrm>
          <a:prstGeom prst="rect">
            <a:avLst/>
          </a:prstGeom>
          <a:noFill/>
          <a:ln>
            <a:noFill/>
          </a:ln>
        </p:spPr>
      </p:pic>
      <p:pic>
        <p:nvPicPr>
          <p:cNvPr id="15" name="Picture 14">
            <a:extLst>
              <a:ext uri="{FF2B5EF4-FFF2-40B4-BE49-F238E27FC236}">
                <a16:creationId xmlns:a16="http://schemas.microsoft.com/office/drawing/2014/main" id="{DACBD63B-EF5D-6051-5125-9E049486588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811657" y="5029297"/>
            <a:ext cx="1600200" cy="1600200"/>
          </a:xfrm>
          <a:prstGeom prst="rect">
            <a:avLst/>
          </a:prstGeom>
          <a:noFill/>
          <a:ln>
            <a:noFill/>
          </a:ln>
        </p:spPr>
      </p:pic>
      <p:pic>
        <p:nvPicPr>
          <p:cNvPr id="2" name="Picture 1" descr="Qr code&#10;&#10;Description automatically generated">
            <a:extLst>
              <a:ext uri="{FF2B5EF4-FFF2-40B4-BE49-F238E27FC236}">
                <a16:creationId xmlns:a16="http://schemas.microsoft.com/office/drawing/2014/main" id="{B6BE39D4-8460-D27A-4BF0-3924904A90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1657" y="2181965"/>
            <a:ext cx="1600200" cy="1600200"/>
          </a:xfrm>
          <a:prstGeom prst="rect">
            <a:avLst/>
          </a:prstGeom>
        </p:spPr>
      </p:pic>
      <p:sp>
        <p:nvSpPr>
          <p:cNvPr id="7" name="TextBox 6">
            <a:extLst>
              <a:ext uri="{FF2B5EF4-FFF2-40B4-BE49-F238E27FC236}">
                <a16:creationId xmlns:a16="http://schemas.microsoft.com/office/drawing/2014/main" id="{7E5493A4-FC00-E3A7-8228-2B1E16D18AF6}"/>
              </a:ext>
            </a:extLst>
          </p:cNvPr>
          <p:cNvSpPr txBox="1"/>
          <p:nvPr/>
        </p:nvSpPr>
        <p:spPr>
          <a:xfrm>
            <a:off x="943" y="-12595"/>
            <a:ext cx="12192008" cy="1097280"/>
          </a:xfrm>
          <a:prstGeom prst="rect">
            <a:avLst/>
          </a:prstGeom>
          <a:solidFill>
            <a:schemeClr val="accent2"/>
          </a:solidFill>
        </p:spPr>
        <p:txBody>
          <a:bodyPr wrap="square" anchor="ctr" anchorCtr="0">
            <a:spAutoFit/>
          </a:bodyPr>
          <a:lstStyle/>
          <a:p>
            <a:pPr>
              <a:tabLst>
                <a:tab pos="573088" algn="l"/>
              </a:tabLst>
            </a:pPr>
            <a:r>
              <a:rPr lang="en-US" sz="4000" dirty="0">
                <a:solidFill>
                  <a:schemeClr val="bg1"/>
                </a:solidFill>
              </a:rPr>
              <a:t>	Where to Find Help</a:t>
            </a:r>
          </a:p>
        </p:txBody>
      </p:sp>
    </p:spTree>
    <p:custDataLst>
      <p:tags r:id="rId1"/>
    </p:custDataLst>
    <p:extLst>
      <p:ext uri="{BB962C8B-B14F-4D97-AF65-F5344CB8AC3E}">
        <p14:creationId xmlns:p14="http://schemas.microsoft.com/office/powerpoint/2010/main" val="761707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3AD2AA-523B-5377-027F-814814DF17B9}"/>
            </a:ext>
          </a:extLst>
        </p:cNvPr>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D94CEB0A-9DAA-D388-E803-72BAD5EAD6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4820BBAF-49C9-96F3-1672-D36EFDEE0C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BC4A5BE-8594-0542-F5AF-B1775773507F}"/>
              </a:ext>
            </a:extLst>
          </p:cNvPr>
          <p:cNvSpPr>
            <a:spLocks noGrp="1"/>
          </p:cNvSpPr>
          <p:nvPr>
            <p:ph type="title"/>
          </p:nvPr>
        </p:nvSpPr>
        <p:spPr>
          <a:xfrm>
            <a:off x="6803409" y="762001"/>
            <a:ext cx="4156512" cy="1708244"/>
          </a:xfrm>
        </p:spPr>
        <p:txBody>
          <a:bodyPr vert="horz" lIns="91440" tIns="45720" rIns="91440" bIns="45720" rtlCol="0" anchor="ctr">
            <a:normAutofit/>
          </a:bodyPr>
          <a:lstStyle/>
          <a:p>
            <a:r>
              <a:rPr lang="en-US" sz="4000" kern="1200" dirty="0">
                <a:latin typeface="+mj-lt"/>
                <a:ea typeface="+mj-ea"/>
                <a:cs typeface="+mj-cs"/>
              </a:rPr>
              <a:t>Sign In</a:t>
            </a:r>
          </a:p>
        </p:txBody>
      </p:sp>
      <p:pic>
        <p:nvPicPr>
          <p:cNvPr id="12" name="Picture 11" descr="Graphical user interface, website&#10;&#10;Description automatically generated">
            <a:extLst>
              <a:ext uri="{FF2B5EF4-FFF2-40B4-BE49-F238E27FC236}">
                <a16:creationId xmlns:a16="http://schemas.microsoft.com/office/drawing/2014/main" id="{2CC4A375-3857-D6C7-84C2-B19DF4C123C8}"/>
              </a:ext>
            </a:extLst>
          </p:cNvPr>
          <p:cNvPicPr>
            <a:picLocks noChangeAspect="1"/>
          </p:cNvPicPr>
          <p:nvPr/>
        </p:nvPicPr>
        <p:blipFill>
          <a:blip r:embed="rId4">
            <a:extLst>
              <a:ext uri="{28A0092B-C50C-407E-A947-70E740481C1C}">
                <a14:useLocalDpi xmlns:a14="http://schemas.microsoft.com/office/drawing/2010/main" val="0"/>
              </a:ext>
            </a:extLst>
          </a:blip>
          <a:srcRect r="1" b="20126"/>
          <a:stretch/>
        </p:blipFill>
        <p:spPr>
          <a:xfrm>
            <a:off x="-1" y="-2"/>
            <a:ext cx="6096001" cy="6858002"/>
          </a:xfrm>
          <a:prstGeom prst="rect">
            <a:avLst/>
          </a:prstGeom>
        </p:spPr>
      </p:pic>
      <p:sp>
        <p:nvSpPr>
          <p:cNvPr id="15" name="Content Placeholder 14">
            <a:extLst>
              <a:ext uri="{FF2B5EF4-FFF2-40B4-BE49-F238E27FC236}">
                <a16:creationId xmlns:a16="http://schemas.microsoft.com/office/drawing/2014/main" id="{8AD8B91D-03C7-93B2-008C-A966F41925AC}"/>
              </a:ext>
            </a:extLst>
          </p:cNvPr>
          <p:cNvSpPr>
            <a:spLocks noGrp="1"/>
          </p:cNvSpPr>
          <p:nvPr>
            <p:ph idx="1"/>
          </p:nvPr>
        </p:nvSpPr>
        <p:spPr>
          <a:xfrm>
            <a:off x="6803409" y="2236807"/>
            <a:ext cx="4470333" cy="3133845"/>
          </a:xfrm>
        </p:spPr>
        <p:txBody>
          <a:bodyPr anchor="ctr">
            <a:normAutofit/>
          </a:bodyPr>
          <a:lstStyle/>
          <a:p>
            <a:pPr marL="566738" indent="-457200">
              <a:spcBef>
                <a:spcPct val="0"/>
              </a:spcBef>
              <a:spcAft>
                <a:spcPts val="1200"/>
              </a:spcAft>
              <a:buFont typeface="+mj-lt"/>
              <a:buAutoNum type="arabicPeriod"/>
            </a:pPr>
            <a:r>
              <a:rPr lang="en-US" sz="2400" b="0" i="0" dirty="0">
                <a:effectLst/>
                <a:latin typeface="Source Sans Pro" panose="020B0503030403020204" pitchFamily="34" charset="0"/>
              </a:rPr>
              <a:t>Go to </a:t>
            </a:r>
            <a:r>
              <a:rPr lang="en-US" sz="2400" b="0" i="0" u="none" strike="noStrike" dirty="0">
                <a:effectLst/>
                <a:latin typeface="Source Sans Pro" panose="020B0503030403020204" pitchFamily="34" charset="0"/>
                <a:hlinkClick r:id="rId5"/>
              </a:rPr>
              <a:t>https://lp.post.ca.gov</a:t>
            </a:r>
            <a:endParaRPr lang="en-US" sz="2400" b="0" i="0" u="none" strike="noStrike" dirty="0">
              <a:effectLst/>
              <a:latin typeface="Source Sans Pro" panose="020B0503030403020204" pitchFamily="34" charset="0"/>
            </a:endParaRPr>
          </a:p>
          <a:p>
            <a:pPr marL="566738" indent="-457200">
              <a:spcBef>
                <a:spcPct val="0"/>
              </a:spcBef>
              <a:spcAft>
                <a:spcPts val="1200"/>
              </a:spcAft>
              <a:buFont typeface="+mj-lt"/>
              <a:buAutoNum type="arabicPeriod"/>
            </a:pPr>
            <a:r>
              <a:rPr lang="en-US" sz="2400" dirty="0"/>
              <a:t>Watch for Portal Status Alerts (downtime, new releases)</a:t>
            </a:r>
          </a:p>
          <a:p>
            <a:pPr marL="566738" indent="-457200">
              <a:spcBef>
                <a:spcPct val="0"/>
              </a:spcBef>
              <a:spcAft>
                <a:spcPts val="1200"/>
              </a:spcAft>
              <a:buFont typeface="+mj-lt"/>
              <a:buAutoNum type="arabicPeriod"/>
            </a:pPr>
            <a:r>
              <a:rPr lang="en-US" sz="2400" dirty="0"/>
              <a:t>Quick link to Entering Rosters</a:t>
            </a:r>
          </a:p>
          <a:p>
            <a:pPr marL="566738" indent="-457200">
              <a:spcBef>
                <a:spcPct val="0"/>
              </a:spcBef>
              <a:spcAft>
                <a:spcPts val="1200"/>
              </a:spcAft>
              <a:buFont typeface="+mj-lt"/>
              <a:buAutoNum type="arabicPeriod"/>
            </a:pPr>
            <a:r>
              <a:rPr lang="en-US" sz="2400" dirty="0"/>
              <a:t>Portal Support at bottom</a:t>
            </a:r>
          </a:p>
          <a:p>
            <a:pPr marL="566738" indent="-457200">
              <a:spcBef>
                <a:spcPct val="0"/>
              </a:spcBef>
              <a:spcAft>
                <a:spcPts val="1200"/>
              </a:spcAft>
              <a:buFont typeface="+mj-lt"/>
              <a:buAutoNum type="arabicPeriod"/>
            </a:pPr>
            <a:r>
              <a:rPr lang="en-US" sz="2400" dirty="0"/>
              <a:t>Click Sign in with POST PASS</a:t>
            </a:r>
          </a:p>
          <a:p>
            <a:endParaRPr lang="en-US" sz="2400" dirty="0"/>
          </a:p>
        </p:txBody>
      </p:sp>
      <p:pic>
        <p:nvPicPr>
          <p:cNvPr id="2" name="Content Placeholder 16" descr="Graphical user interface, text, application, email&#10;&#10;Description automatically generated">
            <a:extLst>
              <a:ext uri="{FF2B5EF4-FFF2-40B4-BE49-F238E27FC236}">
                <a16:creationId xmlns:a16="http://schemas.microsoft.com/office/drawing/2014/main" id="{72E43B1F-8C7D-74DC-75C5-CC458468FDAD}"/>
              </a:ext>
            </a:extLst>
          </p:cNvPr>
          <p:cNvPicPr>
            <a:picLocks noChangeAspect="1"/>
          </p:cNvPicPr>
          <p:nvPr/>
        </p:nvPicPr>
        <p:blipFill>
          <a:blip r:embed="rId6">
            <a:extLst>
              <a:ext uri="{28A0092B-C50C-407E-A947-70E740481C1C}">
                <a14:useLocalDpi xmlns:a14="http://schemas.microsoft.com/office/drawing/2010/main" val="0"/>
              </a:ext>
            </a:extLst>
          </a:blip>
          <a:srcRect l="3719" t="1337" r="6093" b="11664"/>
          <a:stretch/>
        </p:blipFill>
        <p:spPr>
          <a:xfrm>
            <a:off x="1093594" y="1071629"/>
            <a:ext cx="10180148" cy="4714739"/>
          </a:xfrm>
          <a:prstGeom prst="rect">
            <a:avLst/>
          </a:prstGeom>
        </p:spPr>
      </p:pic>
    </p:spTree>
    <p:custDataLst>
      <p:tags r:id="rId1"/>
    </p:custDataLst>
    <p:extLst>
      <p:ext uri="{BB962C8B-B14F-4D97-AF65-F5344CB8AC3E}">
        <p14:creationId xmlns:p14="http://schemas.microsoft.com/office/powerpoint/2010/main" val="9078259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1DFEF7-A6C2-B913-0228-08F32D2D4259}"/>
              </a:ext>
            </a:extLst>
          </p:cNvPr>
          <p:cNvSpPr>
            <a:spLocks noGrp="1"/>
          </p:cNvSpPr>
          <p:nvPr>
            <p:ph type="title"/>
          </p:nvPr>
        </p:nvSpPr>
        <p:spPr>
          <a:xfrm>
            <a:off x="947054" y="256428"/>
            <a:ext cx="10044023" cy="877729"/>
          </a:xfrm>
        </p:spPr>
        <p:txBody>
          <a:bodyPr vert="horz" lIns="91440" tIns="45720" rIns="91440" bIns="45720" rtlCol="0" anchor="ctr">
            <a:normAutofit/>
          </a:bodyPr>
          <a:lstStyle/>
          <a:p>
            <a:r>
              <a:rPr lang="en-US" sz="4000" b="1" kern="1200" dirty="0">
                <a:solidFill>
                  <a:srgbClr val="FFFFFF"/>
                </a:solidFill>
                <a:latin typeface="+mj-lt"/>
                <a:ea typeface="+mj-ea"/>
                <a:cs typeface="+mj-cs"/>
              </a:rPr>
              <a:t>			Learning Portal Terms </a:t>
            </a:r>
          </a:p>
        </p:txBody>
      </p:sp>
      <p:graphicFrame>
        <p:nvGraphicFramePr>
          <p:cNvPr id="11" name="Content Placeholder 2">
            <a:extLst>
              <a:ext uri="{FF2B5EF4-FFF2-40B4-BE49-F238E27FC236}">
                <a16:creationId xmlns:a16="http://schemas.microsoft.com/office/drawing/2014/main" id="{23C54EEA-639F-F3E7-9839-3D59EC7A7492}"/>
              </a:ext>
            </a:extLst>
          </p:cNvPr>
          <p:cNvGraphicFramePr>
            <a:graphicFrameLocks noGrp="1"/>
          </p:cNvGraphicFramePr>
          <p:nvPr>
            <p:ph idx="1"/>
            <p:extLst>
              <p:ext uri="{D42A27DB-BD31-4B8C-83A1-F6EECF244321}">
                <p14:modId xmlns:p14="http://schemas.microsoft.com/office/powerpoint/2010/main" val="1535174225"/>
              </p:ext>
            </p:extLst>
          </p:nvPr>
        </p:nvGraphicFramePr>
        <p:xfrm>
          <a:off x="169628" y="1729308"/>
          <a:ext cx="11852744" cy="4933854"/>
        </p:xfrm>
        <a:graphic>
          <a:graphicData uri="http://schemas.openxmlformats.org/drawingml/2006/table">
            <a:tbl>
              <a:tblPr firstRow="1" bandRow="1">
                <a:tableStyleId>{5C22544A-7EE6-4342-B048-85BDC9FD1C3A}</a:tableStyleId>
              </a:tblPr>
              <a:tblGrid>
                <a:gridCol w="3167932">
                  <a:extLst>
                    <a:ext uri="{9D8B030D-6E8A-4147-A177-3AD203B41FA5}">
                      <a16:colId xmlns:a16="http://schemas.microsoft.com/office/drawing/2014/main" val="700809226"/>
                    </a:ext>
                  </a:extLst>
                </a:gridCol>
                <a:gridCol w="8684812">
                  <a:extLst>
                    <a:ext uri="{9D8B030D-6E8A-4147-A177-3AD203B41FA5}">
                      <a16:colId xmlns:a16="http://schemas.microsoft.com/office/drawing/2014/main" val="1085147659"/>
                    </a:ext>
                  </a:extLst>
                </a:gridCol>
              </a:tblGrid>
              <a:tr h="388965">
                <a:tc>
                  <a:txBody>
                    <a:bodyPr/>
                    <a:lstStyle/>
                    <a:p>
                      <a:r>
                        <a:rPr lang="en-US" sz="2200" dirty="0"/>
                        <a:t>Term</a:t>
                      </a:r>
                    </a:p>
                  </a:txBody>
                  <a:tcPr marL="63023" marR="63023" marT="31512" marB="31512" anchor="ctr">
                    <a:solidFill>
                      <a:schemeClr val="accent1">
                        <a:lumMod val="50000"/>
                      </a:schemeClr>
                    </a:solidFill>
                  </a:tcPr>
                </a:tc>
                <a:tc>
                  <a:txBody>
                    <a:bodyPr/>
                    <a:lstStyle/>
                    <a:p>
                      <a:r>
                        <a:rPr lang="en-US" sz="2200" dirty="0"/>
                        <a:t> Meaning</a:t>
                      </a:r>
                    </a:p>
                  </a:txBody>
                  <a:tcPr marL="63023" marR="63023" marT="31512" marB="31512" anchor="ctr">
                    <a:solidFill>
                      <a:schemeClr val="accent1">
                        <a:lumMod val="50000"/>
                      </a:schemeClr>
                    </a:solidFill>
                  </a:tcPr>
                </a:tc>
                <a:extLst>
                  <a:ext uri="{0D108BD9-81ED-4DB2-BD59-A6C34878D82A}">
                    <a16:rowId xmlns:a16="http://schemas.microsoft.com/office/drawing/2014/main" val="4184974688"/>
                  </a:ext>
                </a:extLst>
              </a:tr>
              <a:tr h="417563">
                <a:tc>
                  <a:txBody>
                    <a:bodyPr/>
                    <a:lstStyle/>
                    <a:p>
                      <a:r>
                        <a:rPr lang="en-US" sz="2200"/>
                        <a:t>Dashboard</a:t>
                      </a:r>
                    </a:p>
                  </a:txBody>
                  <a:tcPr marL="63023" marR="63023" marT="31512" marB="31512" anchor="ctr"/>
                </a:tc>
                <a:tc>
                  <a:txBody>
                    <a:bodyPr/>
                    <a:lstStyle/>
                    <a:p>
                      <a:r>
                        <a:rPr lang="en-US" sz="2200" dirty="0"/>
                        <a:t>Where you land when you login</a:t>
                      </a:r>
                    </a:p>
                  </a:txBody>
                  <a:tcPr marL="63023" marR="63023" marT="31512" marB="31512" anchor="ctr"/>
                </a:tc>
                <a:extLst>
                  <a:ext uri="{0D108BD9-81ED-4DB2-BD59-A6C34878D82A}">
                    <a16:rowId xmlns:a16="http://schemas.microsoft.com/office/drawing/2014/main" val="956493641"/>
                  </a:ext>
                </a:extLst>
              </a:tr>
              <a:tr h="449943">
                <a:tc>
                  <a:txBody>
                    <a:bodyPr/>
                    <a:lstStyle/>
                    <a:p>
                      <a:r>
                        <a:rPr lang="en-US" sz="2200" dirty="0"/>
                        <a:t>Active Courses </a:t>
                      </a:r>
                    </a:p>
                  </a:txBody>
                  <a:tcPr marL="63023" marR="63023" marT="31512" marB="31512" anchor="ctr"/>
                </a:tc>
                <a:tc>
                  <a:txBody>
                    <a:bodyPr/>
                    <a:lstStyle/>
                    <a:p>
                      <a:r>
                        <a:rPr lang="en-US" sz="2200"/>
                        <a:t>Courses you are enrolled in (Dashboard)</a:t>
                      </a:r>
                    </a:p>
                  </a:txBody>
                  <a:tcPr marL="63023" marR="63023" marT="31512" marB="31512" anchor="ctr"/>
                </a:tc>
                <a:extLst>
                  <a:ext uri="{0D108BD9-81ED-4DB2-BD59-A6C34878D82A}">
                    <a16:rowId xmlns:a16="http://schemas.microsoft.com/office/drawing/2014/main" val="307191378"/>
                  </a:ext>
                </a:extLst>
              </a:tr>
              <a:tr h="501151">
                <a:tc>
                  <a:txBody>
                    <a:bodyPr/>
                    <a:lstStyle/>
                    <a:p>
                      <a:r>
                        <a:rPr lang="en-US" sz="2200" dirty="0"/>
                        <a:t>Completed Courses</a:t>
                      </a:r>
                    </a:p>
                  </a:txBody>
                  <a:tcPr marL="63023" marR="63023" marT="31512" marB="31512" anchor="ctr"/>
                </a:tc>
                <a:tc>
                  <a:txBody>
                    <a:bodyPr/>
                    <a:lstStyle/>
                    <a:p>
                      <a:r>
                        <a:rPr lang="en-US" sz="2200" dirty="0"/>
                        <a:t>Find completion certificates. Download all, if needed. (Dashboard)</a:t>
                      </a:r>
                    </a:p>
                  </a:txBody>
                  <a:tcPr marL="63023" marR="63023" marT="31512" marB="31512" anchor="ctr"/>
                </a:tc>
                <a:extLst>
                  <a:ext uri="{0D108BD9-81ED-4DB2-BD59-A6C34878D82A}">
                    <a16:rowId xmlns:a16="http://schemas.microsoft.com/office/drawing/2014/main" val="1653927636"/>
                  </a:ext>
                </a:extLst>
              </a:tr>
              <a:tr h="429228">
                <a:tc>
                  <a:txBody>
                    <a:bodyPr/>
                    <a:lstStyle/>
                    <a:p>
                      <a:r>
                        <a:rPr lang="en-US" sz="2200" dirty="0"/>
                        <a:t>Pending &amp; Learning Paths</a:t>
                      </a:r>
                    </a:p>
                  </a:txBody>
                  <a:tcPr marL="63023" marR="63023" marT="31512" marB="31512" anchor="ctr"/>
                </a:tc>
                <a:tc>
                  <a:txBody>
                    <a:bodyPr/>
                    <a:lstStyle/>
                    <a:p>
                      <a:r>
                        <a:rPr lang="en-US" sz="2200" dirty="0"/>
                        <a:t>Aren’t used right now (Dashboard)</a:t>
                      </a:r>
                    </a:p>
                  </a:txBody>
                  <a:tcPr marL="63023" marR="63023" marT="31512" marB="31512" anchor="ctr"/>
                </a:tc>
                <a:extLst>
                  <a:ext uri="{0D108BD9-81ED-4DB2-BD59-A6C34878D82A}">
                    <a16:rowId xmlns:a16="http://schemas.microsoft.com/office/drawing/2014/main" val="3772102727"/>
                  </a:ext>
                </a:extLst>
              </a:tr>
              <a:tr h="716383">
                <a:tc>
                  <a:txBody>
                    <a:bodyPr/>
                    <a:lstStyle/>
                    <a:p>
                      <a:r>
                        <a:rPr lang="en-US" sz="2200" dirty="0"/>
                        <a:t>Enrollment </a:t>
                      </a:r>
                    </a:p>
                  </a:txBody>
                  <a:tcPr marL="63023" marR="63023" marT="31512" marB="31512" anchor="ctr"/>
                </a:tc>
                <a:tc>
                  <a:txBody>
                    <a:bodyPr/>
                    <a:lstStyle/>
                    <a:p>
                      <a:r>
                        <a:rPr lang="en-US" sz="2200" dirty="0"/>
                        <a:t>Active registration in a course from Register for Courses or when assigned a course. New quarterly enrollments starting July</a:t>
                      </a:r>
                    </a:p>
                  </a:txBody>
                  <a:tcPr marL="63023" marR="63023" marT="31512" marB="31512" anchor="ctr"/>
                </a:tc>
                <a:extLst>
                  <a:ext uri="{0D108BD9-81ED-4DB2-BD59-A6C34878D82A}">
                    <a16:rowId xmlns:a16="http://schemas.microsoft.com/office/drawing/2014/main" val="1239726678"/>
                  </a:ext>
                </a:extLst>
              </a:tr>
              <a:tr h="445391">
                <a:tc>
                  <a:txBody>
                    <a:bodyPr/>
                    <a:lstStyle/>
                    <a:p>
                      <a:r>
                        <a:rPr lang="en-US" sz="2200"/>
                        <a:t>Affiliation</a:t>
                      </a:r>
                    </a:p>
                  </a:txBody>
                  <a:tcPr marL="63023" marR="63023" marT="31512" marB="31512" anchor="ctr"/>
                </a:tc>
                <a:tc>
                  <a:txBody>
                    <a:bodyPr/>
                    <a:lstStyle/>
                    <a:p>
                      <a:r>
                        <a:rPr lang="en-US" sz="2200"/>
                        <a:t>Agency or Group access to resources</a:t>
                      </a:r>
                    </a:p>
                  </a:txBody>
                  <a:tcPr marL="63023" marR="63023" marT="31512" marB="31512" anchor="ctr"/>
                </a:tc>
                <a:extLst>
                  <a:ext uri="{0D108BD9-81ED-4DB2-BD59-A6C34878D82A}">
                    <a16:rowId xmlns:a16="http://schemas.microsoft.com/office/drawing/2014/main" val="1978187320"/>
                  </a:ext>
                </a:extLst>
              </a:tr>
              <a:tr h="491257">
                <a:tc>
                  <a:txBody>
                    <a:bodyPr/>
                    <a:lstStyle/>
                    <a:p>
                      <a:r>
                        <a:rPr lang="en-US" sz="2200" dirty="0"/>
                        <a:t>Role</a:t>
                      </a:r>
                    </a:p>
                  </a:txBody>
                  <a:tcPr marL="63023" marR="63023" marT="31512" marB="31512" anchor="ctr"/>
                </a:tc>
                <a:tc>
                  <a:txBody>
                    <a:bodyPr/>
                    <a:lstStyle/>
                    <a:p>
                      <a:r>
                        <a:rPr lang="en-US" sz="2200"/>
                        <a:t>Who you are in the system and permissions you have</a:t>
                      </a:r>
                    </a:p>
                  </a:txBody>
                  <a:tcPr marL="63023" marR="63023" marT="31512" marB="31512" anchor="ctr"/>
                </a:tc>
                <a:extLst>
                  <a:ext uri="{0D108BD9-81ED-4DB2-BD59-A6C34878D82A}">
                    <a16:rowId xmlns:a16="http://schemas.microsoft.com/office/drawing/2014/main" val="2208178583"/>
                  </a:ext>
                </a:extLst>
              </a:tr>
              <a:tr h="454532">
                <a:tc>
                  <a:txBody>
                    <a:bodyPr/>
                    <a:lstStyle/>
                    <a:p>
                      <a:r>
                        <a:rPr lang="en-US" sz="2200" dirty="0"/>
                        <a:t>Course</a:t>
                      </a:r>
                    </a:p>
                  </a:txBody>
                  <a:tcPr marL="63023" marR="63023" marT="31512" marB="31512" anchor="ctr"/>
                </a:tc>
                <a:tc>
                  <a:txBody>
                    <a:bodyPr/>
                    <a:lstStyle/>
                    <a:p>
                      <a:r>
                        <a:rPr lang="en-US" sz="2200"/>
                        <a:t>Title or topic for training</a:t>
                      </a:r>
                    </a:p>
                  </a:txBody>
                  <a:tcPr marL="63023" marR="63023" marT="31512" marB="31512" anchor="ctr"/>
                </a:tc>
                <a:extLst>
                  <a:ext uri="{0D108BD9-81ED-4DB2-BD59-A6C34878D82A}">
                    <a16:rowId xmlns:a16="http://schemas.microsoft.com/office/drawing/2014/main" val="1533827772"/>
                  </a:ext>
                </a:extLst>
              </a:tr>
              <a:tr h="612901">
                <a:tc>
                  <a:txBody>
                    <a:bodyPr/>
                    <a:lstStyle/>
                    <a:p>
                      <a:r>
                        <a:rPr lang="en-US" sz="2200"/>
                        <a:t>Section</a:t>
                      </a:r>
                    </a:p>
                  </a:txBody>
                  <a:tcPr marL="63023" marR="63023" marT="31512" marB="31512" anchor="ctr"/>
                </a:tc>
                <a:tc>
                  <a:txBody>
                    <a:bodyPr/>
                    <a:lstStyle/>
                    <a:p>
                      <a:r>
                        <a:rPr lang="en-US" sz="2200" dirty="0"/>
                        <a:t>A breakdown of the course enrollments by CPT Cycle. </a:t>
                      </a:r>
                      <a:r>
                        <a:rPr lang="en-US" sz="2200" b="1" dirty="0"/>
                        <a:t>Ends Dec 31, 2026.</a:t>
                      </a:r>
                    </a:p>
                  </a:txBody>
                  <a:tcPr marL="63023" marR="63023" marT="31512" marB="31512" anchor="ctr"/>
                </a:tc>
                <a:extLst>
                  <a:ext uri="{0D108BD9-81ED-4DB2-BD59-A6C34878D82A}">
                    <a16:rowId xmlns:a16="http://schemas.microsoft.com/office/drawing/2014/main" val="1041259015"/>
                  </a:ext>
                </a:extLst>
              </a:tr>
            </a:tbl>
          </a:graphicData>
        </a:graphic>
      </p:graphicFrame>
    </p:spTree>
    <p:custDataLst>
      <p:tags r:id="rId1"/>
    </p:custDataLst>
    <p:extLst>
      <p:ext uri="{BB962C8B-B14F-4D97-AF65-F5344CB8AC3E}">
        <p14:creationId xmlns:p14="http://schemas.microsoft.com/office/powerpoint/2010/main" val="282128751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5wFDGCMO"/>
  <p:tag name="ARTICULATE_PROJECT_CHECK" val="0"/>
  <p:tag name="ARTICULATE_REFERENCE_ID" val="10f3904e-acfa-4b82-8ff6-cac2f0aed594"/>
  <p:tag name="TAG_BACKING_FORM_KEY" val="592024-c:\users\cbacon\documents\tmportaloverview091923a.pptx"/>
  <p:tag name="ARTICULATE_PRESENTER_VERSION" val="8"/>
  <p:tag name="ARTICULATE_USED_PAGE_ORIENTATION" val="1"/>
  <p:tag name="ARTICULATE_USED_PAGE_SIZE" val="7"/>
  <p:tag name="ARTICULATE_SLIDE_THUMBNAIL_REFRESH" val="1"/>
  <p:tag name="ARTICULATE_PROJECT_OPEN" val="0"/>
  <p:tag name="ARTICULATE_SLIDE_COUNT" val="7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UDIO_ID" val="493"/>
  <p:tag name="ARTICULATE_USED_LAYOUT" val="3"/>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UDIO_ID" val="256"/>
  <p:tag name="ARTICULATE_USED_LAYOUT" val="1"/>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UDIO_ID" val="486"/>
  <p:tag name="ARTICULATE_USED_LAYOUT" val="3"/>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UDIO_ID" val="486"/>
  <p:tag name="ARTICULATE_USED_LAYOUT" val="3"/>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UDIO_ID" val="496"/>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UDIO_ID" val="500"/>
  <p:tag name="ARTICULATE_USED_LAYOUT" val="3"/>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UDIO_ID" val="493"/>
  <p:tag name="ARTICULATE_USED_LAYOUT" val="3"/>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UDIO_ID" val="500"/>
  <p:tag name="ARTICULATE_USED_LAYOUT" val="3"/>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UDIO_ID" val="492"/>
  <p:tag name="ARTICULATE_USED_LAYOUT" val="3"/>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UDIO_ID" val="493"/>
  <p:tag name="ARTICULATE_USED_LAYOUT" val="3"/>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UDIO_ID" val="486"/>
  <p:tag name="ARTICULATE_USED_LAYOUT" val="3"/>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UDIO_ID" val="493"/>
  <p:tag name="ARTICULATE_USED_LAYOUT" val="3"/>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UDIO_ID" val="493"/>
  <p:tag name="ARTICULATE_USED_LAYOUT" val="3"/>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UDIO_ID" val="494"/>
  <p:tag name="ARTICULATE_USED_LAYOUT" val="2"/>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UDIO_ID" val="494"/>
  <p:tag name="ARTICULATE_USED_LAYOUT" val="2"/>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UDIO_ID" val="494"/>
  <p:tag name="ARTICULATE_USED_LAYOUT" val="2"/>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UDIO_ID" val="494"/>
  <p:tag name="ARTICULATE_USED_LAYOUT" val="2"/>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UDIO_ID" val="494"/>
  <p:tag name="ARTICULATE_USED_LAYOUT" val="2"/>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UDIO_ID" val="493"/>
  <p:tag name="ARTICULATE_USED_LAYOUT" val="3"/>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442a4ed-bdcb-4e74-b8cd-c65153ffdfb6">
      <Terms xmlns="http://schemas.microsoft.com/office/infopath/2007/PartnerControls"/>
    </lcf76f155ced4ddcb4097134ff3c332f>
    <Audited xmlns="f442a4ed-bdcb-4e74-b8cd-c65153ffdfb6">false</Audited>
    <TaxCatchAll xmlns="311dbe00-5922-4e40-a596-2fe977095566" xsi:nil="true"/>
    <SharedWithUsers xmlns="311dbe00-5922-4e40-a596-2fe977095566">
      <UserInfo>
        <DisplayName>Doller, Joanna@POST</DisplayName>
        <AccountId>205</AccountId>
        <AccountType/>
      </UserInfo>
      <UserInfo>
        <DisplayName>Kocher, Charity@POST</DisplayName>
        <AccountId>129</AccountId>
        <AccountType/>
      </UserInfo>
      <UserInfo>
        <DisplayName>ZZZ-Velasco, Eugene@POST</DisplayName>
        <AccountId>75</AccountId>
        <AccountType/>
      </UserInfo>
      <UserInfo>
        <DisplayName>POST WebRequest@POST</DisplayName>
        <AccountId>208</AccountId>
        <AccountType/>
      </UserInfo>
      <UserInfo>
        <DisplayName>Rogers, Rayanne@POST</DisplayName>
        <AccountId>18</AccountId>
        <AccountType/>
      </UserInfo>
      <UserInfo>
        <DisplayName>Pena-Larsen, Skarli@POST</DisplayName>
        <AccountId>210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3CDE58C68B0684E80F3A28F7FCBD0EE" ma:contentTypeVersion="17" ma:contentTypeDescription="Create a new document." ma:contentTypeScope="" ma:versionID="ed693f951bac50c0cab11d1d3e3def40">
  <xsd:schema xmlns:xsd="http://www.w3.org/2001/XMLSchema" xmlns:xs="http://www.w3.org/2001/XMLSchema" xmlns:p="http://schemas.microsoft.com/office/2006/metadata/properties" xmlns:ns2="f442a4ed-bdcb-4e74-b8cd-c65153ffdfb6" xmlns:ns3="311dbe00-5922-4e40-a596-2fe977095566" targetNamespace="http://schemas.microsoft.com/office/2006/metadata/properties" ma:root="true" ma:fieldsID="5c7cef88ce9eb166b85099e86a362c35" ns2:_="" ns3:_="">
    <xsd:import namespace="f442a4ed-bdcb-4e74-b8cd-c65153ffdfb6"/>
    <xsd:import namespace="311dbe00-5922-4e40-a596-2fe97709556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Audited"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42a4ed-bdcb-4e74-b8cd-c65153ffdf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aa63e26-c2b8-412d-a6b5-675e0703543d" ma:termSetId="09814cd3-568e-fe90-9814-8d621ff8fb84" ma:anchorId="fba54fb3-c3e1-fe81-a776-ca4b69148c4d" ma:open="true" ma:isKeyword="false">
      <xsd:complexType>
        <xsd:sequence>
          <xsd:element ref="pc:Terms" minOccurs="0" maxOccurs="1"/>
        </xsd:sequence>
      </xsd:complexType>
    </xsd:element>
    <xsd:element name="Audited" ma:index="22" nillable="true" ma:displayName="Audited" ma:default="0" ma:format="Dropdown" ma:internalName="Audited">
      <xsd:simpleType>
        <xsd:restriction base="dms:Boolea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1dbe00-5922-4e40-a596-2fe97709556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e93dfc4-ae16-40d0-9514-ce0bd6087992}" ma:internalName="TaxCatchAll" ma:showField="CatchAllData" ma:web="311dbe00-5922-4e40-a596-2fe9770955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D31B97-C178-4202-97AC-3DE9496873A7}">
  <ds:schemaRefs>
    <ds:schemaRef ds:uri="311dbe00-5922-4e40-a596-2fe977095566"/>
    <ds:schemaRef ds:uri="f442a4ed-bdcb-4e74-b8cd-c65153ffdfb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4845203-98B6-4969-A969-413E008C1369}">
  <ds:schemaRefs>
    <ds:schemaRef ds:uri="http://schemas.microsoft.com/sharepoint/v3/contenttype/forms"/>
  </ds:schemaRefs>
</ds:datastoreItem>
</file>

<file path=customXml/itemProps3.xml><?xml version="1.0" encoding="utf-8"?>
<ds:datastoreItem xmlns:ds="http://schemas.openxmlformats.org/officeDocument/2006/customXml" ds:itemID="{89AD604D-138D-4DBC-8829-FFA52A521F7B}">
  <ds:schemaRefs>
    <ds:schemaRef ds:uri="311dbe00-5922-4e40-a596-2fe977095566"/>
    <ds:schemaRef ds:uri="f442a4ed-bdcb-4e74-b8cd-c65153ffdfb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28464</TotalTime>
  <Words>5352</Words>
  <Application>Microsoft Office PowerPoint</Application>
  <PresentationFormat>Widescreen</PresentationFormat>
  <Paragraphs>610</Paragraphs>
  <Slides>71</Slides>
  <Notes>71</Notes>
  <HiddenSlides>0</HiddenSlides>
  <MMClips>5</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Theme</vt:lpstr>
      <vt:lpstr>POST Learning Portal Overview </vt:lpstr>
      <vt:lpstr>What We’ll  Cover Today</vt:lpstr>
      <vt:lpstr>POST  Learning  Portal</vt:lpstr>
      <vt:lpstr>In Production</vt:lpstr>
      <vt:lpstr>How Tos</vt:lpstr>
      <vt:lpstr>Activity   Sign-in Page Information</vt:lpstr>
      <vt:lpstr>Sign In</vt:lpstr>
      <vt:lpstr>Sign In</vt:lpstr>
      <vt:lpstr>   Learning Portal Terms </vt:lpstr>
      <vt:lpstr>Activity   Learner View and Register for Courses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CLOSER LOOK: First Aid/CPR/AED Retraining</vt:lpstr>
      <vt:lpstr>First Aid/CPR/AED Retraining</vt:lpstr>
      <vt:lpstr>Drop a Course</vt:lpstr>
      <vt:lpstr>PowerPoint Presentation</vt:lpstr>
      <vt:lpstr>Training Manager Administrator Tools</vt:lpstr>
      <vt:lpstr>Activity  Training Manager View</vt:lpstr>
      <vt:lpstr>PowerPoint Presentation</vt:lpstr>
      <vt:lpstr>WRITTEN STEPS: Change from Learner to Manager</vt:lpstr>
      <vt:lpstr>Activity   Lookup Learners</vt:lpstr>
      <vt:lpstr>STEPS: To Search Learners </vt:lpstr>
      <vt:lpstr>PowerPoint Presentation</vt:lpstr>
      <vt:lpstr>Non-Peace Officers</vt:lpstr>
      <vt:lpstr>Who qualifies as a Non-Peace Officer? </vt:lpstr>
      <vt:lpstr>Yes or No?   Who can you add as a Non-Peace Officer…  </vt:lpstr>
      <vt:lpstr>Yes or No?   Who can you add as a Non-Peace Officer…  </vt:lpstr>
      <vt:lpstr>PowerPoint Presentation</vt:lpstr>
      <vt:lpstr>STEPS: Add Non-Peace Officers</vt:lpstr>
      <vt:lpstr>  Activity   Organize the Learner List </vt:lpstr>
      <vt:lpstr>Organize Your Learners List</vt:lpstr>
      <vt:lpstr>Organize Your Learners List</vt:lpstr>
      <vt:lpstr>Activity   Assign/Enroll Individuals and Groups in Training </vt:lpstr>
      <vt:lpstr>STEPS:  Assign/Enroll Individuals</vt:lpstr>
      <vt:lpstr>STEPS:  Assign/Enroll Individuals (Con’t)</vt:lpstr>
      <vt:lpstr>STEPS: Assign/Enroll Groups (Bulk Actions)</vt:lpstr>
      <vt:lpstr>STEPS: Assign/Enroll Groups (Bulk Actions)</vt:lpstr>
      <vt:lpstr>PowerPoint Presentation</vt:lpstr>
      <vt:lpstr>STEPS:  Other Bulk Actions</vt:lpstr>
      <vt:lpstr>Activity   Reports on Completions</vt:lpstr>
      <vt:lpstr>STEPS: Enrollment History Report (Completions)</vt:lpstr>
      <vt:lpstr>STEPS: Enrollment History Report (Completions)</vt:lpstr>
      <vt:lpstr>STEPS: Enrollment History Report (Completions)</vt:lpstr>
      <vt:lpstr>Activity How the Course Customization  (VPP) Works</vt:lpstr>
      <vt:lpstr>PowerPoint Presentation</vt:lpstr>
      <vt:lpstr>Vehicle Pursuit Policy Customization Module and Course Info</vt:lpstr>
      <vt:lpstr>PowerPoint Presentation</vt:lpstr>
      <vt:lpstr>PowerPoint Presentation</vt:lpstr>
      <vt:lpstr>PowerPoint Presentation</vt:lpstr>
      <vt:lpstr>Activity   POST Facilitated Courses and Guides </vt:lpstr>
      <vt:lpstr>POST Facilitated Courses</vt:lpstr>
      <vt:lpstr>POST Facilitated Courses</vt:lpstr>
      <vt:lpstr>PowerPoint Presentation</vt:lpstr>
      <vt:lpstr>POST Facilitated Courses List</vt:lpstr>
      <vt:lpstr>POST Facilitated Courses List</vt:lpstr>
      <vt:lpstr>Activity How to Give Credit in EDI  when Rosters are Required</vt:lpstr>
      <vt:lpstr>PowerPoint Presentation</vt:lpstr>
      <vt:lpstr>Entering POST Facilitated Training Videos (Multimedia) Course Rosters into EDI  Written Instructions</vt:lpstr>
      <vt:lpstr>Let’s Review</vt:lpstr>
      <vt:lpstr>Review</vt:lpstr>
      <vt:lpstr>Review</vt:lpstr>
      <vt:lpstr>Review</vt:lpstr>
      <vt:lpstr>Review</vt:lpstr>
      <vt:lpstr>Stay Informed!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Bacon, Catherine@POST;Rayanne.Rogers@post.ca.gov</dc:creator>
  <cp:lastModifiedBy>Rogers, Rayanne@POST</cp:lastModifiedBy>
  <cp:revision>39</cp:revision>
  <dcterms:created xsi:type="dcterms:W3CDTF">2023-07-17T23:49:32Z</dcterms:created>
  <dcterms:modified xsi:type="dcterms:W3CDTF">2025-04-21T18:18:38Z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https://calpost-my.sharepoint.com/personal/catherine_bacon_post_ca_gov/Documents/UpdatedTMCLTRDeck</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ContentTypeId">
    <vt:lpwstr>0x01010053CDE58C68B0684E80F3A28F7FCBD0EE</vt:lpwstr>
  </property>
  <property fmtid="{D5CDD505-2E9C-101B-9397-08002B2CF9AE}" pid="6" name="MediaServiceImageTags">
    <vt:lpwstr/>
  </property>
  <property fmtid="{D5CDD505-2E9C-101B-9397-08002B2CF9AE}" pid="7" name="ArticulateGUID">
    <vt:lpwstr>043AA0B2-1651-4B16-8B9D-E1C5BD02E23C</vt:lpwstr>
  </property>
  <property fmtid="{D5CDD505-2E9C-101B-9397-08002B2CF9AE}" pid="8" name="ArticulateProjectFull">
    <vt:lpwstr>C:\Users\rrogers\Desktop\TMPortalOverviewApril25.ppta</vt:lpwstr>
  </property>
</Properties>
</file>