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2.xml" ContentType="application/vnd.openxmlformats-officedocument.presentationml.tags+xml"/>
  <Override PartName="/ppt/notesSlides/notesSlide7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3.xml" ContentType="application/vnd.openxmlformats-officedocument.presentationml.tags+xml"/>
  <Override PartName="/ppt/notesSlides/notesSlide7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74.xml" ContentType="application/vnd.openxmlformats-officedocument.presentationml.tags+xml"/>
  <Override PartName="/ppt/notesSlides/notesSlide7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75.xml" ContentType="application/vnd.openxmlformats-officedocument.presentationml.tags+xml"/>
  <Override PartName="/ppt/notesSlides/notesSlide7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3"/>
  </p:notesMasterIdLst>
  <p:sldIdLst>
    <p:sldId id="635" r:id="rId5"/>
    <p:sldId id="518" r:id="rId6"/>
    <p:sldId id="604" r:id="rId7"/>
    <p:sldId id="637" r:id="rId8"/>
    <p:sldId id="606" r:id="rId9"/>
    <p:sldId id="638" r:id="rId10"/>
    <p:sldId id="636" r:id="rId11"/>
    <p:sldId id="634" r:id="rId12"/>
    <p:sldId id="605" r:id="rId13"/>
    <p:sldId id="616" r:id="rId14"/>
    <p:sldId id="568" r:id="rId15"/>
    <p:sldId id="564" r:id="rId16"/>
    <p:sldId id="513" r:id="rId17"/>
    <p:sldId id="571" r:id="rId18"/>
    <p:sldId id="590" r:id="rId19"/>
    <p:sldId id="569" r:id="rId20"/>
    <p:sldId id="591" r:id="rId21"/>
    <p:sldId id="572" r:id="rId22"/>
    <p:sldId id="584" r:id="rId23"/>
    <p:sldId id="527" r:id="rId24"/>
    <p:sldId id="528" r:id="rId25"/>
    <p:sldId id="639" r:id="rId26"/>
    <p:sldId id="511" r:id="rId27"/>
    <p:sldId id="592" r:id="rId28"/>
    <p:sldId id="614" r:id="rId29"/>
    <p:sldId id="593" r:id="rId30"/>
    <p:sldId id="519" r:id="rId31"/>
    <p:sldId id="570" r:id="rId32"/>
    <p:sldId id="609" r:id="rId33"/>
    <p:sldId id="550" r:id="rId34"/>
    <p:sldId id="574" r:id="rId35"/>
    <p:sldId id="633" r:id="rId36"/>
    <p:sldId id="493" r:id="rId37"/>
    <p:sldId id="619" r:id="rId38"/>
    <p:sldId id="623" r:id="rId39"/>
    <p:sldId id="624" r:id="rId40"/>
    <p:sldId id="522" r:id="rId41"/>
    <p:sldId id="556" r:id="rId42"/>
    <p:sldId id="546" r:id="rId43"/>
    <p:sldId id="585" r:id="rId44"/>
    <p:sldId id="586" r:id="rId45"/>
    <p:sldId id="641" r:id="rId46"/>
    <p:sldId id="492" r:id="rId47"/>
    <p:sldId id="553" r:id="rId48"/>
    <p:sldId id="588" r:id="rId49"/>
    <p:sldId id="554" r:id="rId50"/>
    <p:sldId id="587" r:id="rId51"/>
    <p:sldId id="575" r:id="rId52"/>
    <p:sldId id="576" r:id="rId53"/>
    <p:sldId id="521" r:id="rId54"/>
    <p:sldId id="557" r:id="rId55"/>
    <p:sldId id="577" r:id="rId56"/>
    <p:sldId id="632" r:id="rId57"/>
    <p:sldId id="631" r:id="rId58"/>
    <p:sldId id="596" r:id="rId59"/>
    <p:sldId id="600" r:id="rId60"/>
    <p:sldId id="599" r:id="rId61"/>
    <p:sldId id="598" r:id="rId62"/>
    <p:sldId id="602" r:id="rId63"/>
    <p:sldId id="597" r:id="rId64"/>
    <p:sldId id="543" r:id="rId65"/>
    <p:sldId id="582" r:id="rId66"/>
    <p:sldId id="630" r:id="rId67"/>
    <p:sldId id="436" r:id="rId68"/>
    <p:sldId id="626" r:id="rId69"/>
    <p:sldId id="583" r:id="rId70"/>
    <p:sldId id="544" r:id="rId71"/>
    <p:sldId id="589" r:id="rId72"/>
    <p:sldId id="537" r:id="rId73"/>
    <p:sldId id="509" r:id="rId74"/>
    <p:sldId id="523" r:id="rId75"/>
    <p:sldId id="627" r:id="rId76"/>
    <p:sldId id="628" r:id="rId77"/>
    <p:sldId id="629" r:id="rId78"/>
    <p:sldId id="608" r:id="rId79"/>
    <p:sldId id="471" r:id="rId80"/>
    <p:sldId id="561" r:id="rId81"/>
    <p:sldId id="640" r:id="rId82"/>
  </p:sldIdLst>
  <p:sldSz cx="12192000" cy="6858000"/>
  <p:notesSz cx="7010400" cy="9296400"/>
  <p:custDataLst>
    <p:tags r:id="rId8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06A505-8D2D-445B-9D5A-29DCAA62F022}" name="Rogers, Rayanne@POST" initials="RR" userId="S::rayanne.rogers@post.ca.gov::71d16765-0877-4a5b-9675-e940989e2854" providerId="AD"/>
  <p188:author id="{02BD22D5-E93B-3BF8-7912-3888F59129CC}" name="Hwang, Jun-Hyun@POST" initials="HJ" userId="S::jun-hyun.hwang@post.ca.gov::ccbad2cb-ef7c-4697-9f12-ede73ff4b75f" providerId="AD"/>
  <p188:author id="{ACCB24E9-0945-20A7-A45D-FA21E3FEC13A}" name="Rogers, Rayanne@POST" initials="RR" userId="S::Rayanne.Rogers@post.ca.gov::71d16765-0877-4a5b-9675-e940989e28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446A7B"/>
    <a:srgbClr val="FFFFFF"/>
    <a:srgbClr val="EDF3FA"/>
    <a:srgbClr val="F197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010FB9-D17D-454B-A927-55715FF6EB24}" v="336" dt="2025-10-28T14:41:28.5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54109" autoAdjust="0"/>
  </p:normalViewPr>
  <p:slideViewPr>
    <p:cSldViewPr snapToGrid="0">
      <p:cViewPr varScale="1">
        <p:scale>
          <a:sx n="57" d="100"/>
          <a:sy n="57" d="100"/>
        </p:scale>
        <p:origin x="2610" y="96"/>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gs" Target="tags/tag1.xml"/><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_rels/data2.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ata6.xml.rels><?xml version="1.0" encoding="UTF-8" standalone="yes"?>
<Relationships xmlns="http://schemas.openxmlformats.org/package/2006/relationships"><Relationship Id="rId1" Type="http://schemas.openxmlformats.org/officeDocument/2006/relationships/hyperlink" Target="https://post.ca.gov/portals/0/post_docs/training/TrainingVideoCourseRosters_Instructions.pdf"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rawing6.xml.rels><?xml version="1.0" encoding="UTF-8" standalone="yes"?>
<Relationships xmlns="http://schemas.openxmlformats.org/package/2006/relationships"><Relationship Id="rId1" Type="http://schemas.openxmlformats.org/officeDocument/2006/relationships/hyperlink" Target="https://post.ca.gov/portals/0/post_docs/training/TrainingVideoCourseRosters_Instructions.pdf"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F9E74F-9132-46C8-BA5B-85FA5ED2E93E}"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D87D0A1C-6CF0-4F53-9BA7-71ED208BCC77}">
      <dgm:prSet/>
      <dgm:spPr/>
      <dgm:t>
        <a:bodyPr/>
        <a:lstStyle/>
        <a:p>
          <a:r>
            <a:rPr lang="en-US" b="1" i="1" dirty="0"/>
            <a:t>Logging in / Sign up / POST Pass</a:t>
          </a:r>
          <a:endParaRPr lang="en-US" dirty="0"/>
        </a:p>
      </dgm:t>
    </dgm:pt>
    <dgm:pt modelId="{88093F62-7ED2-4C25-ACB7-ED6131142023}" type="parTrans" cxnId="{68381D3E-A87E-4F5E-A601-B06CEE6609DB}">
      <dgm:prSet/>
      <dgm:spPr/>
      <dgm:t>
        <a:bodyPr/>
        <a:lstStyle/>
        <a:p>
          <a:endParaRPr lang="en-US" sz="2400"/>
        </a:p>
      </dgm:t>
    </dgm:pt>
    <dgm:pt modelId="{AB08785B-D0C8-4E05-AC4E-336813416018}" type="sibTrans" cxnId="{68381D3E-A87E-4F5E-A601-B06CEE6609DB}">
      <dgm:prSet/>
      <dgm:spPr/>
      <dgm:t>
        <a:bodyPr/>
        <a:lstStyle/>
        <a:p>
          <a:endParaRPr lang="en-US"/>
        </a:p>
      </dgm:t>
    </dgm:pt>
    <dgm:pt modelId="{2D74769D-526F-41E1-A9DF-658C87FD81DA}">
      <dgm:prSet/>
      <dgm:spPr/>
      <dgm:t>
        <a:bodyPr/>
        <a:lstStyle/>
        <a:p>
          <a:r>
            <a:rPr lang="en-US" b="1" i="1" dirty="0"/>
            <a:t>Find, Register For, and Drop Courses</a:t>
          </a:r>
          <a:endParaRPr lang="en-US" dirty="0"/>
        </a:p>
      </dgm:t>
    </dgm:pt>
    <dgm:pt modelId="{235B9CFA-B743-402E-8C81-5FFC6F54836A}" type="parTrans" cxnId="{1953C8B9-9E5C-4AA6-ADD1-F89ECB8A62B0}">
      <dgm:prSet/>
      <dgm:spPr/>
      <dgm:t>
        <a:bodyPr/>
        <a:lstStyle/>
        <a:p>
          <a:endParaRPr lang="en-US" sz="2400"/>
        </a:p>
      </dgm:t>
    </dgm:pt>
    <dgm:pt modelId="{2CB2B498-31A5-4377-BA93-0EDEEC1348D0}" type="sibTrans" cxnId="{1953C8B9-9E5C-4AA6-ADD1-F89ECB8A62B0}">
      <dgm:prSet/>
      <dgm:spPr/>
      <dgm:t>
        <a:bodyPr/>
        <a:lstStyle/>
        <a:p>
          <a:endParaRPr lang="en-US"/>
        </a:p>
      </dgm:t>
    </dgm:pt>
    <dgm:pt modelId="{6591FF32-3D16-4DF6-888D-BF634D4492B0}">
      <dgm:prSet/>
      <dgm:spPr/>
      <dgm:t>
        <a:bodyPr/>
        <a:lstStyle/>
        <a:p>
          <a:r>
            <a:rPr lang="en-US" b="1" i="1" dirty="0"/>
            <a:t>Learner and Manager Navigation </a:t>
          </a:r>
          <a:endParaRPr lang="en-US" dirty="0"/>
        </a:p>
      </dgm:t>
    </dgm:pt>
    <dgm:pt modelId="{04F2D57F-E00E-4B6B-A917-066258E10C01}" type="parTrans" cxnId="{7B68ECBE-ACD6-4DD6-9BE8-648BE67DEBBC}">
      <dgm:prSet/>
      <dgm:spPr/>
      <dgm:t>
        <a:bodyPr/>
        <a:lstStyle/>
        <a:p>
          <a:endParaRPr lang="en-US"/>
        </a:p>
      </dgm:t>
    </dgm:pt>
    <dgm:pt modelId="{9BC03B1C-D145-4370-B822-763E219EF2D5}" type="sibTrans" cxnId="{7B68ECBE-ACD6-4DD6-9BE8-648BE67DEBBC}">
      <dgm:prSet/>
      <dgm:spPr/>
      <dgm:t>
        <a:bodyPr/>
        <a:lstStyle/>
        <a:p>
          <a:endParaRPr lang="en-US"/>
        </a:p>
      </dgm:t>
    </dgm:pt>
    <dgm:pt modelId="{243DF484-7692-4CAD-B9BD-A517419876BE}">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i="1" dirty="0"/>
            <a:t>Manager Features:  Assign Training, Run Reports 	Plus VPP, NPOs, Rosters – Need Form 2-339</a:t>
          </a:r>
        </a:p>
      </dgm:t>
    </dgm:pt>
    <dgm:pt modelId="{04E640C1-ACE8-44A7-8BA3-5E388B3B16DA}" type="sibTrans" cxnId="{6C3CD7D6-AE7B-43D7-BB74-379C65C25E38}">
      <dgm:prSet/>
      <dgm:spPr/>
      <dgm:t>
        <a:bodyPr/>
        <a:lstStyle/>
        <a:p>
          <a:endParaRPr lang="en-US"/>
        </a:p>
      </dgm:t>
    </dgm:pt>
    <dgm:pt modelId="{B202D32E-D92C-49A7-AC05-C7C2B2E85E17}" type="parTrans" cxnId="{6C3CD7D6-AE7B-43D7-BB74-379C65C25E38}">
      <dgm:prSet/>
      <dgm:spPr/>
      <dgm:t>
        <a:bodyPr/>
        <a:lstStyle/>
        <a:p>
          <a:endParaRPr lang="en-US"/>
        </a:p>
      </dgm:t>
    </dgm:pt>
    <dgm:pt modelId="{435512F8-F0D8-4F2C-8DDB-934576B07DFC}" type="pres">
      <dgm:prSet presAssocID="{57F9E74F-9132-46C8-BA5B-85FA5ED2E93E}" presName="linear" presStyleCnt="0">
        <dgm:presLayoutVars>
          <dgm:animLvl val="lvl"/>
          <dgm:resizeHandles val="exact"/>
        </dgm:presLayoutVars>
      </dgm:prSet>
      <dgm:spPr/>
    </dgm:pt>
    <dgm:pt modelId="{21E9ED5E-CFAF-447A-B480-F3A1D2B5974F}" type="pres">
      <dgm:prSet presAssocID="{D87D0A1C-6CF0-4F53-9BA7-71ED208BCC77}" presName="parentText" presStyleLbl="node1" presStyleIdx="0" presStyleCnt="4" custLinFactNeighborX="-647">
        <dgm:presLayoutVars>
          <dgm:chMax val="0"/>
          <dgm:bulletEnabled val="1"/>
        </dgm:presLayoutVars>
      </dgm:prSet>
      <dgm:spPr/>
    </dgm:pt>
    <dgm:pt modelId="{7FE7A426-E89F-41DF-9443-C0FAFF91C84C}" type="pres">
      <dgm:prSet presAssocID="{AB08785B-D0C8-4E05-AC4E-336813416018}" presName="spacer" presStyleCnt="0"/>
      <dgm:spPr/>
    </dgm:pt>
    <dgm:pt modelId="{0E54E48D-4542-47D9-A80D-EC5EE6DA790D}" type="pres">
      <dgm:prSet presAssocID="{6591FF32-3D16-4DF6-888D-BF634D4492B0}" presName="parentText" presStyleLbl="node1" presStyleIdx="1" presStyleCnt="4">
        <dgm:presLayoutVars>
          <dgm:chMax val="0"/>
          <dgm:bulletEnabled val="1"/>
        </dgm:presLayoutVars>
      </dgm:prSet>
      <dgm:spPr/>
    </dgm:pt>
    <dgm:pt modelId="{56E7BBD4-86AA-4033-A6DD-BE09DEBB1A1E}" type="pres">
      <dgm:prSet presAssocID="{9BC03B1C-D145-4370-B822-763E219EF2D5}" presName="spacer" presStyleCnt="0"/>
      <dgm:spPr/>
    </dgm:pt>
    <dgm:pt modelId="{9B7CB76F-5427-496B-86E5-4ACBA5D30C86}" type="pres">
      <dgm:prSet presAssocID="{2D74769D-526F-41E1-A9DF-658C87FD81DA}" presName="parentText" presStyleLbl="node1" presStyleIdx="2" presStyleCnt="4">
        <dgm:presLayoutVars>
          <dgm:chMax val="0"/>
          <dgm:bulletEnabled val="1"/>
        </dgm:presLayoutVars>
      </dgm:prSet>
      <dgm:spPr/>
    </dgm:pt>
    <dgm:pt modelId="{AB2C82B9-743E-46A7-B8D8-DFC7ADAF9720}" type="pres">
      <dgm:prSet presAssocID="{2CB2B498-31A5-4377-BA93-0EDEEC1348D0}" presName="spacer" presStyleCnt="0"/>
      <dgm:spPr/>
    </dgm:pt>
    <dgm:pt modelId="{A19AC99F-C80D-4EF4-B35F-85DB1672B6F1}" type="pres">
      <dgm:prSet presAssocID="{243DF484-7692-4CAD-B9BD-A517419876BE}" presName="parentText" presStyleLbl="node1" presStyleIdx="3" presStyleCnt="4">
        <dgm:presLayoutVars>
          <dgm:chMax val="0"/>
          <dgm:bulletEnabled val="1"/>
        </dgm:presLayoutVars>
      </dgm:prSet>
      <dgm:spPr/>
    </dgm:pt>
  </dgm:ptLst>
  <dgm:cxnLst>
    <dgm:cxn modelId="{4ED3AA12-F94F-441E-82AB-D35E5CCB4D7D}" type="presOf" srcId="{243DF484-7692-4CAD-B9BD-A517419876BE}" destId="{A19AC99F-C80D-4EF4-B35F-85DB1672B6F1}" srcOrd="0" destOrd="0" presId="urn:microsoft.com/office/officeart/2005/8/layout/vList2"/>
    <dgm:cxn modelId="{68381D3E-A87E-4F5E-A601-B06CEE6609DB}" srcId="{57F9E74F-9132-46C8-BA5B-85FA5ED2E93E}" destId="{D87D0A1C-6CF0-4F53-9BA7-71ED208BCC77}" srcOrd="0" destOrd="0" parTransId="{88093F62-7ED2-4C25-ACB7-ED6131142023}" sibTransId="{AB08785B-D0C8-4E05-AC4E-336813416018}"/>
    <dgm:cxn modelId="{8F166F5E-A526-429D-A7FE-41F78D17AB96}" type="presOf" srcId="{D87D0A1C-6CF0-4F53-9BA7-71ED208BCC77}" destId="{21E9ED5E-CFAF-447A-B480-F3A1D2B5974F}" srcOrd="0" destOrd="0" presId="urn:microsoft.com/office/officeart/2005/8/layout/vList2"/>
    <dgm:cxn modelId="{DCC03545-8283-42B9-A39C-69954C650998}" type="presOf" srcId="{57F9E74F-9132-46C8-BA5B-85FA5ED2E93E}" destId="{435512F8-F0D8-4F2C-8DDB-934576B07DFC}" srcOrd="0" destOrd="0" presId="urn:microsoft.com/office/officeart/2005/8/layout/vList2"/>
    <dgm:cxn modelId="{0268808F-FEC2-475B-A42D-0F66B2F6331E}" type="presOf" srcId="{2D74769D-526F-41E1-A9DF-658C87FD81DA}" destId="{9B7CB76F-5427-496B-86E5-4ACBA5D30C86}" srcOrd="0" destOrd="0" presId="urn:microsoft.com/office/officeart/2005/8/layout/vList2"/>
    <dgm:cxn modelId="{1953C8B9-9E5C-4AA6-ADD1-F89ECB8A62B0}" srcId="{57F9E74F-9132-46C8-BA5B-85FA5ED2E93E}" destId="{2D74769D-526F-41E1-A9DF-658C87FD81DA}" srcOrd="2" destOrd="0" parTransId="{235B9CFA-B743-402E-8C81-5FFC6F54836A}" sibTransId="{2CB2B498-31A5-4377-BA93-0EDEEC1348D0}"/>
    <dgm:cxn modelId="{7B68ECBE-ACD6-4DD6-9BE8-648BE67DEBBC}" srcId="{57F9E74F-9132-46C8-BA5B-85FA5ED2E93E}" destId="{6591FF32-3D16-4DF6-888D-BF634D4492B0}" srcOrd="1" destOrd="0" parTransId="{04F2D57F-E00E-4B6B-A917-066258E10C01}" sibTransId="{9BC03B1C-D145-4370-B822-763E219EF2D5}"/>
    <dgm:cxn modelId="{6C3CD7D6-AE7B-43D7-BB74-379C65C25E38}" srcId="{57F9E74F-9132-46C8-BA5B-85FA5ED2E93E}" destId="{243DF484-7692-4CAD-B9BD-A517419876BE}" srcOrd="3" destOrd="0" parTransId="{B202D32E-D92C-49A7-AC05-C7C2B2E85E17}" sibTransId="{04E640C1-ACE8-44A7-8BA3-5E388B3B16DA}"/>
    <dgm:cxn modelId="{487C97F0-CB5D-41AC-8AF9-137F6F68F813}" type="presOf" srcId="{6591FF32-3D16-4DF6-888D-BF634D4492B0}" destId="{0E54E48D-4542-47D9-A80D-EC5EE6DA790D}" srcOrd="0" destOrd="0" presId="urn:microsoft.com/office/officeart/2005/8/layout/vList2"/>
    <dgm:cxn modelId="{C68AB8CB-5F09-4B99-929B-31087197B6E8}" type="presParOf" srcId="{435512F8-F0D8-4F2C-8DDB-934576B07DFC}" destId="{21E9ED5E-CFAF-447A-B480-F3A1D2B5974F}" srcOrd="0" destOrd="0" presId="urn:microsoft.com/office/officeart/2005/8/layout/vList2"/>
    <dgm:cxn modelId="{7AC362FF-48A5-438F-8445-1DC7AF19FD54}" type="presParOf" srcId="{435512F8-F0D8-4F2C-8DDB-934576B07DFC}" destId="{7FE7A426-E89F-41DF-9443-C0FAFF91C84C}" srcOrd="1" destOrd="0" presId="urn:microsoft.com/office/officeart/2005/8/layout/vList2"/>
    <dgm:cxn modelId="{199A003C-18CD-4462-955F-D6552F5DC4BD}" type="presParOf" srcId="{435512F8-F0D8-4F2C-8DDB-934576B07DFC}" destId="{0E54E48D-4542-47D9-A80D-EC5EE6DA790D}" srcOrd="2" destOrd="0" presId="urn:microsoft.com/office/officeart/2005/8/layout/vList2"/>
    <dgm:cxn modelId="{D7F24519-44F0-49F6-B931-DE89A1650220}" type="presParOf" srcId="{435512F8-F0D8-4F2C-8DDB-934576B07DFC}" destId="{56E7BBD4-86AA-4033-A6DD-BE09DEBB1A1E}" srcOrd="3" destOrd="0" presId="urn:microsoft.com/office/officeart/2005/8/layout/vList2"/>
    <dgm:cxn modelId="{ED5FDAC3-336A-450F-A221-64EDC35CFA8E}" type="presParOf" srcId="{435512F8-F0D8-4F2C-8DDB-934576B07DFC}" destId="{9B7CB76F-5427-496B-86E5-4ACBA5D30C86}" srcOrd="4" destOrd="0" presId="urn:microsoft.com/office/officeart/2005/8/layout/vList2"/>
    <dgm:cxn modelId="{6483E972-4191-45F7-8959-60907F45418A}" type="presParOf" srcId="{435512F8-F0D8-4F2C-8DDB-934576B07DFC}" destId="{AB2C82B9-743E-46A7-B8D8-DFC7ADAF9720}" srcOrd="5" destOrd="0" presId="urn:microsoft.com/office/officeart/2005/8/layout/vList2"/>
    <dgm:cxn modelId="{F05912E6-E286-4155-A1C4-2FAB8E347992}" type="presParOf" srcId="{435512F8-F0D8-4F2C-8DDB-934576B07DFC}" destId="{A19AC99F-C80D-4EF4-B35F-85DB1672B6F1}"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C5349A-B97A-4483-A6B2-1E0AF97E0A4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C036ED5-D8D0-4E36-B943-4F4FE184DA3E}">
      <dgm:prSet/>
      <dgm:spPr/>
      <dgm:t>
        <a:bodyPr/>
        <a:lstStyle/>
        <a:p>
          <a:r>
            <a:rPr lang="en-US"/>
            <a:t>How do you switch between your Learner and Manager views?</a:t>
          </a:r>
        </a:p>
      </dgm:t>
    </dgm:pt>
    <dgm:pt modelId="{05D19AF1-5BD7-4467-8C3C-C14DB5D20A5F}" type="parTrans" cxnId="{86DE9C8B-F20D-488B-9894-8B313037C46A}">
      <dgm:prSet/>
      <dgm:spPr/>
      <dgm:t>
        <a:bodyPr/>
        <a:lstStyle/>
        <a:p>
          <a:endParaRPr lang="en-US"/>
        </a:p>
      </dgm:t>
    </dgm:pt>
    <dgm:pt modelId="{310F487E-634B-46B3-9403-DC43B12DBAD0}" type="sibTrans" cxnId="{86DE9C8B-F20D-488B-9894-8B313037C46A}">
      <dgm:prSet/>
      <dgm:spPr/>
      <dgm:t>
        <a:bodyPr/>
        <a:lstStyle/>
        <a:p>
          <a:endParaRPr lang="en-US"/>
        </a:p>
      </dgm:t>
    </dgm:pt>
    <dgm:pt modelId="{70008421-4B1B-4A68-BD89-918F4E564CB4}">
      <dgm:prSet/>
      <dgm:spPr/>
      <dgm:t>
        <a:bodyPr/>
        <a:lstStyle/>
        <a:p>
          <a:r>
            <a:rPr lang="en-US"/>
            <a:t>How do you enroll/assign training?</a:t>
          </a:r>
        </a:p>
      </dgm:t>
    </dgm:pt>
    <dgm:pt modelId="{17C5A8D3-F7BC-4372-BC3C-6F93FC0D875A}" type="parTrans" cxnId="{5DC9B010-3DA2-4B40-B0A5-638A7D8E1055}">
      <dgm:prSet/>
      <dgm:spPr/>
      <dgm:t>
        <a:bodyPr/>
        <a:lstStyle/>
        <a:p>
          <a:endParaRPr lang="en-US"/>
        </a:p>
      </dgm:t>
    </dgm:pt>
    <dgm:pt modelId="{312CA7F5-2446-4BA3-AA81-F8C5DD69E525}" type="sibTrans" cxnId="{5DC9B010-3DA2-4B40-B0A5-638A7D8E1055}">
      <dgm:prSet/>
      <dgm:spPr/>
      <dgm:t>
        <a:bodyPr/>
        <a:lstStyle/>
        <a:p>
          <a:endParaRPr lang="en-US"/>
        </a:p>
      </dgm:t>
    </dgm:pt>
    <dgm:pt modelId="{90B2EB55-39DD-4611-8F61-3D2A46CF7682}">
      <dgm:prSet/>
      <dgm:spPr/>
      <dgm:t>
        <a:bodyPr/>
        <a:lstStyle/>
        <a:p>
          <a:r>
            <a:rPr lang="en-US"/>
            <a:t>How do you run a report of course completions? </a:t>
          </a:r>
        </a:p>
      </dgm:t>
    </dgm:pt>
    <dgm:pt modelId="{F4FB61E0-4253-4CAB-B2F2-3E2CED3B0065}" type="parTrans" cxnId="{59B8A630-0F37-4212-95BF-6EFB3B369FBF}">
      <dgm:prSet/>
      <dgm:spPr/>
      <dgm:t>
        <a:bodyPr/>
        <a:lstStyle/>
        <a:p>
          <a:endParaRPr lang="en-US"/>
        </a:p>
      </dgm:t>
    </dgm:pt>
    <dgm:pt modelId="{30452868-A0D1-4003-89FD-587AA7A5C787}" type="sibTrans" cxnId="{59B8A630-0F37-4212-95BF-6EFB3B369FBF}">
      <dgm:prSet/>
      <dgm:spPr/>
      <dgm:t>
        <a:bodyPr/>
        <a:lstStyle/>
        <a:p>
          <a:endParaRPr lang="en-US"/>
        </a:p>
      </dgm:t>
    </dgm:pt>
    <dgm:pt modelId="{C13C18F0-2218-4FC3-9256-585E5A049238}">
      <dgm:prSet/>
      <dgm:spPr/>
      <dgm:t>
        <a:bodyPr/>
        <a:lstStyle/>
        <a:p>
          <a:r>
            <a:rPr lang="en-US"/>
            <a:t>Where do you find information on how to enter a roster in EDI for the facilitated video courses, so Learners get CPT credit?</a:t>
          </a:r>
        </a:p>
      </dgm:t>
    </dgm:pt>
    <dgm:pt modelId="{3E8688FD-9709-4F6C-93CD-A9F086D8F1E1}" type="parTrans" cxnId="{FABBBE56-0F31-45C9-9E29-4746548D53F5}">
      <dgm:prSet/>
      <dgm:spPr/>
      <dgm:t>
        <a:bodyPr/>
        <a:lstStyle/>
        <a:p>
          <a:endParaRPr lang="en-US"/>
        </a:p>
      </dgm:t>
    </dgm:pt>
    <dgm:pt modelId="{A91F0CAD-4A55-4BBD-B65C-5E0BDE107EAB}" type="sibTrans" cxnId="{FABBBE56-0F31-45C9-9E29-4746548D53F5}">
      <dgm:prSet/>
      <dgm:spPr/>
      <dgm:t>
        <a:bodyPr/>
        <a:lstStyle/>
        <a:p>
          <a:endParaRPr lang="en-US"/>
        </a:p>
      </dgm:t>
    </dgm:pt>
    <dgm:pt modelId="{494DACD9-A283-4301-AED8-64C93C5F0ECA}" type="pres">
      <dgm:prSet presAssocID="{8EC5349A-B97A-4483-A6B2-1E0AF97E0A46}" presName="root" presStyleCnt="0">
        <dgm:presLayoutVars>
          <dgm:dir/>
          <dgm:resizeHandles val="exact"/>
        </dgm:presLayoutVars>
      </dgm:prSet>
      <dgm:spPr/>
    </dgm:pt>
    <dgm:pt modelId="{D2B1DADA-149F-4D17-8CE8-9CE905DF741F}" type="pres">
      <dgm:prSet presAssocID="{FC036ED5-D8D0-4E36-B943-4F4FE184DA3E}" presName="compNode" presStyleCnt="0"/>
      <dgm:spPr/>
    </dgm:pt>
    <dgm:pt modelId="{3D35CEF6-B26D-4433-92A5-214544093307}" type="pres">
      <dgm:prSet presAssocID="{FC036ED5-D8D0-4E36-B943-4F4FE184DA3E}" presName="bgRect" presStyleLbl="bgShp" presStyleIdx="0" presStyleCnt="4"/>
      <dgm:spPr/>
    </dgm:pt>
    <dgm:pt modelId="{CB8FFC11-D0A7-4252-A90B-219AF36EFC73}" type="pres">
      <dgm:prSet presAssocID="{FC036ED5-D8D0-4E36-B943-4F4FE184DA3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ursor"/>
        </a:ext>
      </dgm:extLst>
    </dgm:pt>
    <dgm:pt modelId="{0E99EE61-3EF3-4D19-BF5F-6AE6EDAB887C}" type="pres">
      <dgm:prSet presAssocID="{FC036ED5-D8D0-4E36-B943-4F4FE184DA3E}" presName="spaceRect" presStyleCnt="0"/>
      <dgm:spPr/>
    </dgm:pt>
    <dgm:pt modelId="{37DC689A-E2D6-4AAB-BE0E-A537A3B88396}" type="pres">
      <dgm:prSet presAssocID="{FC036ED5-D8D0-4E36-B943-4F4FE184DA3E}" presName="parTx" presStyleLbl="revTx" presStyleIdx="0" presStyleCnt="4">
        <dgm:presLayoutVars>
          <dgm:chMax val="0"/>
          <dgm:chPref val="0"/>
        </dgm:presLayoutVars>
      </dgm:prSet>
      <dgm:spPr/>
    </dgm:pt>
    <dgm:pt modelId="{8A8C68BE-1E68-4E3D-BC6E-5F1C7AB4526A}" type="pres">
      <dgm:prSet presAssocID="{310F487E-634B-46B3-9403-DC43B12DBAD0}" presName="sibTrans" presStyleCnt="0"/>
      <dgm:spPr/>
    </dgm:pt>
    <dgm:pt modelId="{751F4A1B-BDA6-42C1-AFEB-F266FDA6C2E1}" type="pres">
      <dgm:prSet presAssocID="{70008421-4B1B-4A68-BD89-918F4E564CB4}" presName="compNode" presStyleCnt="0"/>
      <dgm:spPr/>
    </dgm:pt>
    <dgm:pt modelId="{EC650FCF-4159-4A3E-A002-1E62FAB6E0F1}" type="pres">
      <dgm:prSet presAssocID="{70008421-4B1B-4A68-BD89-918F4E564CB4}" presName="bgRect" presStyleLbl="bgShp" presStyleIdx="1" presStyleCnt="4"/>
      <dgm:spPr>
        <a:solidFill>
          <a:schemeClr val="accent6"/>
        </a:solidFill>
      </dgm:spPr>
    </dgm:pt>
    <dgm:pt modelId="{2C0D1EAB-C722-4EA1-8FDC-02C60E392678}" type="pres">
      <dgm:prSet presAssocID="{70008421-4B1B-4A68-BD89-918F4E564CB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ipboard"/>
        </a:ext>
      </dgm:extLst>
    </dgm:pt>
    <dgm:pt modelId="{F7BDDAB1-6AC6-48B2-AEF7-B797E3F8A082}" type="pres">
      <dgm:prSet presAssocID="{70008421-4B1B-4A68-BD89-918F4E564CB4}" presName="spaceRect" presStyleCnt="0"/>
      <dgm:spPr/>
    </dgm:pt>
    <dgm:pt modelId="{FCE4B1F5-3710-4D56-BC8D-38445C18AE61}" type="pres">
      <dgm:prSet presAssocID="{70008421-4B1B-4A68-BD89-918F4E564CB4}" presName="parTx" presStyleLbl="revTx" presStyleIdx="1" presStyleCnt="4">
        <dgm:presLayoutVars>
          <dgm:chMax val="0"/>
          <dgm:chPref val="0"/>
        </dgm:presLayoutVars>
      </dgm:prSet>
      <dgm:spPr/>
    </dgm:pt>
    <dgm:pt modelId="{E61E6C17-0EC8-4730-96B9-44D103B4E765}" type="pres">
      <dgm:prSet presAssocID="{312CA7F5-2446-4BA3-AA81-F8C5DD69E525}" presName="sibTrans" presStyleCnt="0"/>
      <dgm:spPr/>
    </dgm:pt>
    <dgm:pt modelId="{F7C024D4-7F81-4BB4-824A-7DF73C77C071}" type="pres">
      <dgm:prSet presAssocID="{90B2EB55-39DD-4611-8F61-3D2A46CF7682}" presName="compNode" presStyleCnt="0"/>
      <dgm:spPr/>
    </dgm:pt>
    <dgm:pt modelId="{DE49A154-6220-45DC-AFB9-9538D6EBD349}" type="pres">
      <dgm:prSet presAssocID="{90B2EB55-39DD-4611-8F61-3D2A46CF7682}" presName="bgRect" presStyleLbl="bgShp" presStyleIdx="2" presStyleCnt="4"/>
      <dgm:spPr/>
    </dgm:pt>
    <dgm:pt modelId="{11628A3A-5396-4021-9C66-4874CF37E094}" type="pres">
      <dgm:prSet presAssocID="{90B2EB55-39DD-4611-8F61-3D2A46CF768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rawl"/>
        </a:ext>
      </dgm:extLst>
    </dgm:pt>
    <dgm:pt modelId="{B6C003E1-E0A4-4C5F-9FAC-4EC3D7A4ECB4}" type="pres">
      <dgm:prSet presAssocID="{90B2EB55-39DD-4611-8F61-3D2A46CF7682}" presName="spaceRect" presStyleCnt="0"/>
      <dgm:spPr/>
    </dgm:pt>
    <dgm:pt modelId="{AA5BB5B0-59E8-4783-834F-8FEE209BEF3A}" type="pres">
      <dgm:prSet presAssocID="{90B2EB55-39DD-4611-8F61-3D2A46CF7682}" presName="parTx" presStyleLbl="revTx" presStyleIdx="2" presStyleCnt="4">
        <dgm:presLayoutVars>
          <dgm:chMax val="0"/>
          <dgm:chPref val="0"/>
        </dgm:presLayoutVars>
      </dgm:prSet>
      <dgm:spPr/>
    </dgm:pt>
    <dgm:pt modelId="{2098AF93-139F-48D0-ACD4-EAD90241E64C}" type="pres">
      <dgm:prSet presAssocID="{30452868-A0D1-4003-89FD-587AA7A5C787}" presName="sibTrans" presStyleCnt="0"/>
      <dgm:spPr/>
    </dgm:pt>
    <dgm:pt modelId="{E70D4E79-E120-4A05-9B0F-8D59A6459CF6}" type="pres">
      <dgm:prSet presAssocID="{C13C18F0-2218-4FC3-9256-585E5A049238}" presName="compNode" presStyleCnt="0"/>
      <dgm:spPr/>
    </dgm:pt>
    <dgm:pt modelId="{7D6C7232-31AC-4BA7-A4E0-6CBAE127CD87}" type="pres">
      <dgm:prSet presAssocID="{C13C18F0-2218-4FC3-9256-585E5A049238}" presName="bgRect" presStyleLbl="bgShp" presStyleIdx="3" presStyleCnt="4"/>
      <dgm:spPr>
        <a:solidFill>
          <a:srgbClr val="00B0F0"/>
        </a:solidFill>
      </dgm:spPr>
    </dgm:pt>
    <dgm:pt modelId="{23A07898-653B-43B9-850B-50D4D8142912}" type="pres">
      <dgm:prSet presAssocID="{C13C18F0-2218-4FC3-9256-585E5A04923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15E1B117-C48C-437D-89AA-E54BB3EA1CAF}" type="pres">
      <dgm:prSet presAssocID="{C13C18F0-2218-4FC3-9256-585E5A049238}" presName="spaceRect" presStyleCnt="0"/>
      <dgm:spPr/>
    </dgm:pt>
    <dgm:pt modelId="{23C3269B-4E68-4FD3-A097-05E1E0A549D3}" type="pres">
      <dgm:prSet presAssocID="{C13C18F0-2218-4FC3-9256-585E5A049238}" presName="parTx" presStyleLbl="revTx" presStyleIdx="3" presStyleCnt="4">
        <dgm:presLayoutVars>
          <dgm:chMax val="0"/>
          <dgm:chPref val="0"/>
        </dgm:presLayoutVars>
      </dgm:prSet>
      <dgm:spPr/>
    </dgm:pt>
  </dgm:ptLst>
  <dgm:cxnLst>
    <dgm:cxn modelId="{5DC9B010-3DA2-4B40-B0A5-638A7D8E1055}" srcId="{8EC5349A-B97A-4483-A6B2-1E0AF97E0A46}" destId="{70008421-4B1B-4A68-BD89-918F4E564CB4}" srcOrd="1" destOrd="0" parTransId="{17C5A8D3-F7BC-4372-BC3C-6F93FC0D875A}" sibTransId="{312CA7F5-2446-4BA3-AA81-F8C5DD69E525}"/>
    <dgm:cxn modelId="{7F224217-732D-4C3D-8FE9-2B7349FBA5E6}" type="presOf" srcId="{FC036ED5-D8D0-4E36-B943-4F4FE184DA3E}" destId="{37DC689A-E2D6-4AAB-BE0E-A537A3B88396}" srcOrd="0" destOrd="0" presId="urn:microsoft.com/office/officeart/2018/2/layout/IconVerticalSolidList"/>
    <dgm:cxn modelId="{0C3CF826-3DCD-46C0-8EF9-28B5BE73286D}" type="presOf" srcId="{90B2EB55-39DD-4611-8F61-3D2A46CF7682}" destId="{AA5BB5B0-59E8-4783-834F-8FEE209BEF3A}" srcOrd="0" destOrd="0" presId="urn:microsoft.com/office/officeart/2018/2/layout/IconVerticalSolidList"/>
    <dgm:cxn modelId="{59B8A630-0F37-4212-95BF-6EFB3B369FBF}" srcId="{8EC5349A-B97A-4483-A6B2-1E0AF97E0A46}" destId="{90B2EB55-39DD-4611-8F61-3D2A46CF7682}" srcOrd="2" destOrd="0" parTransId="{F4FB61E0-4253-4CAB-B2F2-3E2CED3B0065}" sibTransId="{30452868-A0D1-4003-89FD-587AA7A5C787}"/>
    <dgm:cxn modelId="{FABBBE56-0F31-45C9-9E29-4746548D53F5}" srcId="{8EC5349A-B97A-4483-A6B2-1E0AF97E0A46}" destId="{C13C18F0-2218-4FC3-9256-585E5A049238}" srcOrd="3" destOrd="0" parTransId="{3E8688FD-9709-4F6C-93CD-A9F086D8F1E1}" sibTransId="{A91F0CAD-4A55-4BBD-B65C-5E0BDE107EAB}"/>
    <dgm:cxn modelId="{86DE9C8B-F20D-488B-9894-8B313037C46A}" srcId="{8EC5349A-B97A-4483-A6B2-1E0AF97E0A46}" destId="{FC036ED5-D8D0-4E36-B943-4F4FE184DA3E}" srcOrd="0" destOrd="0" parTransId="{05D19AF1-5BD7-4467-8C3C-C14DB5D20A5F}" sibTransId="{310F487E-634B-46B3-9403-DC43B12DBAD0}"/>
    <dgm:cxn modelId="{2007AFCC-E06C-4C54-9CDE-A234077BC006}" type="presOf" srcId="{C13C18F0-2218-4FC3-9256-585E5A049238}" destId="{23C3269B-4E68-4FD3-A097-05E1E0A549D3}" srcOrd="0" destOrd="0" presId="urn:microsoft.com/office/officeart/2018/2/layout/IconVerticalSolidList"/>
    <dgm:cxn modelId="{CA4713CF-3C1B-46FA-9EEB-674217DD3DA5}" type="presOf" srcId="{8EC5349A-B97A-4483-A6B2-1E0AF97E0A46}" destId="{494DACD9-A283-4301-AED8-64C93C5F0ECA}" srcOrd="0" destOrd="0" presId="urn:microsoft.com/office/officeart/2018/2/layout/IconVerticalSolidList"/>
    <dgm:cxn modelId="{5F7DB6FD-3582-4780-9CF7-0B06B2806E91}" type="presOf" srcId="{70008421-4B1B-4A68-BD89-918F4E564CB4}" destId="{FCE4B1F5-3710-4D56-BC8D-38445C18AE61}" srcOrd="0" destOrd="0" presId="urn:microsoft.com/office/officeart/2018/2/layout/IconVerticalSolidList"/>
    <dgm:cxn modelId="{C10D05F9-523E-40C1-B2DE-22A4A5EFD08E}" type="presParOf" srcId="{494DACD9-A283-4301-AED8-64C93C5F0ECA}" destId="{D2B1DADA-149F-4D17-8CE8-9CE905DF741F}" srcOrd="0" destOrd="0" presId="urn:microsoft.com/office/officeart/2018/2/layout/IconVerticalSolidList"/>
    <dgm:cxn modelId="{E61CF573-DAE8-4D64-B2F8-FF88C9A349BD}" type="presParOf" srcId="{D2B1DADA-149F-4D17-8CE8-9CE905DF741F}" destId="{3D35CEF6-B26D-4433-92A5-214544093307}" srcOrd="0" destOrd="0" presId="urn:microsoft.com/office/officeart/2018/2/layout/IconVerticalSolidList"/>
    <dgm:cxn modelId="{17327B58-A367-4E06-BBF7-D91054C314B4}" type="presParOf" srcId="{D2B1DADA-149F-4D17-8CE8-9CE905DF741F}" destId="{CB8FFC11-D0A7-4252-A90B-219AF36EFC73}" srcOrd="1" destOrd="0" presId="urn:microsoft.com/office/officeart/2018/2/layout/IconVerticalSolidList"/>
    <dgm:cxn modelId="{C0C05546-4507-4E51-9B95-4BF2ED2A4A57}" type="presParOf" srcId="{D2B1DADA-149F-4D17-8CE8-9CE905DF741F}" destId="{0E99EE61-3EF3-4D19-BF5F-6AE6EDAB887C}" srcOrd="2" destOrd="0" presId="urn:microsoft.com/office/officeart/2018/2/layout/IconVerticalSolidList"/>
    <dgm:cxn modelId="{067E519D-6BD4-495F-8AB5-B4341A11764A}" type="presParOf" srcId="{D2B1DADA-149F-4D17-8CE8-9CE905DF741F}" destId="{37DC689A-E2D6-4AAB-BE0E-A537A3B88396}" srcOrd="3" destOrd="0" presId="urn:microsoft.com/office/officeart/2018/2/layout/IconVerticalSolidList"/>
    <dgm:cxn modelId="{3ADC95C3-8739-4341-BB75-A4126C2E2623}" type="presParOf" srcId="{494DACD9-A283-4301-AED8-64C93C5F0ECA}" destId="{8A8C68BE-1E68-4E3D-BC6E-5F1C7AB4526A}" srcOrd="1" destOrd="0" presId="urn:microsoft.com/office/officeart/2018/2/layout/IconVerticalSolidList"/>
    <dgm:cxn modelId="{4F344129-1CD4-4A98-B911-8AB69FD63067}" type="presParOf" srcId="{494DACD9-A283-4301-AED8-64C93C5F0ECA}" destId="{751F4A1B-BDA6-42C1-AFEB-F266FDA6C2E1}" srcOrd="2" destOrd="0" presId="urn:microsoft.com/office/officeart/2018/2/layout/IconVerticalSolidList"/>
    <dgm:cxn modelId="{AC79D455-D77D-4A7A-A0D9-D41993F5A887}" type="presParOf" srcId="{751F4A1B-BDA6-42C1-AFEB-F266FDA6C2E1}" destId="{EC650FCF-4159-4A3E-A002-1E62FAB6E0F1}" srcOrd="0" destOrd="0" presId="urn:microsoft.com/office/officeart/2018/2/layout/IconVerticalSolidList"/>
    <dgm:cxn modelId="{C7955A7C-837C-4D52-8D0E-367ED236982A}" type="presParOf" srcId="{751F4A1B-BDA6-42C1-AFEB-F266FDA6C2E1}" destId="{2C0D1EAB-C722-4EA1-8FDC-02C60E392678}" srcOrd="1" destOrd="0" presId="urn:microsoft.com/office/officeart/2018/2/layout/IconVerticalSolidList"/>
    <dgm:cxn modelId="{A48C672D-1A70-4AD0-8D43-3DBDA599641B}" type="presParOf" srcId="{751F4A1B-BDA6-42C1-AFEB-F266FDA6C2E1}" destId="{F7BDDAB1-6AC6-48B2-AEF7-B797E3F8A082}" srcOrd="2" destOrd="0" presId="urn:microsoft.com/office/officeart/2018/2/layout/IconVerticalSolidList"/>
    <dgm:cxn modelId="{BA8DC30C-330E-4964-BB2C-02127EFB2E2A}" type="presParOf" srcId="{751F4A1B-BDA6-42C1-AFEB-F266FDA6C2E1}" destId="{FCE4B1F5-3710-4D56-BC8D-38445C18AE61}" srcOrd="3" destOrd="0" presId="urn:microsoft.com/office/officeart/2018/2/layout/IconVerticalSolidList"/>
    <dgm:cxn modelId="{95304FFF-1FA8-421B-9837-A945024F7DA6}" type="presParOf" srcId="{494DACD9-A283-4301-AED8-64C93C5F0ECA}" destId="{E61E6C17-0EC8-4730-96B9-44D103B4E765}" srcOrd="3" destOrd="0" presId="urn:microsoft.com/office/officeart/2018/2/layout/IconVerticalSolidList"/>
    <dgm:cxn modelId="{45FBEB02-A483-4592-B644-AF88AC15B091}" type="presParOf" srcId="{494DACD9-A283-4301-AED8-64C93C5F0ECA}" destId="{F7C024D4-7F81-4BB4-824A-7DF73C77C071}" srcOrd="4" destOrd="0" presId="urn:microsoft.com/office/officeart/2018/2/layout/IconVerticalSolidList"/>
    <dgm:cxn modelId="{8C98BDFB-9115-4FCC-BADE-09EF6318BCCB}" type="presParOf" srcId="{F7C024D4-7F81-4BB4-824A-7DF73C77C071}" destId="{DE49A154-6220-45DC-AFB9-9538D6EBD349}" srcOrd="0" destOrd="0" presId="urn:microsoft.com/office/officeart/2018/2/layout/IconVerticalSolidList"/>
    <dgm:cxn modelId="{DF6D5774-6367-4FF3-8A16-EB8AAB105A8E}" type="presParOf" srcId="{F7C024D4-7F81-4BB4-824A-7DF73C77C071}" destId="{11628A3A-5396-4021-9C66-4874CF37E094}" srcOrd="1" destOrd="0" presId="urn:microsoft.com/office/officeart/2018/2/layout/IconVerticalSolidList"/>
    <dgm:cxn modelId="{C07C390E-2D7D-4BC7-AD7F-3A8E61E2E32C}" type="presParOf" srcId="{F7C024D4-7F81-4BB4-824A-7DF73C77C071}" destId="{B6C003E1-E0A4-4C5F-9FAC-4EC3D7A4ECB4}" srcOrd="2" destOrd="0" presId="urn:microsoft.com/office/officeart/2018/2/layout/IconVerticalSolidList"/>
    <dgm:cxn modelId="{546DB83C-3550-4A4A-889F-5FBA47FBEC7A}" type="presParOf" srcId="{F7C024D4-7F81-4BB4-824A-7DF73C77C071}" destId="{AA5BB5B0-59E8-4783-834F-8FEE209BEF3A}" srcOrd="3" destOrd="0" presId="urn:microsoft.com/office/officeart/2018/2/layout/IconVerticalSolidList"/>
    <dgm:cxn modelId="{0E374D25-47E7-40FE-8A0E-B3A692ABDDBC}" type="presParOf" srcId="{494DACD9-A283-4301-AED8-64C93C5F0ECA}" destId="{2098AF93-139F-48D0-ACD4-EAD90241E64C}" srcOrd="5" destOrd="0" presId="urn:microsoft.com/office/officeart/2018/2/layout/IconVerticalSolidList"/>
    <dgm:cxn modelId="{2AE119C3-170E-45FF-86AE-F82E2363D5AC}" type="presParOf" srcId="{494DACD9-A283-4301-AED8-64C93C5F0ECA}" destId="{E70D4E79-E120-4A05-9B0F-8D59A6459CF6}" srcOrd="6" destOrd="0" presId="urn:microsoft.com/office/officeart/2018/2/layout/IconVerticalSolidList"/>
    <dgm:cxn modelId="{794590CD-F547-49D1-B44D-B76CEA4F8A05}" type="presParOf" srcId="{E70D4E79-E120-4A05-9B0F-8D59A6459CF6}" destId="{7D6C7232-31AC-4BA7-A4E0-6CBAE127CD87}" srcOrd="0" destOrd="0" presId="urn:microsoft.com/office/officeart/2018/2/layout/IconVerticalSolidList"/>
    <dgm:cxn modelId="{2C1CD0E3-1FE2-4CE9-8E1D-046AFA81B005}" type="presParOf" srcId="{E70D4E79-E120-4A05-9B0F-8D59A6459CF6}" destId="{23A07898-653B-43B9-850B-50D4D8142912}" srcOrd="1" destOrd="0" presId="urn:microsoft.com/office/officeart/2018/2/layout/IconVerticalSolidList"/>
    <dgm:cxn modelId="{7F7E7724-2953-4937-A1C7-FAFB2296478C}" type="presParOf" srcId="{E70D4E79-E120-4A05-9B0F-8D59A6459CF6}" destId="{15E1B117-C48C-437D-89AA-E54BB3EA1CAF}" srcOrd="2" destOrd="0" presId="urn:microsoft.com/office/officeart/2018/2/layout/IconVerticalSolidList"/>
    <dgm:cxn modelId="{C1669D1E-8446-49DF-8DEF-2A8EDD7ECC67}" type="presParOf" srcId="{E70D4E79-E120-4A05-9B0F-8D59A6459CF6}" destId="{23C3269B-4E68-4FD3-A097-05E1E0A549D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E427A3-2C7A-47C5-A552-BC03005EE632}"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B6E6926B-0A79-43E1-90C2-B1EE4C9297AD}">
      <dgm:prSet/>
      <dgm:spPr/>
      <dgm:t>
        <a:bodyPr/>
        <a:lstStyle/>
        <a:p>
          <a:r>
            <a:rPr lang="en-US"/>
            <a:t>How do you switch between your Learner and Manager views?</a:t>
          </a:r>
        </a:p>
      </dgm:t>
    </dgm:pt>
    <dgm:pt modelId="{EC7A40C7-95A7-4B8B-A0F4-DB989152949B}" type="parTrans" cxnId="{5DFCB550-F656-4028-B383-E10CEEDC5388}">
      <dgm:prSet/>
      <dgm:spPr/>
      <dgm:t>
        <a:bodyPr/>
        <a:lstStyle/>
        <a:p>
          <a:endParaRPr lang="en-US"/>
        </a:p>
      </dgm:t>
    </dgm:pt>
    <dgm:pt modelId="{3DC30277-110B-4873-8A90-DC72D5C5EF6F}" type="sibTrans" cxnId="{5DFCB550-F656-4028-B383-E10CEEDC5388}">
      <dgm:prSet/>
      <dgm:spPr/>
      <dgm:t>
        <a:bodyPr/>
        <a:lstStyle/>
        <a:p>
          <a:endParaRPr lang="en-US"/>
        </a:p>
      </dgm:t>
    </dgm:pt>
    <dgm:pt modelId="{BB36A03C-9113-4D76-A285-08B45736367B}">
      <dgm:prSet/>
      <dgm:spPr/>
      <dgm:t>
        <a:bodyPr/>
        <a:lstStyle/>
        <a:p>
          <a:r>
            <a:rPr lang="en-US"/>
            <a:t>After log in, from the left panel, click the arrow next to “Learner” and switch to “Manager.” As a Manager, click the dropdown menu on the right and select Learner.</a:t>
          </a:r>
        </a:p>
      </dgm:t>
    </dgm:pt>
    <dgm:pt modelId="{837E2E44-61B5-40A7-9236-CF17313B74BA}" type="parTrans" cxnId="{80DD4CB8-CEB8-4FF2-8360-18BC09B05333}">
      <dgm:prSet/>
      <dgm:spPr/>
      <dgm:t>
        <a:bodyPr/>
        <a:lstStyle/>
        <a:p>
          <a:endParaRPr lang="en-US"/>
        </a:p>
      </dgm:t>
    </dgm:pt>
    <dgm:pt modelId="{C0A1E9A6-CCA3-4508-ABE9-D53423B73C67}" type="sibTrans" cxnId="{80DD4CB8-CEB8-4FF2-8360-18BC09B05333}">
      <dgm:prSet/>
      <dgm:spPr/>
      <dgm:t>
        <a:bodyPr/>
        <a:lstStyle/>
        <a:p>
          <a:endParaRPr lang="en-US"/>
        </a:p>
      </dgm:t>
    </dgm:pt>
    <dgm:pt modelId="{957573C7-B255-411F-B04A-56652E50BFA3}" type="pres">
      <dgm:prSet presAssocID="{6DE427A3-2C7A-47C5-A552-BC03005EE632}" presName="hierChild1" presStyleCnt="0">
        <dgm:presLayoutVars>
          <dgm:chPref val="1"/>
          <dgm:dir/>
          <dgm:animOne val="branch"/>
          <dgm:animLvl val="lvl"/>
          <dgm:resizeHandles/>
        </dgm:presLayoutVars>
      </dgm:prSet>
      <dgm:spPr/>
    </dgm:pt>
    <dgm:pt modelId="{D3D30D74-C4B0-4FAB-BFDE-5FA60F31922B}" type="pres">
      <dgm:prSet presAssocID="{B6E6926B-0A79-43E1-90C2-B1EE4C9297AD}" presName="hierRoot1" presStyleCnt="0"/>
      <dgm:spPr/>
    </dgm:pt>
    <dgm:pt modelId="{1EE56EE0-5724-434F-81C7-1172F7A87F9C}" type="pres">
      <dgm:prSet presAssocID="{B6E6926B-0A79-43E1-90C2-B1EE4C9297AD}" presName="composite" presStyleCnt="0"/>
      <dgm:spPr/>
    </dgm:pt>
    <dgm:pt modelId="{D4BD721C-14D6-4558-8A59-706AFB1795CC}" type="pres">
      <dgm:prSet presAssocID="{B6E6926B-0A79-43E1-90C2-B1EE4C9297AD}" presName="background" presStyleLbl="node0" presStyleIdx="0" presStyleCnt="2"/>
      <dgm:spPr>
        <a:solidFill>
          <a:schemeClr val="accent2"/>
        </a:solidFill>
      </dgm:spPr>
    </dgm:pt>
    <dgm:pt modelId="{634E5755-6827-4C6B-9C63-102A616FE85F}" type="pres">
      <dgm:prSet presAssocID="{B6E6926B-0A79-43E1-90C2-B1EE4C9297AD}" presName="text" presStyleLbl="fgAcc0" presStyleIdx="0" presStyleCnt="2" custScaleX="57434" custLinFactNeighborX="-14627" custLinFactNeighborY="3097">
        <dgm:presLayoutVars>
          <dgm:chPref val="3"/>
        </dgm:presLayoutVars>
      </dgm:prSet>
      <dgm:spPr/>
    </dgm:pt>
    <dgm:pt modelId="{193A14AC-ED90-4A80-A54A-56CFBC8B8759}" type="pres">
      <dgm:prSet presAssocID="{B6E6926B-0A79-43E1-90C2-B1EE4C9297AD}" presName="hierChild2" presStyleCnt="0"/>
      <dgm:spPr/>
    </dgm:pt>
    <dgm:pt modelId="{2EAC9FBE-DA34-4904-83CA-D165AB1983EA}" type="pres">
      <dgm:prSet presAssocID="{BB36A03C-9113-4D76-A285-08B45736367B}" presName="hierRoot1" presStyleCnt="0"/>
      <dgm:spPr/>
    </dgm:pt>
    <dgm:pt modelId="{7E9249AA-EF9F-4F59-91DA-764FEE2D9B98}" type="pres">
      <dgm:prSet presAssocID="{BB36A03C-9113-4D76-A285-08B45736367B}" presName="composite" presStyleCnt="0"/>
      <dgm:spPr/>
    </dgm:pt>
    <dgm:pt modelId="{ACB3E9C1-ECE9-4863-B609-93F50B609739}" type="pres">
      <dgm:prSet presAssocID="{BB36A03C-9113-4D76-A285-08B45736367B}" presName="background" presStyleLbl="node0" presStyleIdx="1" presStyleCnt="2"/>
      <dgm:spPr/>
    </dgm:pt>
    <dgm:pt modelId="{01A83987-9225-4219-BE48-731B4F4EEA66}" type="pres">
      <dgm:prSet presAssocID="{BB36A03C-9113-4D76-A285-08B45736367B}" presName="text" presStyleLbl="fgAcc0" presStyleIdx="1" presStyleCnt="2">
        <dgm:presLayoutVars>
          <dgm:chPref val="3"/>
        </dgm:presLayoutVars>
      </dgm:prSet>
      <dgm:spPr/>
    </dgm:pt>
    <dgm:pt modelId="{4426FFCC-B3D0-46FC-9449-BABDFB74721C}" type="pres">
      <dgm:prSet presAssocID="{BB36A03C-9113-4D76-A285-08B45736367B}" presName="hierChild2" presStyleCnt="0"/>
      <dgm:spPr/>
    </dgm:pt>
  </dgm:ptLst>
  <dgm:cxnLst>
    <dgm:cxn modelId="{5DFCB550-F656-4028-B383-E10CEEDC5388}" srcId="{6DE427A3-2C7A-47C5-A552-BC03005EE632}" destId="{B6E6926B-0A79-43E1-90C2-B1EE4C9297AD}" srcOrd="0" destOrd="0" parTransId="{EC7A40C7-95A7-4B8B-A0F4-DB989152949B}" sibTransId="{3DC30277-110B-4873-8A90-DC72D5C5EF6F}"/>
    <dgm:cxn modelId="{9712955A-CD4E-466B-97FE-B811BD189F26}" type="presOf" srcId="{B6E6926B-0A79-43E1-90C2-B1EE4C9297AD}" destId="{634E5755-6827-4C6B-9C63-102A616FE85F}" srcOrd="0" destOrd="0" presId="urn:microsoft.com/office/officeart/2005/8/layout/hierarchy1"/>
    <dgm:cxn modelId="{80DD4CB8-CEB8-4FF2-8360-18BC09B05333}" srcId="{6DE427A3-2C7A-47C5-A552-BC03005EE632}" destId="{BB36A03C-9113-4D76-A285-08B45736367B}" srcOrd="1" destOrd="0" parTransId="{837E2E44-61B5-40A7-9236-CF17313B74BA}" sibTransId="{C0A1E9A6-CCA3-4508-ABE9-D53423B73C67}"/>
    <dgm:cxn modelId="{3A6850BD-55E3-4408-9BA0-184CCC1416AD}" type="presOf" srcId="{BB36A03C-9113-4D76-A285-08B45736367B}" destId="{01A83987-9225-4219-BE48-731B4F4EEA66}" srcOrd="0" destOrd="0" presId="urn:microsoft.com/office/officeart/2005/8/layout/hierarchy1"/>
    <dgm:cxn modelId="{65689AD1-E8F3-4AFD-A216-E9D297FF8BAE}" type="presOf" srcId="{6DE427A3-2C7A-47C5-A552-BC03005EE632}" destId="{957573C7-B255-411F-B04A-56652E50BFA3}" srcOrd="0" destOrd="0" presId="urn:microsoft.com/office/officeart/2005/8/layout/hierarchy1"/>
    <dgm:cxn modelId="{FC91AB1E-F950-40A3-83FF-2442CB2396AE}" type="presParOf" srcId="{957573C7-B255-411F-B04A-56652E50BFA3}" destId="{D3D30D74-C4B0-4FAB-BFDE-5FA60F31922B}" srcOrd="0" destOrd="0" presId="urn:microsoft.com/office/officeart/2005/8/layout/hierarchy1"/>
    <dgm:cxn modelId="{F6FBD352-338D-40E4-90E1-FB4AB9FF4EF6}" type="presParOf" srcId="{D3D30D74-C4B0-4FAB-BFDE-5FA60F31922B}" destId="{1EE56EE0-5724-434F-81C7-1172F7A87F9C}" srcOrd="0" destOrd="0" presId="urn:microsoft.com/office/officeart/2005/8/layout/hierarchy1"/>
    <dgm:cxn modelId="{1341A66B-4D66-4492-8C8B-5A7E0052DF4E}" type="presParOf" srcId="{1EE56EE0-5724-434F-81C7-1172F7A87F9C}" destId="{D4BD721C-14D6-4558-8A59-706AFB1795CC}" srcOrd="0" destOrd="0" presId="urn:microsoft.com/office/officeart/2005/8/layout/hierarchy1"/>
    <dgm:cxn modelId="{B2E53FFF-D227-4B58-B3FF-2F0DB9982136}" type="presParOf" srcId="{1EE56EE0-5724-434F-81C7-1172F7A87F9C}" destId="{634E5755-6827-4C6B-9C63-102A616FE85F}" srcOrd="1" destOrd="0" presId="urn:microsoft.com/office/officeart/2005/8/layout/hierarchy1"/>
    <dgm:cxn modelId="{D5DDD781-2B02-4353-98FD-84AB30AF4F6E}" type="presParOf" srcId="{D3D30D74-C4B0-4FAB-BFDE-5FA60F31922B}" destId="{193A14AC-ED90-4A80-A54A-56CFBC8B8759}" srcOrd="1" destOrd="0" presId="urn:microsoft.com/office/officeart/2005/8/layout/hierarchy1"/>
    <dgm:cxn modelId="{7C2B7F54-4DAB-422C-ACC5-310B32C2F66D}" type="presParOf" srcId="{957573C7-B255-411F-B04A-56652E50BFA3}" destId="{2EAC9FBE-DA34-4904-83CA-D165AB1983EA}" srcOrd="1" destOrd="0" presId="urn:microsoft.com/office/officeart/2005/8/layout/hierarchy1"/>
    <dgm:cxn modelId="{E9CD0BD9-8F0B-4833-8036-5B89DECAB468}" type="presParOf" srcId="{2EAC9FBE-DA34-4904-83CA-D165AB1983EA}" destId="{7E9249AA-EF9F-4F59-91DA-764FEE2D9B98}" srcOrd="0" destOrd="0" presId="urn:microsoft.com/office/officeart/2005/8/layout/hierarchy1"/>
    <dgm:cxn modelId="{9C967CBE-5DFD-4CFB-B371-D0E1EB71BCCB}" type="presParOf" srcId="{7E9249AA-EF9F-4F59-91DA-764FEE2D9B98}" destId="{ACB3E9C1-ECE9-4863-B609-93F50B609739}" srcOrd="0" destOrd="0" presId="urn:microsoft.com/office/officeart/2005/8/layout/hierarchy1"/>
    <dgm:cxn modelId="{C894F3EA-5381-4D6A-A76D-D9F112E4A64D}" type="presParOf" srcId="{7E9249AA-EF9F-4F59-91DA-764FEE2D9B98}" destId="{01A83987-9225-4219-BE48-731B4F4EEA66}" srcOrd="1" destOrd="0" presId="urn:microsoft.com/office/officeart/2005/8/layout/hierarchy1"/>
    <dgm:cxn modelId="{54E25786-02D0-4A38-B729-EA14F76B242C}" type="presParOf" srcId="{2EAC9FBE-DA34-4904-83CA-D165AB1983EA}" destId="{4426FFCC-B3D0-46FC-9449-BABDFB74721C}"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E427A3-2C7A-47C5-A552-BC03005EE632}"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B6E6926B-0A79-43E1-90C2-B1EE4C9297AD}">
      <dgm:prSet custT="1"/>
      <dgm:spPr/>
      <dgm:t>
        <a:bodyPr/>
        <a:lstStyle/>
        <a:p>
          <a:r>
            <a:rPr lang="en-US" sz="2800"/>
            <a:t>How do you enroll/assign training?</a:t>
          </a:r>
        </a:p>
      </dgm:t>
    </dgm:pt>
    <dgm:pt modelId="{EC7A40C7-95A7-4B8B-A0F4-DB989152949B}" type="parTrans" cxnId="{5DFCB550-F656-4028-B383-E10CEEDC5388}">
      <dgm:prSet/>
      <dgm:spPr/>
      <dgm:t>
        <a:bodyPr/>
        <a:lstStyle/>
        <a:p>
          <a:endParaRPr lang="en-US"/>
        </a:p>
      </dgm:t>
    </dgm:pt>
    <dgm:pt modelId="{3DC30277-110B-4873-8A90-DC72D5C5EF6F}" type="sibTrans" cxnId="{5DFCB550-F656-4028-B383-E10CEEDC5388}">
      <dgm:prSet/>
      <dgm:spPr/>
      <dgm:t>
        <a:bodyPr/>
        <a:lstStyle/>
        <a:p>
          <a:endParaRPr lang="en-US"/>
        </a:p>
      </dgm:t>
    </dgm:pt>
    <dgm:pt modelId="{BB36A03C-9113-4D76-A285-08B45736367B}">
      <dgm:prSet/>
      <dgm:spPr/>
      <dgm:t>
        <a:bodyPr/>
        <a:lstStyle/>
        <a:p>
          <a:r>
            <a:rPr lang="en-US" b="1" dirty="0"/>
            <a:t>Individual</a:t>
          </a:r>
          <a:r>
            <a:rPr lang="en-US" dirty="0"/>
            <a:t>: Find the learner, click Enroll in Section, select the course and section, set the start and end dates (if needed), and enroll.</a:t>
          </a:r>
        </a:p>
        <a:p>
          <a:pPr>
            <a:buNone/>
          </a:pPr>
          <a:r>
            <a:rPr lang="en-US" b="1" dirty="0"/>
            <a:t>Group</a:t>
          </a:r>
          <a:r>
            <a:rPr lang="en-US" dirty="0"/>
            <a:t>: Go to Bulk Actions, get the list of learners, select the learners to assign, click Bulk Enroll, then select the course and section and set the start and end dates (if needed), and enroll.</a:t>
          </a:r>
        </a:p>
      </dgm:t>
    </dgm:pt>
    <dgm:pt modelId="{837E2E44-61B5-40A7-9236-CF17313B74BA}" type="parTrans" cxnId="{80DD4CB8-CEB8-4FF2-8360-18BC09B05333}">
      <dgm:prSet/>
      <dgm:spPr/>
      <dgm:t>
        <a:bodyPr/>
        <a:lstStyle/>
        <a:p>
          <a:endParaRPr lang="en-US"/>
        </a:p>
      </dgm:t>
    </dgm:pt>
    <dgm:pt modelId="{C0A1E9A6-CCA3-4508-ABE9-D53423B73C67}" type="sibTrans" cxnId="{80DD4CB8-CEB8-4FF2-8360-18BC09B05333}">
      <dgm:prSet/>
      <dgm:spPr/>
      <dgm:t>
        <a:bodyPr/>
        <a:lstStyle/>
        <a:p>
          <a:endParaRPr lang="en-US"/>
        </a:p>
      </dgm:t>
    </dgm:pt>
    <dgm:pt modelId="{957573C7-B255-411F-B04A-56652E50BFA3}" type="pres">
      <dgm:prSet presAssocID="{6DE427A3-2C7A-47C5-A552-BC03005EE632}" presName="hierChild1" presStyleCnt="0">
        <dgm:presLayoutVars>
          <dgm:chPref val="1"/>
          <dgm:dir/>
          <dgm:animOne val="branch"/>
          <dgm:animLvl val="lvl"/>
          <dgm:resizeHandles/>
        </dgm:presLayoutVars>
      </dgm:prSet>
      <dgm:spPr/>
    </dgm:pt>
    <dgm:pt modelId="{D3D30D74-C4B0-4FAB-BFDE-5FA60F31922B}" type="pres">
      <dgm:prSet presAssocID="{B6E6926B-0A79-43E1-90C2-B1EE4C9297AD}" presName="hierRoot1" presStyleCnt="0"/>
      <dgm:spPr/>
    </dgm:pt>
    <dgm:pt modelId="{1EE56EE0-5724-434F-81C7-1172F7A87F9C}" type="pres">
      <dgm:prSet presAssocID="{B6E6926B-0A79-43E1-90C2-B1EE4C9297AD}" presName="composite" presStyleCnt="0"/>
      <dgm:spPr/>
    </dgm:pt>
    <dgm:pt modelId="{D4BD721C-14D6-4558-8A59-706AFB1795CC}" type="pres">
      <dgm:prSet presAssocID="{B6E6926B-0A79-43E1-90C2-B1EE4C9297AD}" presName="background" presStyleLbl="node0" presStyleIdx="0" presStyleCnt="2"/>
      <dgm:spPr>
        <a:solidFill>
          <a:schemeClr val="accent6"/>
        </a:solidFill>
      </dgm:spPr>
    </dgm:pt>
    <dgm:pt modelId="{634E5755-6827-4C6B-9C63-102A616FE85F}" type="pres">
      <dgm:prSet presAssocID="{B6E6926B-0A79-43E1-90C2-B1EE4C9297AD}" presName="text" presStyleLbl="fgAcc0" presStyleIdx="0" presStyleCnt="2" custScaleX="57520" custLinFactNeighborX="-1302" custLinFactNeighborY="1950">
        <dgm:presLayoutVars>
          <dgm:chPref val="3"/>
        </dgm:presLayoutVars>
      </dgm:prSet>
      <dgm:spPr/>
    </dgm:pt>
    <dgm:pt modelId="{193A14AC-ED90-4A80-A54A-56CFBC8B8759}" type="pres">
      <dgm:prSet presAssocID="{B6E6926B-0A79-43E1-90C2-B1EE4C9297AD}" presName="hierChild2" presStyleCnt="0"/>
      <dgm:spPr/>
    </dgm:pt>
    <dgm:pt modelId="{2EAC9FBE-DA34-4904-83CA-D165AB1983EA}" type="pres">
      <dgm:prSet presAssocID="{BB36A03C-9113-4D76-A285-08B45736367B}" presName="hierRoot1" presStyleCnt="0"/>
      <dgm:spPr/>
    </dgm:pt>
    <dgm:pt modelId="{7E9249AA-EF9F-4F59-91DA-764FEE2D9B98}" type="pres">
      <dgm:prSet presAssocID="{BB36A03C-9113-4D76-A285-08B45736367B}" presName="composite" presStyleCnt="0"/>
      <dgm:spPr/>
    </dgm:pt>
    <dgm:pt modelId="{ACB3E9C1-ECE9-4863-B609-93F50B609739}" type="pres">
      <dgm:prSet presAssocID="{BB36A03C-9113-4D76-A285-08B45736367B}" presName="background" presStyleLbl="node0" presStyleIdx="1" presStyleCnt="2"/>
      <dgm:spPr/>
    </dgm:pt>
    <dgm:pt modelId="{01A83987-9225-4219-BE48-731B4F4EEA66}" type="pres">
      <dgm:prSet presAssocID="{BB36A03C-9113-4D76-A285-08B45736367B}" presName="text" presStyleLbl="fgAcc0" presStyleIdx="1" presStyleCnt="2" custScaleX="131666" custLinFactNeighborX="-5189" custLinFactNeighborY="-1060">
        <dgm:presLayoutVars>
          <dgm:chPref val="3"/>
        </dgm:presLayoutVars>
      </dgm:prSet>
      <dgm:spPr/>
    </dgm:pt>
    <dgm:pt modelId="{4426FFCC-B3D0-46FC-9449-BABDFB74721C}" type="pres">
      <dgm:prSet presAssocID="{BB36A03C-9113-4D76-A285-08B45736367B}" presName="hierChild2" presStyleCnt="0"/>
      <dgm:spPr/>
    </dgm:pt>
  </dgm:ptLst>
  <dgm:cxnLst>
    <dgm:cxn modelId="{5DFCB550-F656-4028-B383-E10CEEDC5388}" srcId="{6DE427A3-2C7A-47C5-A552-BC03005EE632}" destId="{B6E6926B-0A79-43E1-90C2-B1EE4C9297AD}" srcOrd="0" destOrd="0" parTransId="{EC7A40C7-95A7-4B8B-A0F4-DB989152949B}" sibTransId="{3DC30277-110B-4873-8A90-DC72D5C5EF6F}"/>
    <dgm:cxn modelId="{9712955A-CD4E-466B-97FE-B811BD189F26}" type="presOf" srcId="{B6E6926B-0A79-43E1-90C2-B1EE4C9297AD}" destId="{634E5755-6827-4C6B-9C63-102A616FE85F}" srcOrd="0" destOrd="0" presId="urn:microsoft.com/office/officeart/2005/8/layout/hierarchy1"/>
    <dgm:cxn modelId="{80DD4CB8-CEB8-4FF2-8360-18BC09B05333}" srcId="{6DE427A3-2C7A-47C5-A552-BC03005EE632}" destId="{BB36A03C-9113-4D76-A285-08B45736367B}" srcOrd="1" destOrd="0" parTransId="{837E2E44-61B5-40A7-9236-CF17313B74BA}" sibTransId="{C0A1E9A6-CCA3-4508-ABE9-D53423B73C67}"/>
    <dgm:cxn modelId="{3A6850BD-55E3-4408-9BA0-184CCC1416AD}" type="presOf" srcId="{BB36A03C-9113-4D76-A285-08B45736367B}" destId="{01A83987-9225-4219-BE48-731B4F4EEA66}" srcOrd="0" destOrd="0" presId="urn:microsoft.com/office/officeart/2005/8/layout/hierarchy1"/>
    <dgm:cxn modelId="{65689AD1-E8F3-4AFD-A216-E9D297FF8BAE}" type="presOf" srcId="{6DE427A3-2C7A-47C5-A552-BC03005EE632}" destId="{957573C7-B255-411F-B04A-56652E50BFA3}" srcOrd="0" destOrd="0" presId="urn:microsoft.com/office/officeart/2005/8/layout/hierarchy1"/>
    <dgm:cxn modelId="{FC91AB1E-F950-40A3-83FF-2442CB2396AE}" type="presParOf" srcId="{957573C7-B255-411F-B04A-56652E50BFA3}" destId="{D3D30D74-C4B0-4FAB-BFDE-5FA60F31922B}" srcOrd="0" destOrd="0" presId="urn:microsoft.com/office/officeart/2005/8/layout/hierarchy1"/>
    <dgm:cxn modelId="{F6FBD352-338D-40E4-90E1-FB4AB9FF4EF6}" type="presParOf" srcId="{D3D30D74-C4B0-4FAB-BFDE-5FA60F31922B}" destId="{1EE56EE0-5724-434F-81C7-1172F7A87F9C}" srcOrd="0" destOrd="0" presId="urn:microsoft.com/office/officeart/2005/8/layout/hierarchy1"/>
    <dgm:cxn modelId="{1341A66B-4D66-4492-8C8B-5A7E0052DF4E}" type="presParOf" srcId="{1EE56EE0-5724-434F-81C7-1172F7A87F9C}" destId="{D4BD721C-14D6-4558-8A59-706AFB1795CC}" srcOrd="0" destOrd="0" presId="urn:microsoft.com/office/officeart/2005/8/layout/hierarchy1"/>
    <dgm:cxn modelId="{B2E53FFF-D227-4B58-B3FF-2F0DB9982136}" type="presParOf" srcId="{1EE56EE0-5724-434F-81C7-1172F7A87F9C}" destId="{634E5755-6827-4C6B-9C63-102A616FE85F}" srcOrd="1" destOrd="0" presId="urn:microsoft.com/office/officeart/2005/8/layout/hierarchy1"/>
    <dgm:cxn modelId="{D5DDD781-2B02-4353-98FD-84AB30AF4F6E}" type="presParOf" srcId="{D3D30D74-C4B0-4FAB-BFDE-5FA60F31922B}" destId="{193A14AC-ED90-4A80-A54A-56CFBC8B8759}" srcOrd="1" destOrd="0" presId="urn:microsoft.com/office/officeart/2005/8/layout/hierarchy1"/>
    <dgm:cxn modelId="{7C2B7F54-4DAB-422C-ACC5-310B32C2F66D}" type="presParOf" srcId="{957573C7-B255-411F-B04A-56652E50BFA3}" destId="{2EAC9FBE-DA34-4904-83CA-D165AB1983EA}" srcOrd="1" destOrd="0" presId="urn:microsoft.com/office/officeart/2005/8/layout/hierarchy1"/>
    <dgm:cxn modelId="{E9CD0BD9-8F0B-4833-8036-5B89DECAB468}" type="presParOf" srcId="{2EAC9FBE-DA34-4904-83CA-D165AB1983EA}" destId="{7E9249AA-EF9F-4F59-91DA-764FEE2D9B98}" srcOrd="0" destOrd="0" presId="urn:microsoft.com/office/officeart/2005/8/layout/hierarchy1"/>
    <dgm:cxn modelId="{9C967CBE-5DFD-4CFB-B371-D0E1EB71BCCB}" type="presParOf" srcId="{7E9249AA-EF9F-4F59-91DA-764FEE2D9B98}" destId="{ACB3E9C1-ECE9-4863-B609-93F50B609739}" srcOrd="0" destOrd="0" presId="urn:microsoft.com/office/officeart/2005/8/layout/hierarchy1"/>
    <dgm:cxn modelId="{C894F3EA-5381-4D6A-A76D-D9F112E4A64D}" type="presParOf" srcId="{7E9249AA-EF9F-4F59-91DA-764FEE2D9B98}" destId="{01A83987-9225-4219-BE48-731B4F4EEA66}" srcOrd="1" destOrd="0" presId="urn:microsoft.com/office/officeart/2005/8/layout/hierarchy1"/>
    <dgm:cxn modelId="{54E25786-02D0-4A38-B729-EA14F76B242C}" type="presParOf" srcId="{2EAC9FBE-DA34-4904-83CA-D165AB1983EA}" destId="{4426FFCC-B3D0-46FC-9449-BABDFB74721C}"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E427A3-2C7A-47C5-A552-BC03005EE632}"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B6E6926B-0A79-43E1-90C2-B1EE4C9297AD}">
      <dgm:prSet/>
      <dgm:spPr/>
      <dgm:t>
        <a:bodyPr/>
        <a:lstStyle/>
        <a:p>
          <a:r>
            <a:rPr lang="en-US" dirty="0"/>
            <a:t>How do you run reports? </a:t>
          </a:r>
        </a:p>
      </dgm:t>
    </dgm:pt>
    <dgm:pt modelId="{EC7A40C7-95A7-4B8B-A0F4-DB989152949B}" type="parTrans" cxnId="{5DFCB550-F656-4028-B383-E10CEEDC5388}">
      <dgm:prSet/>
      <dgm:spPr/>
      <dgm:t>
        <a:bodyPr/>
        <a:lstStyle/>
        <a:p>
          <a:endParaRPr lang="en-US"/>
        </a:p>
      </dgm:t>
    </dgm:pt>
    <dgm:pt modelId="{3DC30277-110B-4873-8A90-DC72D5C5EF6F}" type="sibTrans" cxnId="{5DFCB550-F656-4028-B383-E10CEEDC5388}">
      <dgm:prSet/>
      <dgm:spPr/>
      <dgm:t>
        <a:bodyPr/>
        <a:lstStyle/>
        <a:p>
          <a:endParaRPr lang="en-US"/>
        </a:p>
      </dgm:t>
    </dgm:pt>
    <dgm:pt modelId="{BB36A03C-9113-4D76-A285-08B45736367B}">
      <dgm:prSet/>
      <dgm:spPr/>
      <dgm:t>
        <a:bodyPr/>
        <a:lstStyle/>
        <a:p>
          <a:pPr algn="l"/>
          <a:r>
            <a:rPr lang="en-US"/>
            <a:t>Go to Reports &gt; Run Report.</a:t>
          </a:r>
        </a:p>
        <a:p>
          <a:pPr algn="l"/>
          <a:r>
            <a:rPr lang="en-US"/>
            <a:t>Select a report that starts with “Learner Activity”.</a:t>
          </a:r>
        </a:p>
        <a:p>
          <a:pPr algn="l"/>
          <a:r>
            <a:rPr lang="en-US"/>
            <a:t>Click Run Report button and Export to Excel.</a:t>
          </a:r>
        </a:p>
      </dgm:t>
    </dgm:pt>
    <dgm:pt modelId="{837E2E44-61B5-40A7-9236-CF17313B74BA}" type="parTrans" cxnId="{80DD4CB8-CEB8-4FF2-8360-18BC09B05333}">
      <dgm:prSet/>
      <dgm:spPr/>
      <dgm:t>
        <a:bodyPr/>
        <a:lstStyle/>
        <a:p>
          <a:endParaRPr lang="en-US"/>
        </a:p>
      </dgm:t>
    </dgm:pt>
    <dgm:pt modelId="{C0A1E9A6-CCA3-4508-ABE9-D53423B73C67}" type="sibTrans" cxnId="{80DD4CB8-CEB8-4FF2-8360-18BC09B05333}">
      <dgm:prSet/>
      <dgm:spPr/>
      <dgm:t>
        <a:bodyPr/>
        <a:lstStyle/>
        <a:p>
          <a:endParaRPr lang="en-US"/>
        </a:p>
      </dgm:t>
    </dgm:pt>
    <dgm:pt modelId="{957573C7-B255-411F-B04A-56652E50BFA3}" type="pres">
      <dgm:prSet presAssocID="{6DE427A3-2C7A-47C5-A552-BC03005EE632}" presName="hierChild1" presStyleCnt="0">
        <dgm:presLayoutVars>
          <dgm:chPref val="1"/>
          <dgm:dir/>
          <dgm:animOne val="branch"/>
          <dgm:animLvl val="lvl"/>
          <dgm:resizeHandles/>
        </dgm:presLayoutVars>
      </dgm:prSet>
      <dgm:spPr/>
    </dgm:pt>
    <dgm:pt modelId="{D3D30D74-C4B0-4FAB-BFDE-5FA60F31922B}" type="pres">
      <dgm:prSet presAssocID="{B6E6926B-0A79-43E1-90C2-B1EE4C9297AD}" presName="hierRoot1" presStyleCnt="0"/>
      <dgm:spPr/>
    </dgm:pt>
    <dgm:pt modelId="{1EE56EE0-5724-434F-81C7-1172F7A87F9C}" type="pres">
      <dgm:prSet presAssocID="{B6E6926B-0A79-43E1-90C2-B1EE4C9297AD}" presName="composite" presStyleCnt="0"/>
      <dgm:spPr/>
    </dgm:pt>
    <dgm:pt modelId="{D4BD721C-14D6-4558-8A59-706AFB1795CC}" type="pres">
      <dgm:prSet presAssocID="{B6E6926B-0A79-43E1-90C2-B1EE4C9297AD}" presName="background" presStyleLbl="node0" presStyleIdx="0" presStyleCnt="2"/>
      <dgm:spPr>
        <a:solidFill>
          <a:schemeClr val="accent4"/>
        </a:solidFill>
      </dgm:spPr>
    </dgm:pt>
    <dgm:pt modelId="{634E5755-6827-4C6B-9C63-102A616FE85F}" type="pres">
      <dgm:prSet presAssocID="{B6E6926B-0A79-43E1-90C2-B1EE4C9297AD}" presName="text" presStyleLbl="fgAcc0" presStyleIdx="0" presStyleCnt="2" custScaleX="65503" custLinFactNeighborX="-10406" custLinFactNeighborY="353">
        <dgm:presLayoutVars>
          <dgm:chPref val="3"/>
        </dgm:presLayoutVars>
      </dgm:prSet>
      <dgm:spPr/>
    </dgm:pt>
    <dgm:pt modelId="{193A14AC-ED90-4A80-A54A-56CFBC8B8759}" type="pres">
      <dgm:prSet presAssocID="{B6E6926B-0A79-43E1-90C2-B1EE4C9297AD}" presName="hierChild2" presStyleCnt="0"/>
      <dgm:spPr/>
    </dgm:pt>
    <dgm:pt modelId="{2EAC9FBE-DA34-4904-83CA-D165AB1983EA}" type="pres">
      <dgm:prSet presAssocID="{BB36A03C-9113-4D76-A285-08B45736367B}" presName="hierRoot1" presStyleCnt="0"/>
      <dgm:spPr/>
    </dgm:pt>
    <dgm:pt modelId="{7E9249AA-EF9F-4F59-91DA-764FEE2D9B98}" type="pres">
      <dgm:prSet presAssocID="{BB36A03C-9113-4D76-A285-08B45736367B}" presName="composite" presStyleCnt="0"/>
      <dgm:spPr/>
    </dgm:pt>
    <dgm:pt modelId="{ACB3E9C1-ECE9-4863-B609-93F50B609739}" type="pres">
      <dgm:prSet presAssocID="{BB36A03C-9113-4D76-A285-08B45736367B}" presName="background" presStyleLbl="node0" presStyleIdx="1" presStyleCnt="2"/>
      <dgm:spPr/>
    </dgm:pt>
    <dgm:pt modelId="{01A83987-9225-4219-BE48-731B4F4EEA66}" type="pres">
      <dgm:prSet presAssocID="{BB36A03C-9113-4D76-A285-08B45736367B}" presName="text" presStyleLbl="fgAcc0" presStyleIdx="1" presStyleCnt="2">
        <dgm:presLayoutVars>
          <dgm:chPref val="3"/>
        </dgm:presLayoutVars>
      </dgm:prSet>
      <dgm:spPr/>
    </dgm:pt>
    <dgm:pt modelId="{4426FFCC-B3D0-46FC-9449-BABDFB74721C}" type="pres">
      <dgm:prSet presAssocID="{BB36A03C-9113-4D76-A285-08B45736367B}" presName="hierChild2" presStyleCnt="0"/>
      <dgm:spPr/>
    </dgm:pt>
  </dgm:ptLst>
  <dgm:cxnLst>
    <dgm:cxn modelId="{5DFCB550-F656-4028-B383-E10CEEDC5388}" srcId="{6DE427A3-2C7A-47C5-A552-BC03005EE632}" destId="{B6E6926B-0A79-43E1-90C2-B1EE4C9297AD}" srcOrd="0" destOrd="0" parTransId="{EC7A40C7-95A7-4B8B-A0F4-DB989152949B}" sibTransId="{3DC30277-110B-4873-8A90-DC72D5C5EF6F}"/>
    <dgm:cxn modelId="{9712955A-CD4E-466B-97FE-B811BD189F26}" type="presOf" srcId="{B6E6926B-0A79-43E1-90C2-B1EE4C9297AD}" destId="{634E5755-6827-4C6B-9C63-102A616FE85F}" srcOrd="0" destOrd="0" presId="urn:microsoft.com/office/officeart/2005/8/layout/hierarchy1"/>
    <dgm:cxn modelId="{80DD4CB8-CEB8-4FF2-8360-18BC09B05333}" srcId="{6DE427A3-2C7A-47C5-A552-BC03005EE632}" destId="{BB36A03C-9113-4D76-A285-08B45736367B}" srcOrd="1" destOrd="0" parTransId="{837E2E44-61B5-40A7-9236-CF17313B74BA}" sibTransId="{C0A1E9A6-CCA3-4508-ABE9-D53423B73C67}"/>
    <dgm:cxn modelId="{3A6850BD-55E3-4408-9BA0-184CCC1416AD}" type="presOf" srcId="{BB36A03C-9113-4D76-A285-08B45736367B}" destId="{01A83987-9225-4219-BE48-731B4F4EEA66}" srcOrd="0" destOrd="0" presId="urn:microsoft.com/office/officeart/2005/8/layout/hierarchy1"/>
    <dgm:cxn modelId="{65689AD1-E8F3-4AFD-A216-E9D297FF8BAE}" type="presOf" srcId="{6DE427A3-2C7A-47C5-A552-BC03005EE632}" destId="{957573C7-B255-411F-B04A-56652E50BFA3}" srcOrd="0" destOrd="0" presId="urn:microsoft.com/office/officeart/2005/8/layout/hierarchy1"/>
    <dgm:cxn modelId="{FC91AB1E-F950-40A3-83FF-2442CB2396AE}" type="presParOf" srcId="{957573C7-B255-411F-B04A-56652E50BFA3}" destId="{D3D30D74-C4B0-4FAB-BFDE-5FA60F31922B}" srcOrd="0" destOrd="0" presId="urn:microsoft.com/office/officeart/2005/8/layout/hierarchy1"/>
    <dgm:cxn modelId="{F6FBD352-338D-40E4-90E1-FB4AB9FF4EF6}" type="presParOf" srcId="{D3D30D74-C4B0-4FAB-BFDE-5FA60F31922B}" destId="{1EE56EE0-5724-434F-81C7-1172F7A87F9C}" srcOrd="0" destOrd="0" presId="urn:microsoft.com/office/officeart/2005/8/layout/hierarchy1"/>
    <dgm:cxn modelId="{1341A66B-4D66-4492-8C8B-5A7E0052DF4E}" type="presParOf" srcId="{1EE56EE0-5724-434F-81C7-1172F7A87F9C}" destId="{D4BD721C-14D6-4558-8A59-706AFB1795CC}" srcOrd="0" destOrd="0" presId="urn:microsoft.com/office/officeart/2005/8/layout/hierarchy1"/>
    <dgm:cxn modelId="{B2E53FFF-D227-4B58-B3FF-2F0DB9982136}" type="presParOf" srcId="{1EE56EE0-5724-434F-81C7-1172F7A87F9C}" destId="{634E5755-6827-4C6B-9C63-102A616FE85F}" srcOrd="1" destOrd="0" presId="urn:microsoft.com/office/officeart/2005/8/layout/hierarchy1"/>
    <dgm:cxn modelId="{D5DDD781-2B02-4353-98FD-84AB30AF4F6E}" type="presParOf" srcId="{D3D30D74-C4B0-4FAB-BFDE-5FA60F31922B}" destId="{193A14AC-ED90-4A80-A54A-56CFBC8B8759}" srcOrd="1" destOrd="0" presId="urn:microsoft.com/office/officeart/2005/8/layout/hierarchy1"/>
    <dgm:cxn modelId="{7C2B7F54-4DAB-422C-ACC5-310B32C2F66D}" type="presParOf" srcId="{957573C7-B255-411F-B04A-56652E50BFA3}" destId="{2EAC9FBE-DA34-4904-83CA-D165AB1983EA}" srcOrd="1" destOrd="0" presId="urn:microsoft.com/office/officeart/2005/8/layout/hierarchy1"/>
    <dgm:cxn modelId="{E9CD0BD9-8F0B-4833-8036-5B89DECAB468}" type="presParOf" srcId="{2EAC9FBE-DA34-4904-83CA-D165AB1983EA}" destId="{7E9249AA-EF9F-4F59-91DA-764FEE2D9B98}" srcOrd="0" destOrd="0" presId="urn:microsoft.com/office/officeart/2005/8/layout/hierarchy1"/>
    <dgm:cxn modelId="{9C967CBE-5DFD-4CFB-B371-D0E1EB71BCCB}" type="presParOf" srcId="{7E9249AA-EF9F-4F59-91DA-764FEE2D9B98}" destId="{ACB3E9C1-ECE9-4863-B609-93F50B609739}" srcOrd="0" destOrd="0" presId="urn:microsoft.com/office/officeart/2005/8/layout/hierarchy1"/>
    <dgm:cxn modelId="{C894F3EA-5381-4D6A-A76D-D9F112E4A64D}" type="presParOf" srcId="{7E9249AA-EF9F-4F59-91DA-764FEE2D9B98}" destId="{01A83987-9225-4219-BE48-731B4F4EEA66}" srcOrd="1" destOrd="0" presId="urn:microsoft.com/office/officeart/2005/8/layout/hierarchy1"/>
    <dgm:cxn modelId="{54E25786-02D0-4A38-B729-EA14F76B242C}" type="presParOf" srcId="{2EAC9FBE-DA34-4904-83CA-D165AB1983EA}" destId="{4426FFCC-B3D0-46FC-9449-BABDFB74721C}"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E427A3-2C7A-47C5-A552-BC03005EE632}"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B6E6926B-0A79-43E1-90C2-B1EE4C9297AD}">
      <dgm:prSet custT="1"/>
      <dgm:spPr/>
      <dgm:t>
        <a:bodyPr/>
        <a:lstStyle/>
        <a:p>
          <a:r>
            <a:rPr lang="en-US" sz="2800"/>
            <a:t>How do you enter a roster in EDI for the facilitated video courses, so Learners get CPT credit?</a:t>
          </a:r>
        </a:p>
      </dgm:t>
    </dgm:pt>
    <dgm:pt modelId="{EC7A40C7-95A7-4B8B-A0F4-DB989152949B}" type="parTrans" cxnId="{5DFCB550-F656-4028-B383-E10CEEDC5388}">
      <dgm:prSet/>
      <dgm:spPr/>
      <dgm:t>
        <a:bodyPr/>
        <a:lstStyle/>
        <a:p>
          <a:endParaRPr lang="en-US"/>
        </a:p>
      </dgm:t>
    </dgm:pt>
    <dgm:pt modelId="{3DC30277-110B-4873-8A90-DC72D5C5EF6F}" type="sibTrans" cxnId="{5DFCB550-F656-4028-B383-E10CEEDC5388}">
      <dgm:prSet/>
      <dgm:spPr/>
      <dgm:t>
        <a:bodyPr/>
        <a:lstStyle/>
        <a:p>
          <a:endParaRPr lang="en-US"/>
        </a:p>
      </dgm:t>
    </dgm:pt>
    <dgm:pt modelId="{BB36A03C-9113-4D76-A285-08B45736367B}">
      <dgm:prSet custT="1"/>
      <dgm:spPr/>
      <dgm:t>
        <a:bodyPr/>
        <a:lstStyle/>
        <a:p>
          <a:pPr algn="l"/>
          <a:r>
            <a:rPr lang="en-US" sz="2000" dirty="0"/>
            <a:t>Log into EDI account &gt; Click General Quick Links.</a:t>
          </a:r>
        </a:p>
        <a:p>
          <a:pPr algn="l"/>
          <a:r>
            <a:rPr lang="en-US" sz="2000" dirty="0"/>
            <a:t>Select Courses &gt; Select Rosters &gt; Select Enter Roster on Behalf of.</a:t>
          </a:r>
        </a:p>
        <a:p>
          <a:pPr algn="l"/>
          <a:r>
            <a:rPr lang="en-US" sz="2000" dirty="0"/>
            <a:t>Select POST MULTI-MEDIA COURSE &gt; Select Presentation Title.</a:t>
          </a:r>
        </a:p>
        <a:p>
          <a:pPr algn="l"/>
          <a:r>
            <a:rPr lang="en-US" sz="2000" dirty="0"/>
            <a:t>Follow remaining prompts.</a:t>
          </a:r>
        </a:p>
        <a:p>
          <a:pPr algn="l"/>
          <a:r>
            <a:rPr lang="en-US" sz="2000" dirty="0"/>
            <a:t>Or go to: </a:t>
          </a:r>
          <a:r>
            <a:rPr lang="en-US" sz="2000" dirty="0">
              <a:hlinkClick xmlns:r="http://schemas.openxmlformats.org/officeDocument/2006/relationships" r:id="rId1"/>
            </a:rPr>
            <a:t>https://post.ca.gov/portals/0/post_docs/training/TrainingVideoCourseRosters_Instructions.pdf</a:t>
          </a:r>
          <a:r>
            <a:rPr lang="en-US" sz="2000" dirty="0"/>
            <a:t> </a:t>
          </a:r>
        </a:p>
      </dgm:t>
    </dgm:pt>
    <dgm:pt modelId="{837E2E44-61B5-40A7-9236-CF17313B74BA}" type="parTrans" cxnId="{80DD4CB8-CEB8-4FF2-8360-18BC09B05333}">
      <dgm:prSet/>
      <dgm:spPr/>
      <dgm:t>
        <a:bodyPr/>
        <a:lstStyle/>
        <a:p>
          <a:endParaRPr lang="en-US"/>
        </a:p>
      </dgm:t>
    </dgm:pt>
    <dgm:pt modelId="{C0A1E9A6-CCA3-4508-ABE9-D53423B73C67}" type="sibTrans" cxnId="{80DD4CB8-CEB8-4FF2-8360-18BC09B05333}">
      <dgm:prSet/>
      <dgm:spPr/>
      <dgm:t>
        <a:bodyPr/>
        <a:lstStyle/>
        <a:p>
          <a:endParaRPr lang="en-US"/>
        </a:p>
      </dgm:t>
    </dgm:pt>
    <dgm:pt modelId="{957573C7-B255-411F-B04A-56652E50BFA3}" type="pres">
      <dgm:prSet presAssocID="{6DE427A3-2C7A-47C5-A552-BC03005EE632}" presName="hierChild1" presStyleCnt="0">
        <dgm:presLayoutVars>
          <dgm:chPref val="1"/>
          <dgm:dir/>
          <dgm:animOne val="branch"/>
          <dgm:animLvl val="lvl"/>
          <dgm:resizeHandles/>
        </dgm:presLayoutVars>
      </dgm:prSet>
      <dgm:spPr/>
    </dgm:pt>
    <dgm:pt modelId="{D3D30D74-C4B0-4FAB-BFDE-5FA60F31922B}" type="pres">
      <dgm:prSet presAssocID="{B6E6926B-0A79-43E1-90C2-B1EE4C9297AD}" presName="hierRoot1" presStyleCnt="0"/>
      <dgm:spPr/>
    </dgm:pt>
    <dgm:pt modelId="{1EE56EE0-5724-434F-81C7-1172F7A87F9C}" type="pres">
      <dgm:prSet presAssocID="{B6E6926B-0A79-43E1-90C2-B1EE4C9297AD}" presName="composite" presStyleCnt="0"/>
      <dgm:spPr/>
    </dgm:pt>
    <dgm:pt modelId="{D4BD721C-14D6-4558-8A59-706AFB1795CC}" type="pres">
      <dgm:prSet presAssocID="{B6E6926B-0A79-43E1-90C2-B1EE4C9297AD}" presName="background" presStyleLbl="node0" presStyleIdx="0" presStyleCnt="2"/>
      <dgm:spPr>
        <a:solidFill>
          <a:srgbClr val="00B0F0"/>
        </a:solidFill>
      </dgm:spPr>
    </dgm:pt>
    <dgm:pt modelId="{634E5755-6827-4C6B-9C63-102A616FE85F}" type="pres">
      <dgm:prSet presAssocID="{B6E6926B-0A79-43E1-90C2-B1EE4C9297AD}" presName="text" presStyleLbl="fgAcc0" presStyleIdx="0" presStyleCnt="2" custScaleX="63961" custLinFactNeighborX="-1582" custLinFactNeighborY="706">
        <dgm:presLayoutVars>
          <dgm:chPref val="3"/>
        </dgm:presLayoutVars>
      </dgm:prSet>
      <dgm:spPr/>
    </dgm:pt>
    <dgm:pt modelId="{193A14AC-ED90-4A80-A54A-56CFBC8B8759}" type="pres">
      <dgm:prSet presAssocID="{B6E6926B-0A79-43E1-90C2-B1EE4C9297AD}" presName="hierChild2" presStyleCnt="0"/>
      <dgm:spPr/>
    </dgm:pt>
    <dgm:pt modelId="{2EAC9FBE-DA34-4904-83CA-D165AB1983EA}" type="pres">
      <dgm:prSet presAssocID="{BB36A03C-9113-4D76-A285-08B45736367B}" presName="hierRoot1" presStyleCnt="0"/>
      <dgm:spPr/>
    </dgm:pt>
    <dgm:pt modelId="{7E9249AA-EF9F-4F59-91DA-764FEE2D9B98}" type="pres">
      <dgm:prSet presAssocID="{BB36A03C-9113-4D76-A285-08B45736367B}" presName="composite" presStyleCnt="0"/>
      <dgm:spPr/>
    </dgm:pt>
    <dgm:pt modelId="{ACB3E9C1-ECE9-4863-B609-93F50B609739}" type="pres">
      <dgm:prSet presAssocID="{BB36A03C-9113-4D76-A285-08B45736367B}" presName="background" presStyleLbl="node0" presStyleIdx="1" presStyleCnt="2"/>
      <dgm:spPr/>
    </dgm:pt>
    <dgm:pt modelId="{01A83987-9225-4219-BE48-731B4F4EEA66}" type="pres">
      <dgm:prSet presAssocID="{BB36A03C-9113-4D76-A285-08B45736367B}" presName="text" presStyleLbl="fgAcc0" presStyleIdx="1" presStyleCnt="2" custScaleX="137753" custLinFactNeighborX="-5189" custLinFactNeighborY="-1060">
        <dgm:presLayoutVars>
          <dgm:chPref val="3"/>
        </dgm:presLayoutVars>
      </dgm:prSet>
      <dgm:spPr/>
    </dgm:pt>
    <dgm:pt modelId="{4426FFCC-B3D0-46FC-9449-BABDFB74721C}" type="pres">
      <dgm:prSet presAssocID="{BB36A03C-9113-4D76-A285-08B45736367B}" presName="hierChild2" presStyleCnt="0"/>
      <dgm:spPr/>
    </dgm:pt>
  </dgm:ptLst>
  <dgm:cxnLst>
    <dgm:cxn modelId="{5DFCB550-F656-4028-B383-E10CEEDC5388}" srcId="{6DE427A3-2C7A-47C5-A552-BC03005EE632}" destId="{B6E6926B-0A79-43E1-90C2-B1EE4C9297AD}" srcOrd="0" destOrd="0" parTransId="{EC7A40C7-95A7-4B8B-A0F4-DB989152949B}" sibTransId="{3DC30277-110B-4873-8A90-DC72D5C5EF6F}"/>
    <dgm:cxn modelId="{9712955A-CD4E-466B-97FE-B811BD189F26}" type="presOf" srcId="{B6E6926B-0A79-43E1-90C2-B1EE4C9297AD}" destId="{634E5755-6827-4C6B-9C63-102A616FE85F}" srcOrd="0" destOrd="0" presId="urn:microsoft.com/office/officeart/2005/8/layout/hierarchy1"/>
    <dgm:cxn modelId="{80DD4CB8-CEB8-4FF2-8360-18BC09B05333}" srcId="{6DE427A3-2C7A-47C5-A552-BC03005EE632}" destId="{BB36A03C-9113-4D76-A285-08B45736367B}" srcOrd="1" destOrd="0" parTransId="{837E2E44-61B5-40A7-9236-CF17313B74BA}" sibTransId="{C0A1E9A6-CCA3-4508-ABE9-D53423B73C67}"/>
    <dgm:cxn modelId="{3A6850BD-55E3-4408-9BA0-184CCC1416AD}" type="presOf" srcId="{BB36A03C-9113-4D76-A285-08B45736367B}" destId="{01A83987-9225-4219-BE48-731B4F4EEA66}" srcOrd="0" destOrd="0" presId="urn:microsoft.com/office/officeart/2005/8/layout/hierarchy1"/>
    <dgm:cxn modelId="{65689AD1-E8F3-4AFD-A216-E9D297FF8BAE}" type="presOf" srcId="{6DE427A3-2C7A-47C5-A552-BC03005EE632}" destId="{957573C7-B255-411F-B04A-56652E50BFA3}" srcOrd="0" destOrd="0" presId="urn:microsoft.com/office/officeart/2005/8/layout/hierarchy1"/>
    <dgm:cxn modelId="{FC91AB1E-F950-40A3-83FF-2442CB2396AE}" type="presParOf" srcId="{957573C7-B255-411F-B04A-56652E50BFA3}" destId="{D3D30D74-C4B0-4FAB-BFDE-5FA60F31922B}" srcOrd="0" destOrd="0" presId="urn:microsoft.com/office/officeart/2005/8/layout/hierarchy1"/>
    <dgm:cxn modelId="{F6FBD352-338D-40E4-90E1-FB4AB9FF4EF6}" type="presParOf" srcId="{D3D30D74-C4B0-4FAB-BFDE-5FA60F31922B}" destId="{1EE56EE0-5724-434F-81C7-1172F7A87F9C}" srcOrd="0" destOrd="0" presId="urn:microsoft.com/office/officeart/2005/8/layout/hierarchy1"/>
    <dgm:cxn modelId="{1341A66B-4D66-4492-8C8B-5A7E0052DF4E}" type="presParOf" srcId="{1EE56EE0-5724-434F-81C7-1172F7A87F9C}" destId="{D4BD721C-14D6-4558-8A59-706AFB1795CC}" srcOrd="0" destOrd="0" presId="urn:microsoft.com/office/officeart/2005/8/layout/hierarchy1"/>
    <dgm:cxn modelId="{B2E53FFF-D227-4B58-B3FF-2F0DB9982136}" type="presParOf" srcId="{1EE56EE0-5724-434F-81C7-1172F7A87F9C}" destId="{634E5755-6827-4C6B-9C63-102A616FE85F}" srcOrd="1" destOrd="0" presId="urn:microsoft.com/office/officeart/2005/8/layout/hierarchy1"/>
    <dgm:cxn modelId="{D5DDD781-2B02-4353-98FD-84AB30AF4F6E}" type="presParOf" srcId="{D3D30D74-C4B0-4FAB-BFDE-5FA60F31922B}" destId="{193A14AC-ED90-4A80-A54A-56CFBC8B8759}" srcOrd="1" destOrd="0" presId="urn:microsoft.com/office/officeart/2005/8/layout/hierarchy1"/>
    <dgm:cxn modelId="{7C2B7F54-4DAB-422C-ACC5-310B32C2F66D}" type="presParOf" srcId="{957573C7-B255-411F-B04A-56652E50BFA3}" destId="{2EAC9FBE-DA34-4904-83CA-D165AB1983EA}" srcOrd="1" destOrd="0" presId="urn:microsoft.com/office/officeart/2005/8/layout/hierarchy1"/>
    <dgm:cxn modelId="{E9CD0BD9-8F0B-4833-8036-5B89DECAB468}" type="presParOf" srcId="{2EAC9FBE-DA34-4904-83CA-D165AB1983EA}" destId="{7E9249AA-EF9F-4F59-91DA-764FEE2D9B98}" srcOrd="0" destOrd="0" presId="urn:microsoft.com/office/officeart/2005/8/layout/hierarchy1"/>
    <dgm:cxn modelId="{9C967CBE-5DFD-4CFB-B371-D0E1EB71BCCB}" type="presParOf" srcId="{7E9249AA-EF9F-4F59-91DA-764FEE2D9B98}" destId="{ACB3E9C1-ECE9-4863-B609-93F50B609739}" srcOrd="0" destOrd="0" presId="urn:microsoft.com/office/officeart/2005/8/layout/hierarchy1"/>
    <dgm:cxn modelId="{C894F3EA-5381-4D6A-A76D-D9F112E4A64D}" type="presParOf" srcId="{7E9249AA-EF9F-4F59-91DA-764FEE2D9B98}" destId="{01A83987-9225-4219-BE48-731B4F4EEA66}" srcOrd="1" destOrd="0" presId="urn:microsoft.com/office/officeart/2005/8/layout/hierarchy1"/>
    <dgm:cxn modelId="{54E25786-02D0-4A38-B729-EA14F76B242C}" type="presParOf" srcId="{2EAC9FBE-DA34-4904-83CA-D165AB1983EA}" destId="{4426FFCC-B3D0-46FC-9449-BABDFB74721C}"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9ED5E-CFAF-447A-B480-F3A1D2B5974F}">
      <dsp:nvSpPr>
        <dsp:cNvPr id="0" name=""/>
        <dsp:cNvSpPr/>
      </dsp:nvSpPr>
      <dsp:spPr>
        <a:xfrm>
          <a:off x="0" y="13614"/>
          <a:ext cx="8005992" cy="121723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1" kern="1200" dirty="0"/>
            <a:t>Logging in / Sign up / POST Pass</a:t>
          </a:r>
          <a:endParaRPr lang="en-US" sz="2800" kern="1200" dirty="0"/>
        </a:p>
      </dsp:txBody>
      <dsp:txXfrm>
        <a:off x="59421" y="73035"/>
        <a:ext cx="7887150" cy="1098396"/>
      </dsp:txXfrm>
    </dsp:sp>
    <dsp:sp modelId="{0E54E48D-4542-47D9-A80D-EC5EE6DA790D}">
      <dsp:nvSpPr>
        <dsp:cNvPr id="0" name=""/>
        <dsp:cNvSpPr/>
      </dsp:nvSpPr>
      <dsp:spPr>
        <a:xfrm>
          <a:off x="0" y="1311493"/>
          <a:ext cx="8005992" cy="121723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1" kern="1200" dirty="0"/>
            <a:t>Learner and Manager Navigation </a:t>
          </a:r>
          <a:endParaRPr lang="en-US" sz="2800" kern="1200" dirty="0"/>
        </a:p>
      </dsp:txBody>
      <dsp:txXfrm>
        <a:off x="59421" y="1370914"/>
        <a:ext cx="7887150" cy="1098396"/>
      </dsp:txXfrm>
    </dsp:sp>
    <dsp:sp modelId="{9B7CB76F-5427-496B-86E5-4ACBA5D30C86}">
      <dsp:nvSpPr>
        <dsp:cNvPr id="0" name=""/>
        <dsp:cNvSpPr/>
      </dsp:nvSpPr>
      <dsp:spPr>
        <a:xfrm>
          <a:off x="0" y="2609372"/>
          <a:ext cx="8005992" cy="121723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1" kern="1200" dirty="0"/>
            <a:t>Find, Register For, and Drop Courses</a:t>
          </a:r>
          <a:endParaRPr lang="en-US" sz="2800" kern="1200" dirty="0"/>
        </a:p>
      </dsp:txBody>
      <dsp:txXfrm>
        <a:off x="59421" y="2668793"/>
        <a:ext cx="7887150" cy="1098396"/>
      </dsp:txXfrm>
    </dsp:sp>
    <dsp:sp modelId="{A19AC99F-C80D-4EF4-B35F-85DB1672B6F1}">
      <dsp:nvSpPr>
        <dsp:cNvPr id="0" name=""/>
        <dsp:cNvSpPr/>
      </dsp:nvSpPr>
      <dsp:spPr>
        <a:xfrm>
          <a:off x="0" y="3907250"/>
          <a:ext cx="8005992" cy="121723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800" b="1" i="1" kern="1200" dirty="0"/>
            <a:t>Manager Features:  Assign Training, Run Reports 	Plus VPP, NPOs, Rosters – Need Form 2-339</a:t>
          </a:r>
        </a:p>
      </dsp:txBody>
      <dsp:txXfrm>
        <a:off x="59421" y="3966671"/>
        <a:ext cx="7887150" cy="1098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5CEF6-B26D-4433-92A5-214544093307}">
      <dsp:nvSpPr>
        <dsp:cNvPr id="0" name=""/>
        <dsp:cNvSpPr/>
      </dsp:nvSpPr>
      <dsp:spPr>
        <a:xfrm>
          <a:off x="0" y="2319"/>
          <a:ext cx="6245265" cy="11757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8FFC11-D0A7-4252-A90B-219AF36EFC73}">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DC689A-E2D6-4AAB-BE0E-A537A3B88396}">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33450">
            <a:lnSpc>
              <a:spcPct val="90000"/>
            </a:lnSpc>
            <a:spcBef>
              <a:spcPct val="0"/>
            </a:spcBef>
            <a:spcAft>
              <a:spcPct val="35000"/>
            </a:spcAft>
            <a:buNone/>
          </a:pPr>
          <a:r>
            <a:rPr lang="en-US" sz="2100" kern="1200"/>
            <a:t>How do you switch between your Learner and Manager views?</a:t>
          </a:r>
        </a:p>
      </dsp:txBody>
      <dsp:txXfrm>
        <a:off x="1357965" y="2319"/>
        <a:ext cx="4887299" cy="1175727"/>
      </dsp:txXfrm>
    </dsp:sp>
    <dsp:sp modelId="{EC650FCF-4159-4A3E-A002-1E62FAB6E0F1}">
      <dsp:nvSpPr>
        <dsp:cNvPr id="0" name=""/>
        <dsp:cNvSpPr/>
      </dsp:nvSpPr>
      <dsp:spPr>
        <a:xfrm>
          <a:off x="0" y="1471979"/>
          <a:ext cx="6245265" cy="1175727"/>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2C0D1EAB-C722-4EA1-8FDC-02C60E392678}">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E4B1F5-3710-4D56-BC8D-38445C18AE61}">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33450">
            <a:lnSpc>
              <a:spcPct val="90000"/>
            </a:lnSpc>
            <a:spcBef>
              <a:spcPct val="0"/>
            </a:spcBef>
            <a:spcAft>
              <a:spcPct val="35000"/>
            </a:spcAft>
            <a:buNone/>
          </a:pPr>
          <a:r>
            <a:rPr lang="en-US" sz="2100" kern="1200"/>
            <a:t>How do you enroll/assign training?</a:t>
          </a:r>
        </a:p>
      </dsp:txBody>
      <dsp:txXfrm>
        <a:off x="1357965" y="1471979"/>
        <a:ext cx="4887299" cy="1175727"/>
      </dsp:txXfrm>
    </dsp:sp>
    <dsp:sp modelId="{DE49A154-6220-45DC-AFB9-9538D6EBD349}">
      <dsp:nvSpPr>
        <dsp:cNvPr id="0" name=""/>
        <dsp:cNvSpPr/>
      </dsp:nvSpPr>
      <dsp:spPr>
        <a:xfrm>
          <a:off x="0" y="2941639"/>
          <a:ext cx="6245265" cy="117572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628A3A-5396-4021-9C66-4874CF37E094}">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5BB5B0-59E8-4783-834F-8FEE209BEF3A}">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33450">
            <a:lnSpc>
              <a:spcPct val="90000"/>
            </a:lnSpc>
            <a:spcBef>
              <a:spcPct val="0"/>
            </a:spcBef>
            <a:spcAft>
              <a:spcPct val="35000"/>
            </a:spcAft>
            <a:buNone/>
          </a:pPr>
          <a:r>
            <a:rPr lang="en-US" sz="2100" kern="1200"/>
            <a:t>How do you run a report of course completions? </a:t>
          </a:r>
        </a:p>
      </dsp:txBody>
      <dsp:txXfrm>
        <a:off x="1357965" y="2941639"/>
        <a:ext cx="4887299" cy="1175727"/>
      </dsp:txXfrm>
    </dsp:sp>
    <dsp:sp modelId="{7D6C7232-31AC-4BA7-A4E0-6CBAE127CD87}">
      <dsp:nvSpPr>
        <dsp:cNvPr id="0" name=""/>
        <dsp:cNvSpPr/>
      </dsp:nvSpPr>
      <dsp:spPr>
        <a:xfrm>
          <a:off x="0" y="4411299"/>
          <a:ext cx="6245265" cy="1175727"/>
        </a:xfrm>
        <a:prstGeom prst="roundRect">
          <a:avLst>
            <a:gd name="adj" fmla="val 10000"/>
          </a:avLst>
        </a:prstGeom>
        <a:solidFill>
          <a:srgbClr val="00B0F0"/>
        </a:solidFill>
        <a:ln>
          <a:noFill/>
        </a:ln>
        <a:effectLst/>
      </dsp:spPr>
      <dsp:style>
        <a:lnRef idx="0">
          <a:scrgbClr r="0" g="0" b="0"/>
        </a:lnRef>
        <a:fillRef idx="1">
          <a:scrgbClr r="0" g="0" b="0"/>
        </a:fillRef>
        <a:effectRef idx="0">
          <a:scrgbClr r="0" g="0" b="0"/>
        </a:effectRef>
        <a:fontRef idx="minor"/>
      </dsp:style>
    </dsp:sp>
    <dsp:sp modelId="{23A07898-653B-43B9-850B-50D4D8142912}">
      <dsp:nvSpPr>
        <dsp:cNvPr id="0" name=""/>
        <dsp:cNvSpPr/>
      </dsp:nvSpPr>
      <dsp:spPr>
        <a:xfrm>
          <a:off x="355657" y="4675838"/>
          <a:ext cx="646650" cy="646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C3269B-4E68-4FD3-A097-05E1E0A549D3}">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33450">
            <a:lnSpc>
              <a:spcPct val="90000"/>
            </a:lnSpc>
            <a:spcBef>
              <a:spcPct val="0"/>
            </a:spcBef>
            <a:spcAft>
              <a:spcPct val="35000"/>
            </a:spcAft>
            <a:buNone/>
          </a:pPr>
          <a:r>
            <a:rPr lang="en-US" sz="2100" kern="1200"/>
            <a:t>Where do you find information on how to enter a roster in EDI for the facilitated video courses, so Learners get CPT credit?</a:t>
          </a:r>
        </a:p>
      </dsp:txBody>
      <dsp:txXfrm>
        <a:off x="1357965" y="4411299"/>
        <a:ext cx="4887299" cy="11757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D721C-14D6-4558-8A59-706AFB1795CC}">
      <dsp:nvSpPr>
        <dsp:cNvPr id="0" name=""/>
        <dsp:cNvSpPr/>
      </dsp:nvSpPr>
      <dsp:spPr>
        <a:xfrm>
          <a:off x="-9281" y="5029"/>
          <a:ext cx="2857427" cy="315922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E5755-6827-4C6B-9C63-102A616FE85F}">
      <dsp:nvSpPr>
        <dsp:cNvPr id="0" name=""/>
        <dsp:cNvSpPr/>
      </dsp:nvSpPr>
      <dsp:spPr>
        <a:xfrm>
          <a:off x="543512" y="530184"/>
          <a:ext cx="2857427" cy="31592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How do you switch between your Learner and Manager views?</a:t>
          </a:r>
        </a:p>
      </dsp:txBody>
      <dsp:txXfrm>
        <a:off x="627203" y="613875"/>
        <a:ext cx="2690045" cy="2991838"/>
      </dsp:txXfrm>
    </dsp:sp>
    <dsp:sp modelId="{ACB3E9C1-ECE9-4863-B609-93F50B609739}">
      <dsp:nvSpPr>
        <dsp:cNvPr id="0" name=""/>
        <dsp:cNvSpPr/>
      </dsp:nvSpPr>
      <dsp:spPr>
        <a:xfrm>
          <a:off x="4681450" y="2514"/>
          <a:ext cx="4975150" cy="31592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83987-9225-4219-BE48-731B4F4EEA66}">
      <dsp:nvSpPr>
        <dsp:cNvPr id="0" name=""/>
        <dsp:cNvSpPr/>
      </dsp:nvSpPr>
      <dsp:spPr>
        <a:xfrm>
          <a:off x="5234244" y="527669"/>
          <a:ext cx="4975150" cy="31592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After log in, from the left panel, click the arrow next to “Learner” and switch to “Manager.” As a Manager, click the dropdown menu on the right and select Learner.</a:t>
          </a:r>
        </a:p>
      </dsp:txBody>
      <dsp:txXfrm>
        <a:off x="5326774" y="620199"/>
        <a:ext cx="4790090" cy="29741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D721C-14D6-4558-8A59-706AFB1795CC}">
      <dsp:nvSpPr>
        <dsp:cNvPr id="0" name=""/>
        <dsp:cNvSpPr/>
      </dsp:nvSpPr>
      <dsp:spPr>
        <a:xfrm>
          <a:off x="-60520" y="54818"/>
          <a:ext cx="2823034" cy="3116528"/>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E5755-6827-4C6B-9C63-102A616FE85F}">
      <dsp:nvSpPr>
        <dsp:cNvPr id="0" name=""/>
        <dsp:cNvSpPr/>
      </dsp:nvSpPr>
      <dsp:spPr>
        <a:xfrm>
          <a:off x="484803" y="572876"/>
          <a:ext cx="2823034" cy="31165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How do you enroll/assign training?</a:t>
          </a:r>
        </a:p>
      </dsp:txBody>
      <dsp:txXfrm>
        <a:off x="567487" y="655560"/>
        <a:ext cx="2657666" cy="2951160"/>
      </dsp:txXfrm>
    </dsp:sp>
    <dsp:sp modelId="{ACB3E9C1-ECE9-4863-B609-93F50B609739}">
      <dsp:nvSpPr>
        <dsp:cNvPr id="0" name=""/>
        <dsp:cNvSpPr/>
      </dsp:nvSpPr>
      <dsp:spPr>
        <a:xfrm>
          <a:off x="3662392" y="-5625"/>
          <a:ext cx="6462059" cy="31165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83987-9225-4219-BE48-731B4F4EEA66}">
      <dsp:nvSpPr>
        <dsp:cNvPr id="0" name=""/>
        <dsp:cNvSpPr/>
      </dsp:nvSpPr>
      <dsp:spPr>
        <a:xfrm>
          <a:off x="4207716" y="512432"/>
          <a:ext cx="6462059" cy="31165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Individual</a:t>
          </a:r>
          <a:r>
            <a:rPr lang="en-US" sz="2400" kern="1200" dirty="0"/>
            <a:t>: Find the learner, click Enroll in Section, select the course and section, set the start and end dates (if needed), and enroll.</a:t>
          </a:r>
        </a:p>
        <a:p>
          <a:pPr marL="0" lvl="0" indent="0" algn="ctr" defTabSz="1066800">
            <a:lnSpc>
              <a:spcPct val="90000"/>
            </a:lnSpc>
            <a:spcBef>
              <a:spcPct val="0"/>
            </a:spcBef>
            <a:spcAft>
              <a:spcPct val="35000"/>
            </a:spcAft>
            <a:buNone/>
          </a:pPr>
          <a:r>
            <a:rPr lang="en-US" sz="2400" b="1" kern="1200" dirty="0"/>
            <a:t>Group</a:t>
          </a:r>
          <a:r>
            <a:rPr lang="en-US" sz="2400" kern="1200" dirty="0"/>
            <a:t>: Go to Bulk Actions, get the list of learners, select the learners to assign, click Bulk Enroll, then select the course and section and set the start and end dates (if needed), and enroll.</a:t>
          </a:r>
        </a:p>
      </dsp:txBody>
      <dsp:txXfrm>
        <a:off x="4298996" y="603712"/>
        <a:ext cx="6279499" cy="29339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D721C-14D6-4558-8A59-706AFB1795CC}">
      <dsp:nvSpPr>
        <dsp:cNvPr id="0" name=""/>
        <dsp:cNvSpPr/>
      </dsp:nvSpPr>
      <dsp:spPr>
        <a:xfrm>
          <a:off x="-2" y="5029"/>
          <a:ext cx="3258872" cy="3159220"/>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E5755-6827-4C6B-9C63-102A616FE85F}">
      <dsp:nvSpPr>
        <dsp:cNvPr id="0" name=""/>
        <dsp:cNvSpPr/>
      </dsp:nvSpPr>
      <dsp:spPr>
        <a:xfrm>
          <a:off x="552791" y="530184"/>
          <a:ext cx="3258872" cy="31592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How do you run reports? </a:t>
          </a:r>
        </a:p>
      </dsp:txBody>
      <dsp:txXfrm>
        <a:off x="645321" y="622714"/>
        <a:ext cx="3073812" cy="2974160"/>
      </dsp:txXfrm>
    </dsp:sp>
    <dsp:sp modelId="{ACB3E9C1-ECE9-4863-B609-93F50B609739}">
      <dsp:nvSpPr>
        <dsp:cNvPr id="0" name=""/>
        <dsp:cNvSpPr/>
      </dsp:nvSpPr>
      <dsp:spPr>
        <a:xfrm>
          <a:off x="4882172" y="2514"/>
          <a:ext cx="4975150" cy="31592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83987-9225-4219-BE48-731B4F4EEA66}">
      <dsp:nvSpPr>
        <dsp:cNvPr id="0" name=""/>
        <dsp:cNvSpPr/>
      </dsp:nvSpPr>
      <dsp:spPr>
        <a:xfrm>
          <a:off x="5434967" y="527669"/>
          <a:ext cx="4975150" cy="31592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Go to Reports &gt; Run Report.</a:t>
          </a:r>
        </a:p>
        <a:p>
          <a:pPr marL="0" lvl="0" indent="0" algn="l" defTabSz="1377950">
            <a:lnSpc>
              <a:spcPct val="90000"/>
            </a:lnSpc>
            <a:spcBef>
              <a:spcPct val="0"/>
            </a:spcBef>
            <a:spcAft>
              <a:spcPct val="35000"/>
            </a:spcAft>
            <a:buNone/>
          </a:pPr>
          <a:r>
            <a:rPr lang="en-US" sz="3100" kern="1200"/>
            <a:t>Select a report that starts with “Learner Activity”.</a:t>
          </a:r>
        </a:p>
        <a:p>
          <a:pPr marL="0" lvl="0" indent="0" algn="l" defTabSz="1377950">
            <a:lnSpc>
              <a:spcPct val="90000"/>
            </a:lnSpc>
            <a:spcBef>
              <a:spcPct val="0"/>
            </a:spcBef>
            <a:spcAft>
              <a:spcPct val="35000"/>
            </a:spcAft>
            <a:buNone/>
          </a:pPr>
          <a:r>
            <a:rPr lang="en-US" sz="3100" kern="1200"/>
            <a:t>Click Run Report button and Export to Excel.</a:t>
          </a:r>
        </a:p>
      </dsp:txBody>
      <dsp:txXfrm>
        <a:off x="5527497" y="620199"/>
        <a:ext cx="4790090" cy="29741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D721C-14D6-4558-8A59-706AFB1795CC}">
      <dsp:nvSpPr>
        <dsp:cNvPr id="0" name=""/>
        <dsp:cNvSpPr/>
      </dsp:nvSpPr>
      <dsp:spPr>
        <a:xfrm>
          <a:off x="-72826" y="144270"/>
          <a:ext cx="2973288" cy="2951858"/>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4E5755-6827-4C6B-9C63-102A616FE85F}">
      <dsp:nvSpPr>
        <dsp:cNvPr id="0" name=""/>
        <dsp:cNvSpPr/>
      </dsp:nvSpPr>
      <dsp:spPr>
        <a:xfrm>
          <a:off x="443683" y="634955"/>
          <a:ext cx="2973288" cy="29518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How do you enter a roster in EDI for the facilitated video courses, so Learners get CPT credit?</a:t>
          </a:r>
        </a:p>
      </dsp:txBody>
      <dsp:txXfrm>
        <a:off x="530140" y="721412"/>
        <a:ext cx="2800374" cy="2778944"/>
      </dsp:txXfrm>
    </dsp:sp>
    <dsp:sp modelId="{ACB3E9C1-ECE9-4863-B609-93F50B609739}">
      <dsp:nvSpPr>
        <dsp:cNvPr id="0" name=""/>
        <dsp:cNvSpPr/>
      </dsp:nvSpPr>
      <dsp:spPr>
        <a:xfrm>
          <a:off x="3765808" y="92141"/>
          <a:ext cx="6403580" cy="29518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83987-9225-4219-BE48-731B4F4EEA66}">
      <dsp:nvSpPr>
        <dsp:cNvPr id="0" name=""/>
        <dsp:cNvSpPr/>
      </dsp:nvSpPr>
      <dsp:spPr>
        <a:xfrm>
          <a:off x="4282318" y="582826"/>
          <a:ext cx="6403580" cy="29518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Log into EDI account &gt; Click General Quick Links.</a:t>
          </a:r>
        </a:p>
        <a:p>
          <a:pPr marL="0" lvl="0" indent="0" algn="l" defTabSz="889000">
            <a:lnSpc>
              <a:spcPct val="90000"/>
            </a:lnSpc>
            <a:spcBef>
              <a:spcPct val="0"/>
            </a:spcBef>
            <a:spcAft>
              <a:spcPct val="35000"/>
            </a:spcAft>
            <a:buNone/>
          </a:pPr>
          <a:r>
            <a:rPr lang="en-US" sz="2000" kern="1200" dirty="0"/>
            <a:t>Select Courses &gt; Select Rosters &gt; Select Enter Roster on Behalf of.</a:t>
          </a:r>
        </a:p>
        <a:p>
          <a:pPr marL="0" lvl="0" indent="0" algn="l" defTabSz="889000">
            <a:lnSpc>
              <a:spcPct val="90000"/>
            </a:lnSpc>
            <a:spcBef>
              <a:spcPct val="0"/>
            </a:spcBef>
            <a:spcAft>
              <a:spcPct val="35000"/>
            </a:spcAft>
            <a:buNone/>
          </a:pPr>
          <a:r>
            <a:rPr lang="en-US" sz="2000" kern="1200" dirty="0"/>
            <a:t>Select POST MULTI-MEDIA COURSE &gt; Select Presentation Title.</a:t>
          </a:r>
        </a:p>
        <a:p>
          <a:pPr marL="0" lvl="0" indent="0" algn="l" defTabSz="889000">
            <a:lnSpc>
              <a:spcPct val="90000"/>
            </a:lnSpc>
            <a:spcBef>
              <a:spcPct val="0"/>
            </a:spcBef>
            <a:spcAft>
              <a:spcPct val="35000"/>
            </a:spcAft>
            <a:buNone/>
          </a:pPr>
          <a:r>
            <a:rPr lang="en-US" sz="2000" kern="1200" dirty="0"/>
            <a:t>Follow remaining prompts.</a:t>
          </a:r>
        </a:p>
        <a:p>
          <a:pPr marL="0" lvl="0" indent="0" algn="l" defTabSz="889000">
            <a:lnSpc>
              <a:spcPct val="90000"/>
            </a:lnSpc>
            <a:spcBef>
              <a:spcPct val="0"/>
            </a:spcBef>
            <a:spcAft>
              <a:spcPct val="35000"/>
            </a:spcAft>
            <a:buNone/>
          </a:pPr>
          <a:r>
            <a:rPr lang="en-US" sz="2000" kern="1200" dirty="0"/>
            <a:t>Or go to: </a:t>
          </a:r>
          <a:r>
            <a:rPr lang="en-US" sz="2000" kern="1200" dirty="0">
              <a:hlinkClick xmlns:r="http://schemas.openxmlformats.org/officeDocument/2006/relationships" r:id="rId1"/>
            </a:rPr>
            <a:t>https://post.ca.gov/portals/0/post_docs/training/TrainingVideoCourseRosters_Instructions.pdf</a:t>
          </a:r>
          <a:r>
            <a:rPr lang="en-US" sz="2000" kern="1200" dirty="0"/>
            <a:t> </a:t>
          </a:r>
        </a:p>
      </dsp:txBody>
      <dsp:txXfrm>
        <a:off x="4368775" y="669283"/>
        <a:ext cx="6230666" cy="27789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76BD518-9E7E-44FB-9E54-409A2DB55431}" type="datetimeFigureOut">
              <a:rPr lang="en-US" smtClean="0"/>
              <a:t>10/28/2025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015507C-13FA-4415-A8EB-AC6232854DF1}" type="slidenum">
              <a:rPr lang="en-US" smtClean="0"/>
              <a:t>‹#›</a:t>
            </a:fld>
            <a:endParaRPr lang="en-US"/>
          </a:p>
        </p:txBody>
      </p:sp>
    </p:spTree>
    <p:extLst>
      <p:ext uri="{BB962C8B-B14F-4D97-AF65-F5344CB8AC3E}">
        <p14:creationId xmlns:p14="http://schemas.microsoft.com/office/powerpoint/2010/main" val="1267547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p.post.ca.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ost.ca.gov/Portals/0/post_docs/bulletin/2012-07.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edinet.post.ca.gov/home.aspx"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post.ca.gov/portals/0/post_docs/training/TrainingVideoCourseRosters_Instructions.pdf"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p.post.ca.gov/"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PowerPoint updated October 2025</a:t>
            </a:r>
          </a:p>
          <a:p>
            <a:r>
              <a:rPr lang="en-US" dirty="0"/>
              <a:t>LP Help Phone: 916-970-4650    </a:t>
            </a:r>
            <a:endParaRPr lang="en-US" dirty="0">
              <a:ea typeface="Calibri"/>
              <a:cs typeface="Calibri"/>
            </a:endParaRPr>
          </a:p>
          <a:p>
            <a:r>
              <a:rPr lang="en-US" dirty="0"/>
              <a:t>EDI Help Phone: 916-275-5872</a:t>
            </a:r>
            <a:endParaRPr lang="en-US" dirty="0">
              <a:ea typeface="Calibri"/>
              <a:cs typeface="Calibri"/>
            </a:endParaRPr>
          </a:p>
          <a:p>
            <a:endParaRPr lang="en-US" dirty="0"/>
          </a:p>
          <a:p>
            <a:pPr marL="228600" indent="-228600">
              <a:buAutoNum type="arabicParenR"/>
            </a:pPr>
            <a:r>
              <a:rPr lang="en-US" dirty="0"/>
              <a:t>What questions do you have before we start?</a:t>
            </a:r>
          </a:p>
          <a:p>
            <a:pPr marL="228600" indent="-228600">
              <a:buAutoNum type="arabicParenR"/>
            </a:pPr>
            <a:r>
              <a:rPr lang="en-US" dirty="0"/>
              <a:t>The slide deck will be available in a few days on the website.</a:t>
            </a:r>
          </a:p>
          <a:p>
            <a:pPr marL="228600" indent="-228600">
              <a:buAutoNum type="arabicParenR"/>
            </a:pPr>
            <a:r>
              <a:rPr lang="en-US" dirty="0"/>
              <a:t>Ready?</a:t>
            </a:r>
            <a:br>
              <a:rPr lang="en-US" dirty="0"/>
            </a:br>
            <a:endParaRPr lang="en-US" dirty="0"/>
          </a:p>
          <a:p>
            <a:pPr marL="0" indent="0">
              <a:buNone/>
            </a:pPr>
            <a:r>
              <a:rPr lang="en-US" dirty="0"/>
              <a:t>Press </a:t>
            </a:r>
            <a:r>
              <a:rPr lang="en-US" b="1" i="1" u="sng" dirty="0">
                <a:solidFill>
                  <a:srgbClr val="C00000"/>
                </a:solidFill>
                <a:highlight>
                  <a:srgbClr val="FFFF00"/>
                </a:highlight>
              </a:rPr>
              <a:t>ENTER</a:t>
            </a:r>
            <a:r>
              <a:rPr lang="en-US" dirty="0"/>
              <a:t>.</a:t>
            </a:r>
          </a:p>
        </p:txBody>
      </p:sp>
      <p:sp>
        <p:nvSpPr>
          <p:cNvPr id="4" name="Slide Number Placeholder 3"/>
          <p:cNvSpPr>
            <a:spLocks noGrp="1"/>
          </p:cNvSpPr>
          <p:nvPr>
            <p:ph type="sldNum" sz="quarter" idx="5"/>
          </p:nvPr>
        </p:nvSpPr>
        <p:spPr/>
        <p:txBody>
          <a:bodyPr/>
          <a:lstStyle/>
          <a:p>
            <a:pPr defTabSz="931774"/>
            <a:fld id="{7015507C-13FA-4415-A8EB-AC6232854DF1}" type="slidenum">
              <a:rPr lang="en-US">
                <a:solidFill>
                  <a:prstClr val="black"/>
                </a:solidFill>
                <a:latin typeface="Calibri" panose="020F0502020204030204"/>
              </a:rPr>
              <a:pPr defTabSz="931774"/>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689915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CB7F0-ED87-6284-6926-42664559C8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574F6-9813-A069-5255-CD949F9C8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18C839-F7D4-C0D9-287C-6DBD080AB87D}"/>
              </a:ext>
            </a:extLst>
          </p:cNvPr>
          <p:cNvSpPr>
            <a:spLocks noGrp="1"/>
          </p:cNvSpPr>
          <p:nvPr>
            <p:ph type="body" idx="1"/>
          </p:nvPr>
        </p:nvSpPr>
        <p:spPr/>
        <p:txBody>
          <a:bodyPr/>
          <a:lstStyle/>
          <a:p>
            <a:pPr marL="111619">
              <a:lnSpc>
                <a:spcPct val="90000"/>
              </a:lnSpc>
              <a:spcBef>
                <a:spcPct val="0"/>
              </a:spcBef>
              <a:spcAft>
                <a:spcPts val="611"/>
              </a:spcAft>
            </a:pPr>
            <a:r>
              <a:rPr lang="en-US" sz="1200" dirty="0"/>
              <a:t>Please press the Sign In Button and sign into POST PASS.</a:t>
            </a:r>
          </a:p>
          <a:p>
            <a:pPr marL="111619">
              <a:lnSpc>
                <a:spcPct val="90000"/>
              </a:lnSpc>
              <a:spcBef>
                <a:spcPct val="0"/>
              </a:spcBef>
              <a:spcAft>
                <a:spcPts val="611"/>
              </a:spcAft>
            </a:pPr>
            <a:r>
              <a:rPr lang="en-US" sz="1200" dirty="0"/>
              <a:t>Press </a:t>
            </a:r>
            <a:r>
              <a:rPr lang="en-US" sz="1200" b="1" i="1" u="sng" dirty="0">
                <a:solidFill>
                  <a:srgbClr val="C00000"/>
                </a:solidFill>
                <a:highlight>
                  <a:srgbClr val="FFFF00"/>
                </a:highlight>
              </a:rPr>
              <a:t>ENTER</a:t>
            </a:r>
          </a:p>
        </p:txBody>
      </p:sp>
      <p:sp>
        <p:nvSpPr>
          <p:cNvPr id="4" name="Slide Number Placeholder 3">
            <a:extLst>
              <a:ext uri="{FF2B5EF4-FFF2-40B4-BE49-F238E27FC236}">
                <a16:creationId xmlns:a16="http://schemas.microsoft.com/office/drawing/2014/main" id="{DD7AD0DD-B7A8-FA50-370D-9191F2A5211E}"/>
              </a:ext>
            </a:extLst>
          </p:cNvPr>
          <p:cNvSpPr>
            <a:spLocks noGrp="1"/>
          </p:cNvSpPr>
          <p:nvPr>
            <p:ph type="sldNum" sz="quarter" idx="5"/>
          </p:nvPr>
        </p:nvSpPr>
        <p:spPr/>
        <p:txBody>
          <a:bodyPr/>
          <a:lstStyle/>
          <a:p>
            <a:fld id="{7015507C-13FA-4415-A8EB-AC6232854DF1}" type="slidenum">
              <a:rPr lang="en-US" smtClean="0"/>
              <a:t>10</a:t>
            </a:fld>
            <a:endParaRPr lang="en-US"/>
          </a:p>
        </p:txBody>
      </p:sp>
    </p:spTree>
    <p:extLst>
      <p:ext uri="{BB962C8B-B14F-4D97-AF65-F5344CB8AC3E}">
        <p14:creationId xmlns:p14="http://schemas.microsoft.com/office/powerpoint/2010/main" val="2618347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terms referred to in the Portal.</a:t>
            </a:r>
          </a:p>
          <a:p>
            <a:pPr marL="171450" indent="-171450">
              <a:buFont typeface="Arial" panose="020B0604020202020204" pitchFamily="34" charset="0"/>
              <a:buChar char="•"/>
            </a:pPr>
            <a:r>
              <a:rPr lang="en-US" dirty="0"/>
              <a:t>Dashboard: The “landing” page when you first log into POST PASS.</a:t>
            </a:r>
          </a:p>
          <a:p>
            <a:pPr marL="171450" indent="-171450">
              <a:buFont typeface="Arial" panose="020B0604020202020204" pitchFamily="34" charset="0"/>
              <a:buChar char="•"/>
            </a:pPr>
            <a:r>
              <a:rPr lang="en-US" dirty="0"/>
              <a:t>Active Courses: Courses in which the learner is currently enrolled.</a:t>
            </a:r>
          </a:p>
          <a:p>
            <a:pPr marL="171450" indent="-171450">
              <a:buFont typeface="Arial" panose="020B0604020202020204" pitchFamily="34" charset="0"/>
              <a:buChar char="•"/>
            </a:pPr>
            <a:r>
              <a:rPr lang="en-US" dirty="0"/>
              <a:t>Completed Courses: Find completion certificates. These can be downloaded by the learner, if needed.</a:t>
            </a:r>
          </a:p>
          <a:p>
            <a:pPr marL="171450" indent="-171450">
              <a:buFont typeface="Arial" panose="020B0604020202020204" pitchFamily="34" charset="0"/>
              <a:buChar char="•"/>
            </a:pPr>
            <a:r>
              <a:rPr lang="en-US" dirty="0"/>
              <a:t>Pending and Learning Paths: These are no currently used.</a:t>
            </a:r>
          </a:p>
          <a:p>
            <a:pPr marL="171450" indent="-171450">
              <a:buFont typeface="Arial" panose="020B0604020202020204" pitchFamily="34" charset="0"/>
              <a:buChar char="•"/>
            </a:pPr>
            <a:r>
              <a:rPr lang="en-US" dirty="0"/>
              <a:t>Enrollment: Active registration in a course from Register for Courses or when assigned a course. </a:t>
            </a:r>
          </a:p>
          <a:p>
            <a:pPr marL="171450" indent="-171450">
              <a:buFont typeface="Arial" panose="020B0604020202020204" pitchFamily="34" charset="0"/>
              <a:buChar char="•"/>
            </a:pPr>
            <a:r>
              <a:rPr lang="en-US" dirty="0"/>
              <a:t>Affiliation: This is the Agency or Group in which the learner currently is employed with.</a:t>
            </a:r>
          </a:p>
          <a:p>
            <a:pPr marL="171450" indent="-171450">
              <a:buFont typeface="Arial" panose="020B0604020202020204" pitchFamily="34" charset="0"/>
              <a:buChar char="•"/>
            </a:pPr>
            <a:r>
              <a:rPr lang="en-US" dirty="0"/>
              <a:t>Role: Who you are in the system and permissions you have: either Learner or Manager.</a:t>
            </a:r>
          </a:p>
          <a:p>
            <a:pPr marL="171450" indent="-171450">
              <a:buFont typeface="Arial" panose="020B0604020202020204" pitchFamily="34" charset="0"/>
              <a:buChar char="•"/>
            </a:pPr>
            <a:r>
              <a:rPr lang="en-US" dirty="0"/>
              <a:t>Course: This is the title or topic for the training.</a:t>
            </a:r>
          </a:p>
          <a:p>
            <a:pPr marL="171450" indent="-171450">
              <a:buFont typeface="Arial" panose="020B0604020202020204" pitchFamily="34" charset="0"/>
              <a:buChar char="•"/>
            </a:pPr>
            <a:r>
              <a:rPr lang="en-US" dirty="0"/>
              <a:t>Section: Quarterly enrollments allow courses to be offered every three months. At the end of three months, if the courses are not completed, the learner will be placed into a new Section or quarterly enrollment and have to start the course over again. Quarters are as follows: July to September, October to December, January to March, and April to June. </a:t>
            </a:r>
          </a:p>
          <a:p>
            <a:pPr marL="0" indent="0">
              <a:buFont typeface="Arial" panose="020B0604020202020204" pitchFamily="34" charset="0"/>
              <a:buNone/>
            </a:pPr>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11</a:t>
            </a:fld>
            <a:endParaRPr lang="en-US"/>
          </a:p>
        </p:txBody>
      </p:sp>
    </p:spTree>
    <p:extLst>
      <p:ext uri="{BB962C8B-B14F-4D97-AF65-F5344CB8AC3E}">
        <p14:creationId xmlns:p14="http://schemas.microsoft.com/office/powerpoint/2010/main" val="1771757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be looking at the Learner View and Registering for courses.</a:t>
            </a:r>
          </a:p>
          <a:p>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12</a:t>
            </a:fld>
            <a:endParaRPr lang="en-US"/>
          </a:p>
        </p:txBody>
      </p:sp>
    </p:spTree>
    <p:extLst>
      <p:ext uri="{BB962C8B-B14F-4D97-AF65-F5344CB8AC3E}">
        <p14:creationId xmlns:p14="http://schemas.microsoft.com/office/powerpoint/2010/main" val="3097314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on your Dashboard as a Learner which is the default. Once a Learner is enrolled in a course section, it will appear in their dashboard. </a:t>
            </a:r>
          </a:p>
          <a:p>
            <a:endParaRPr lang="en-US" dirty="0"/>
          </a:p>
          <a:p>
            <a:r>
              <a:rPr lang="en-US" dirty="0"/>
              <a:t>The Message Center shows enrollment and other messages from the Portal, including course completions.</a:t>
            </a:r>
          </a:p>
          <a:p>
            <a:endParaRPr lang="en-US" dirty="0"/>
          </a:p>
          <a:p>
            <a:r>
              <a:rPr lang="en-US" dirty="0"/>
              <a:t>Look at your active courses. If you are already an LP Admin you were assigned the training manager tutorials and the facilitated courses. Those are in your dashboard to learn from and/or use for training. These will not have completion dates, so the courses will remain on the dashboard for easy access.</a:t>
            </a:r>
          </a:p>
          <a:p>
            <a:endParaRPr lang="en-US" dirty="0"/>
          </a:p>
          <a:p>
            <a:r>
              <a:rPr lang="en-US" dirty="0"/>
              <a:t>The complete courses corner has your certificates of completion for courses that were taken in this Learning Portal. You can download them all. </a:t>
            </a:r>
          </a:p>
          <a:p>
            <a:endParaRPr lang="en-US" dirty="0"/>
          </a:p>
          <a:p>
            <a:r>
              <a:rPr lang="en-US" dirty="0"/>
              <a:t>Common Question: Can I download other learners' transcripts from this screen? No. Transcripts give you some similar info and we’ll go over that when we change to your training manager role. Let’s find other courses to take. Click (Press </a:t>
            </a:r>
            <a:r>
              <a:rPr lang="en-US" b="1" i="1" u="sng" dirty="0">
                <a:solidFill>
                  <a:srgbClr val="C00000"/>
                </a:solidFill>
                <a:highlight>
                  <a:srgbClr val="FFFF00"/>
                </a:highlight>
              </a:rPr>
              <a:t>ENTER</a:t>
            </a:r>
            <a:r>
              <a:rPr lang="en-US" dirty="0"/>
              <a:t>) Register for Courses for the catalog of additional courses.</a:t>
            </a:r>
          </a:p>
          <a:p>
            <a:endParaRPr lang="en-US" dirty="0"/>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13</a:t>
            </a:fld>
            <a:endParaRPr lang="en-US"/>
          </a:p>
        </p:txBody>
      </p:sp>
    </p:spTree>
    <p:extLst>
      <p:ext uri="{BB962C8B-B14F-4D97-AF65-F5344CB8AC3E}">
        <p14:creationId xmlns:p14="http://schemas.microsoft.com/office/powerpoint/2010/main" val="1682151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Under Register for Courses (the online course catalog), there are many topics, most meet CPT mandates, some meet specific mandates, facilitated video training programs can help for group settings that need to be discussed, did you know videos, and self paced training videos for automatic CPT.</a:t>
            </a:r>
          </a:p>
          <a:p>
            <a:pPr defTabSz="931774">
              <a:defRPr/>
            </a:pPr>
            <a:r>
              <a:rPr lang="en-US" dirty="0"/>
              <a:t>Press </a:t>
            </a:r>
            <a:r>
              <a:rPr lang="en-US" b="1" i="1" u="sng" dirty="0">
                <a:solidFill>
                  <a:srgbClr val="C00000"/>
                </a:solidFill>
                <a:highlight>
                  <a:srgbClr val="FFFF00"/>
                </a:highlight>
              </a:rPr>
              <a:t>ENTER</a:t>
            </a:r>
          </a:p>
          <a:p>
            <a:pPr defTabSz="931774">
              <a:defRPr/>
            </a:pPr>
            <a:r>
              <a:rPr lang="en-US" dirty="0"/>
              <a:t>Each “card” or course indicates if automatic CPT is offered or if a multimedia roster needs to be entered in EDI for credit. </a:t>
            </a:r>
          </a:p>
          <a:p>
            <a:pPr defTabSz="931774">
              <a:defRPr/>
            </a:pPr>
            <a:r>
              <a:rPr lang="en-US" dirty="0"/>
              <a:t>The automatic CPT training has quizzes/tests, interactions, and feedback as if an instructor is involved but they are self-paced. </a:t>
            </a:r>
          </a:p>
          <a:p>
            <a:pPr defTabSz="931774">
              <a:defRPr/>
            </a:pPr>
            <a:r>
              <a:rPr lang="en-US" dirty="0"/>
              <a:t>The training that requires an EDI roster has a companion facilitated version, student guide, and overview guide PDFs that, you as a training manager with LP admin access, can discuss or facilitate a session or have a discussion, or allow an instructor to teach from. This is  where you, as the Training Manager, are responsible to ensure learning took place. There are guides for facilitation, student participation and an overview of a topic. We’ll go over where those are located on the learning portal.</a:t>
            </a:r>
          </a:p>
          <a:p>
            <a:pPr defTabSz="931774">
              <a:defRPr/>
            </a:pPr>
            <a:r>
              <a:rPr lang="en-US" dirty="0"/>
              <a:t>You also can find mandates on the website. A link to this is provided later. https://post.ca.gov/Learning-Portal-Training-that-Meets-Mandates </a:t>
            </a:r>
          </a:p>
          <a:p>
            <a:pPr defTabSz="931774">
              <a:defRPr/>
            </a:pPr>
            <a:r>
              <a:rPr lang="en-US" dirty="0"/>
              <a:t>Press </a:t>
            </a:r>
            <a:r>
              <a:rPr lang="en-US" b="1" i="1" u="sng" dirty="0">
                <a:solidFill>
                  <a:srgbClr val="C00000"/>
                </a:solidFill>
                <a:highlight>
                  <a:srgbClr val="FFFF00"/>
                </a:highlight>
              </a:rPr>
              <a:t>ENTER</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14</a:t>
            </a:fld>
            <a:endParaRPr lang="en-US"/>
          </a:p>
        </p:txBody>
      </p:sp>
    </p:spTree>
    <p:extLst>
      <p:ext uri="{BB962C8B-B14F-4D97-AF65-F5344CB8AC3E}">
        <p14:creationId xmlns:p14="http://schemas.microsoft.com/office/powerpoint/2010/main" val="2645131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you find what you need, there are a few ways to filter and search, such as Categories and types. Example: Automatic CPT.</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Click “All Types”, select (Press </a:t>
            </a:r>
            <a:r>
              <a:rPr lang="en-US" b="1" i="1" u="sng" dirty="0">
                <a:solidFill>
                  <a:srgbClr val="C00000"/>
                </a:solidFill>
                <a:highlight>
                  <a:srgbClr val="FFFF00"/>
                </a:highlight>
              </a:rPr>
              <a:t>ENTER</a:t>
            </a:r>
            <a:r>
              <a:rPr lang="en-US" dirty="0"/>
              <a:t>) “Automatic CPT”. Your list has now been updated.</a:t>
            </a:r>
          </a:p>
          <a:p>
            <a:endParaRPr lang="en-US" dirty="0"/>
          </a:p>
          <a:p>
            <a:r>
              <a:rPr lang="en-US" dirty="0"/>
              <a:t>The search features now have more detail such as (Press </a:t>
            </a:r>
            <a:r>
              <a:rPr lang="en-US" b="1" i="1" dirty="0">
                <a:solidFill>
                  <a:srgbClr val="C00000"/>
                </a:solidFill>
                <a:highlight>
                  <a:srgbClr val="FFFF00"/>
                </a:highlight>
              </a:rPr>
              <a:t>ENTER</a:t>
            </a:r>
            <a:r>
              <a:rPr lang="en-US" dirty="0"/>
              <a:t>) “roster required”, “mandates”.</a:t>
            </a:r>
          </a:p>
        </p:txBody>
      </p:sp>
      <p:sp>
        <p:nvSpPr>
          <p:cNvPr id="4" name="Slide Number Placeholder 3"/>
          <p:cNvSpPr>
            <a:spLocks noGrp="1"/>
          </p:cNvSpPr>
          <p:nvPr>
            <p:ph type="sldNum" sz="quarter" idx="5"/>
          </p:nvPr>
        </p:nvSpPr>
        <p:spPr/>
        <p:txBody>
          <a:bodyPr/>
          <a:lstStyle/>
          <a:p>
            <a:fld id="{7015507C-13FA-4415-A8EB-AC6232854DF1}" type="slidenum">
              <a:rPr lang="en-US" smtClean="0"/>
              <a:t>15</a:t>
            </a:fld>
            <a:endParaRPr lang="en-US"/>
          </a:p>
        </p:txBody>
      </p:sp>
    </p:spTree>
    <p:extLst>
      <p:ext uri="{BB962C8B-B14F-4D97-AF65-F5344CB8AC3E}">
        <p14:creationId xmlns:p14="http://schemas.microsoft.com/office/powerpoint/2010/main" val="2773742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You can also search for topics or categories. Enter (Press </a:t>
            </a:r>
            <a:r>
              <a:rPr lang="en-US" b="1" i="1" u="sng" dirty="0">
                <a:solidFill>
                  <a:srgbClr val="C00000"/>
                </a:solidFill>
                <a:highlight>
                  <a:srgbClr val="FFFF00"/>
                </a:highlight>
              </a:rPr>
              <a:t>ENTER</a:t>
            </a:r>
            <a:r>
              <a:rPr lang="en-US" dirty="0"/>
              <a:t>) “mandate” in Search to see the courses that meet mandates. </a:t>
            </a:r>
          </a:p>
          <a:p>
            <a:pPr defTabSz="931774">
              <a:defRPr/>
            </a:pPr>
            <a:endParaRPr lang="en-US" dirty="0"/>
          </a:p>
          <a:p>
            <a:pPr defTabSz="931774">
              <a:defRPr/>
            </a:pPr>
            <a:r>
              <a:rPr lang="en-US" dirty="0"/>
              <a:t>Press </a:t>
            </a:r>
            <a:r>
              <a:rPr lang="en-US" b="1" i="1" u="sng" dirty="0">
                <a:solidFill>
                  <a:srgbClr val="C00000"/>
                </a:solidFill>
                <a:highlight>
                  <a:srgbClr val="FFFF00"/>
                </a:highlight>
              </a:rPr>
              <a:t>ENTER</a:t>
            </a:r>
          </a:p>
          <a:p>
            <a:pPr defTabSz="931774">
              <a:defRPr/>
            </a:pPr>
            <a:endParaRPr lang="en-US" dirty="0"/>
          </a:p>
          <a:p>
            <a:pPr defTabSz="931774">
              <a:defRPr/>
            </a:pPr>
            <a:r>
              <a:rPr lang="en-US" dirty="0"/>
              <a:t>See how all courses that meet a mandate have populated.</a:t>
            </a:r>
          </a:p>
          <a:p>
            <a:pPr defTabSz="931774">
              <a:defRPr/>
            </a:pPr>
            <a:endParaRPr lang="en-US" dirty="0"/>
          </a:p>
          <a:p>
            <a:pPr defTabSz="931774">
              <a:defRPr/>
            </a:pPr>
            <a:r>
              <a:rPr lang="en-US" dirty="0"/>
              <a:t>Press </a:t>
            </a:r>
            <a:r>
              <a:rPr lang="en-US" b="1" i="1" u="sng" dirty="0">
                <a:solidFill>
                  <a:srgbClr val="C00000"/>
                </a:solidFill>
                <a:highlight>
                  <a:srgbClr val="FFFF00"/>
                </a:highlight>
              </a:rPr>
              <a:t>ENTER</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16</a:t>
            </a:fld>
            <a:endParaRPr lang="en-US"/>
          </a:p>
        </p:txBody>
      </p:sp>
    </p:spTree>
    <p:extLst>
      <p:ext uri="{BB962C8B-B14F-4D97-AF65-F5344CB8AC3E}">
        <p14:creationId xmlns:p14="http://schemas.microsoft.com/office/powerpoint/2010/main" val="3754933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there’s a Help Feature is available throughout the Portal. It will give you a brief description of what’s going on for the page you are on.</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17</a:t>
            </a:fld>
            <a:endParaRPr lang="en-US"/>
          </a:p>
        </p:txBody>
      </p:sp>
    </p:spTree>
    <p:extLst>
      <p:ext uri="{BB962C8B-B14F-4D97-AF65-F5344CB8AC3E}">
        <p14:creationId xmlns:p14="http://schemas.microsoft.com/office/powerpoint/2010/main" val="2618327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Let’s see how you access a course as a Learner. Your agency may have questions on this….Find the course you want. </a:t>
            </a:r>
          </a:p>
          <a:p>
            <a:pPr defTabSz="931774">
              <a:defRPr/>
            </a:pPr>
            <a:endParaRPr lang="en-US" dirty="0"/>
          </a:p>
          <a:p>
            <a:pPr defTabSz="931774">
              <a:defRPr/>
            </a:pPr>
            <a:r>
              <a:rPr lang="en-US" dirty="0"/>
              <a:t>Press </a:t>
            </a:r>
            <a:r>
              <a:rPr lang="en-US" b="1" i="1" u="sng" dirty="0">
                <a:solidFill>
                  <a:srgbClr val="C00000"/>
                </a:solidFill>
                <a:highlight>
                  <a:srgbClr val="FFFF00"/>
                </a:highlight>
              </a:rPr>
              <a:t>ENTER</a:t>
            </a:r>
          </a:p>
          <a:p>
            <a:pPr defTabSz="931774">
              <a:defRPr/>
            </a:pPr>
            <a:endParaRPr lang="en-US" dirty="0"/>
          </a:p>
          <a:p>
            <a:pPr defTabSz="931774">
              <a:defRPr/>
            </a:pPr>
            <a:r>
              <a:rPr lang="en-US" dirty="0"/>
              <a:t>Click Register to Enroll. Enrolling puts the course on your Dashboard. </a:t>
            </a:r>
          </a:p>
          <a:p>
            <a:pPr defTabSz="931774">
              <a:defRPr/>
            </a:pPr>
            <a:endParaRPr lang="en-US" dirty="0"/>
          </a:p>
          <a:p>
            <a:pPr defTabSz="931774">
              <a:defRPr/>
            </a:pPr>
            <a:r>
              <a:rPr lang="en-US" dirty="0"/>
              <a:t>Press </a:t>
            </a:r>
            <a:r>
              <a:rPr lang="en-US" b="1" i="1" u="sng" dirty="0">
                <a:solidFill>
                  <a:srgbClr val="C00000"/>
                </a:solidFill>
                <a:highlight>
                  <a:srgbClr val="FFFF00"/>
                </a:highlight>
              </a:rPr>
              <a:t>ENTER</a:t>
            </a:r>
          </a:p>
          <a:p>
            <a:pPr defTabSz="931774">
              <a:defRPr/>
            </a:pPr>
            <a:endParaRPr lang="en-US" dirty="0"/>
          </a:p>
          <a:p>
            <a:pPr defTabSz="931774">
              <a:defRPr/>
            </a:pPr>
            <a:r>
              <a:rPr lang="en-US" dirty="0"/>
              <a:t>Go back to the Dashboard to start a course. </a:t>
            </a:r>
          </a:p>
          <a:p>
            <a:pPr defTabSz="931774">
              <a:defRPr/>
            </a:pPr>
            <a:endParaRPr lang="en-US" dirty="0"/>
          </a:p>
          <a:p>
            <a:pPr defTabSz="931774">
              <a:defRPr/>
            </a:pPr>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18</a:t>
            </a:fld>
            <a:endParaRPr lang="en-US"/>
          </a:p>
        </p:txBody>
      </p:sp>
    </p:spTree>
    <p:extLst>
      <p:ext uri="{BB962C8B-B14F-4D97-AF65-F5344CB8AC3E}">
        <p14:creationId xmlns:p14="http://schemas.microsoft.com/office/powerpoint/2010/main" val="2245167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open the course, Press </a:t>
            </a:r>
            <a:r>
              <a:rPr lang="en-US" b="1" i="1" u="sng" dirty="0">
                <a:solidFill>
                  <a:srgbClr val="C00000"/>
                </a:solidFill>
                <a:highlight>
                  <a:srgbClr val="FFFF00"/>
                </a:highlight>
              </a:rPr>
              <a:t>ENTER</a:t>
            </a:r>
            <a:r>
              <a:rPr lang="en-US" dirty="0"/>
              <a:t>, click on it to open. </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19</a:t>
            </a:fld>
            <a:endParaRPr lang="en-US"/>
          </a:p>
        </p:txBody>
      </p:sp>
    </p:spTree>
    <p:extLst>
      <p:ext uri="{BB962C8B-B14F-4D97-AF65-F5344CB8AC3E}">
        <p14:creationId xmlns:p14="http://schemas.microsoft.com/office/powerpoint/2010/main" val="676078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cover:</a:t>
            </a:r>
          </a:p>
          <a:p>
            <a:r>
              <a:rPr lang="en-US" dirty="0"/>
              <a:t>Press </a:t>
            </a:r>
            <a:r>
              <a:rPr lang="en-US" b="1" i="1" u="sng" dirty="0">
                <a:solidFill>
                  <a:srgbClr val="C00000"/>
                </a:solidFill>
                <a:highlight>
                  <a:srgbClr val="FFFF00"/>
                </a:highlight>
              </a:rPr>
              <a:t>ENTER</a:t>
            </a:r>
          </a:p>
          <a:p>
            <a:pPr marL="0" indent="0">
              <a:buNone/>
            </a:pPr>
            <a:r>
              <a:rPr lang="en-US" dirty="0"/>
              <a:t>* Learning Portal Basics</a:t>
            </a:r>
          </a:p>
          <a:p>
            <a:pPr marL="0" indent="0">
              <a:buNone/>
            </a:pPr>
            <a:r>
              <a:rPr lang="en-US" dirty="0"/>
              <a:t>Press </a:t>
            </a:r>
            <a:r>
              <a:rPr lang="en-US" b="1" i="1" u="sng" dirty="0">
                <a:solidFill>
                  <a:srgbClr val="C00000"/>
                </a:solidFill>
                <a:highlight>
                  <a:srgbClr val="FFFF00"/>
                </a:highlight>
              </a:rPr>
              <a:t>ENTER</a:t>
            </a:r>
          </a:p>
          <a:p>
            <a:pPr marL="0" indent="0">
              <a:buNone/>
            </a:pPr>
            <a:r>
              <a:rPr lang="en-US" dirty="0"/>
              <a:t>* Products recently released and in production</a:t>
            </a:r>
          </a:p>
          <a:p>
            <a:pPr marL="0" indent="0">
              <a:buNone/>
            </a:pPr>
            <a:r>
              <a:rPr lang="en-US" dirty="0"/>
              <a:t>Press </a:t>
            </a:r>
            <a:r>
              <a:rPr lang="en-US" b="1" i="1" u="sng" dirty="0">
                <a:solidFill>
                  <a:srgbClr val="C00000"/>
                </a:solidFill>
                <a:highlight>
                  <a:srgbClr val="FFFF00"/>
                </a:highlight>
              </a:rPr>
              <a:t>ENTER</a:t>
            </a:r>
          </a:p>
          <a:p>
            <a:pPr marL="0" indent="0">
              <a:buNone/>
            </a:pPr>
            <a:r>
              <a:rPr lang="en-US" dirty="0"/>
              <a:t>* Utilize hands-on activities</a:t>
            </a:r>
          </a:p>
          <a:p>
            <a:pPr marL="0" indent="0">
              <a:buNone/>
            </a:pPr>
            <a:r>
              <a:rPr lang="en-US" dirty="0"/>
              <a:t>Press </a:t>
            </a:r>
            <a:r>
              <a:rPr lang="en-US" b="1" i="1" u="sng" dirty="0">
                <a:solidFill>
                  <a:srgbClr val="C00000"/>
                </a:solidFill>
                <a:highlight>
                  <a:srgbClr val="FFFF00"/>
                </a:highlight>
              </a:rPr>
              <a:t>ENTER</a:t>
            </a:r>
          </a:p>
          <a:p>
            <a:pPr marL="0" indent="0">
              <a:buNone/>
            </a:pPr>
            <a:r>
              <a:rPr lang="en-US" dirty="0"/>
              <a:t>* Review Training Manager tools</a:t>
            </a:r>
          </a:p>
          <a:p>
            <a:pPr marL="0" indent="0">
              <a:buNone/>
            </a:pPr>
            <a:r>
              <a:rPr lang="en-US" dirty="0"/>
              <a:t>Press </a:t>
            </a:r>
            <a:r>
              <a:rPr lang="en-US" b="1" i="1" u="sng" dirty="0">
                <a:solidFill>
                  <a:srgbClr val="C00000"/>
                </a:solidFill>
                <a:highlight>
                  <a:srgbClr val="FFFF00"/>
                </a:highlight>
              </a:rPr>
              <a:t>ENTER</a:t>
            </a:r>
          </a:p>
          <a:p>
            <a:pPr marL="0" indent="0">
              <a:buNone/>
            </a:pPr>
            <a:r>
              <a:rPr lang="en-US" dirty="0"/>
              <a:t>* Learning Portal help</a:t>
            </a:r>
          </a:p>
          <a:p>
            <a:pPr marL="0" indent="0">
              <a:buNone/>
            </a:pPr>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2</a:t>
            </a:fld>
            <a:endParaRPr lang="en-US"/>
          </a:p>
        </p:txBody>
      </p:sp>
    </p:spTree>
    <p:extLst>
      <p:ext uri="{BB962C8B-B14F-4D97-AF65-F5344CB8AC3E}">
        <p14:creationId xmlns:p14="http://schemas.microsoft.com/office/powerpoint/2010/main" val="3896482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Play this video for a walk through</a:t>
            </a:r>
          </a:p>
          <a:p>
            <a:pPr lvl="0" algn="l"/>
            <a:endParaRPr lang="en-US" dirty="0"/>
          </a:p>
          <a:p>
            <a:pPr lvl="0" algn="l"/>
            <a:r>
              <a:rPr lang="en-US" dirty="0"/>
              <a:t>This shows the First Aid/CPR/AED Retraining course outline. </a:t>
            </a:r>
          </a:p>
          <a:p>
            <a:pPr lvl="0" algn="l"/>
            <a:endParaRPr lang="en-US" dirty="0"/>
          </a:p>
          <a:p>
            <a:pPr lvl="0" algn="l"/>
            <a:r>
              <a:rPr lang="en-US" dirty="0"/>
              <a:t>First learners will need to complete all 6 modules online in Portal.</a:t>
            </a:r>
          </a:p>
          <a:p>
            <a:pPr lvl="0" algn="l"/>
            <a:r>
              <a:rPr lang="en-US" dirty="0"/>
              <a:t> </a:t>
            </a:r>
          </a:p>
          <a:p>
            <a:pPr lvl="0" algn="l"/>
            <a:r>
              <a:rPr lang="en-US" dirty="0"/>
              <a:t>Details on the online modules and the skills demo date entry are all written out. </a:t>
            </a:r>
            <a:r>
              <a:rPr lang="en-US" b="1" dirty="0"/>
              <a:t>Take time to read through.</a:t>
            </a:r>
          </a:p>
          <a:p>
            <a:pPr lvl="0" algn="l"/>
            <a:endParaRPr lang="en-US" dirty="0"/>
          </a:p>
          <a:p>
            <a:pPr lvl="0" algn="l"/>
            <a:r>
              <a:rPr lang="en-US" dirty="0"/>
              <a:t>Second, learners will need to attend the in-person skills demonstration when the first part is complete. The Learner will then go back to the Portal and enter the date they completed the skills demonstration. NOT the date they are entering the information. They will receive CPT credit once these 2 steps are done.</a:t>
            </a:r>
          </a:p>
          <a:p>
            <a:pPr lvl="0" algn="l"/>
            <a:endParaRPr lang="en-US" dirty="0"/>
          </a:p>
          <a:p>
            <a:pPr lvl="0" algn="l"/>
            <a:r>
              <a:rPr lang="en-US" dirty="0"/>
              <a:t>Press </a:t>
            </a:r>
            <a:r>
              <a:rPr lang="en-US" b="1" i="1" u="sng" dirty="0">
                <a:solidFill>
                  <a:srgbClr val="C00000"/>
                </a:solidFill>
                <a:highlight>
                  <a:srgbClr val="FFFF00"/>
                </a:highlight>
              </a:rPr>
              <a:t>ENTER</a:t>
            </a:r>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20</a:t>
            </a:fld>
            <a:endParaRPr lang="en-US"/>
          </a:p>
        </p:txBody>
      </p:sp>
    </p:spTree>
    <p:extLst>
      <p:ext uri="{BB962C8B-B14F-4D97-AF65-F5344CB8AC3E}">
        <p14:creationId xmlns:p14="http://schemas.microsoft.com/office/powerpoint/2010/main" val="2336971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dirty="0"/>
              <a:t>Once in-person skills demonstration is complete, Press </a:t>
            </a:r>
            <a:r>
              <a:rPr lang="en-US" b="1" i="1" u="sng" dirty="0">
                <a:solidFill>
                  <a:srgbClr val="C00000"/>
                </a:solidFill>
                <a:highlight>
                  <a:srgbClr val="FFFF00"/>
                </a:highlight>
              </a:rPr>
              <a:t>ENTER</a:t>
            </a:r>
          </a:p>
          <a:p>
            <a:pPr lvl="0" algn="l"/>
            <a:endParaRPr lang="en-US" dirty="0"/>
          </a:p>
          <a:p>
            <a:pPr lvl="0" algn="l"/>
            <a:r>
              <a:rPr lang="en-US" dirty="0"/>
              <a:t>Learners must enter the skills demonstration date as shown:</a:t>
            </a:r>
          </a:p>
          <a:p>
            <a:pPr marL="171450" lvl="0" indent="-171450" algn="l">
              <a:buFont typeface="Arial" panose="020B0604020202020204" pitchFamily="34" charset="0"/>
              <a:buChar char="•"/>
            </a:pPr>
            <a:r>
              <a:rPr lang="en-US" dirty="0"/>
              <a:t>2 digit month</a:t>
            </a:r>
          </a:p>
          <a:p>
            <a:pPr marL="171450" lvl="0" indent="-171450" algn="l">
              <a:buFont typeface="Arial" panose="020B0604020202020204" pitchFamily="34" charset="0"/>
              <a:buChar char="•"/>
            </a:pPr>
            <a:r>
              <a:rPr lang="en-US" dirty="0"/>
              <a:t>2 digit day</a:t>
            </a:r>
          </a:p>
          <a:p>
            <a:pPr marL="171450" lvl="0" indent="-171450" algn="l">
              <a:buFont typeface="Arial" panose="020B0604020202020204" pitchFamily="34" charset="0"/>
              <a:buChar char="•"/>
            </a:pPr>
            <a:r>
              <a:rPr lang="en-US" dirty="0"/>
              <a:t>4 digit year</a:t>
            </a:r>
          </a:p>
          <a:p>
            <a:pPr marL="171450" lvl="0" indent="-171450" algn="l">
              <a:buFont typeface="Arial" panose="020B0604020202020204" pitchFamily="34" charset="0"/>
              <a:buChar char="•"/>
            </a:pPr>
            <a:endParaRPr lang="en-US" dirty="0"/>
          </a:p>
          <a:p>
            <a:pPr marL="0" lvl="0" indent="0" algn="l">
              <a:buFont typeface="Arial" panose="020B0604020202020204" pitchFamily="34" charset="0"/>
              <a:buNone/>
            </a:pPr>
            <a:r>
              <a:rPr lang="en-US" dirty="0"/>
              <a:t>Question:</a:t>
            </a:r>
          </a:p>
          <a:p>
            <a:pPr marL="0" lvl="0" indent="0" algn="l">
              <a:buFont typeface="Arial" panose="020B0604020202020204" pitchFamily="34" charset="0"/>
              <a:buNone/>
            </a:pPr>
            <a:r>
              <a:rPr lang="en-US" dirty="0"/>
              <a:t>If the skills demonstration was completed on June 3, 2025, how would it be entered? 06-03-2025</a:t>
            </a:r>
          </a:p>
          <a:p>
            <a:pPr marL="0" lvl="0" indent="0" algn="l">
              <a:buFont typeface="Arial" panose="020B0604020202020204" pitchFamily="34" charset="0"/>
              <a:buNone/>
            </a:pPr>
            <a:r>
              <a:rPr lang="en-US" dirty="0"/>
              <a:t>If the skills demonstration was completed on October 11, 2025, how would it be entered? 10-11-2025</a:t>
            </a:r>
          </a:p>
          <a:p>
            <a:pPr marL="0" lvl="0" indent="0" algn="l">
              <a:buFont typeface="Arial" panose="020B0604020202020204" pitchFamily="34" charset="0"/>
              <a:buNone/>
            </a:pPr>
            <a:endParaRPr lang="en-US" dirty="0"/>
          </a:p>
          <a:p>
            <a:pPr marL="0" lvl="0" indent="0" algn="l">
              <a:buFont typeface="Arial" panose="020B0604020202020204" pitchFamily="34" charset="0"/>
              <a:buNone/>
            </a:pPr>
            <a:r>
              <a:rPr lang="en-US" dirty="0"/>
              <a:t>Press </a:t>
            </a:r>
            <a:r>
              <a:rPr lang="en-US" b="1" i="1" u="sng" dirty="0">
                <a:solidFill>
                  <a:srgbClr val="C00000"/>
                </a:solidFill>
                <a:highlight>
                  <a:srgbClr val="FFFF00"/>
                </a:highlight>
              </a:rPr>
              <a:t>ENTER</a:t>
            </a:r>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21</a:t>
            </a:fld>
            <a:endParaRPr lang="en-US"/>
          </a:p>
        </p:txBody>
      </p:sp>
    </p:spTree>
    <p:extLst>
      <p:ext uri="{BB962C8B-B14F-4D97-AF65-F5344CB8AC3E}">
        <p14:creationId xmlns:p14="http://schemas.microsoft.com/office/powerpoint/2010/main" val="720094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378EE-601D-C025-6818-B8787A396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EB323-6EE7-5553-6177-4DD07EB034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35F550-D827-B653-CB49-A832B36A462C}"/>
              </a:ext>
            </a:extLst>
          </p:cNvPr>
          <p:cNvSpPr>
            <a:spLocks noGrp="1"/>
          </p:cNvSpPr>
          <p:nvPr>
            <p:ph type="body" idx="1"/>
          </p:nvPr>
        </p:nvSpPr>
        <p:spPr/>
        <p:txBody>
          <a:bodyPr/>
          <a:lstStyle/>
          <a:p>
            <a:r>
              <a:rPr lang="en-US" dirty="0"/>
              <a:t>End of Year Course Update</a:t>
            </a:r>
          </a:p>
          <a:p>
            <a:r>
              <a:rPr lang="en-US" dirty="0"/>
              <a:t>Press </a:t>
            </a:r>
            <a:r>
              <a:rPr lang="en-US" b="1" i="1" u="sng" dirty="0">
                <a:solidFill>
                  <a:srgbClr val="C00000"/>
                </a:solidFill>
                <a:highlight>
                  <a:srgbClr val="FFFF00"/>
                </a:highlight>
              </a:rPr>
              <a:t>ENTER</a:t>
            </a:r>
          </a:p>
          <a:p>
            <a:r>
              <a:rPr lang="en-US" b="1" i="1" u="sng" dirty="0"/>
              <a:t>ALL</a:t>
            </a:r>
            <a:r>
              <a:rPr lang="en-US" dirty="0"/>
              <a:t> POST Learning Portal Courses, including both parts of the First Aid/CPR course, </a:t>
            </a:r>
            <a:r>
              <a:rPr lang="en-US" b="1" i="1" u="sng" dirty="0"/>
              <a:t>MUST</a:t>
            </a:r>
            <a:r>
              <a:rPr lang="en-US" dirty="0"/>
              <a:t> be completed by December 31, 2025. The First Aid/CPR Skills Demonstration date </a:t>
            </a:r>
            <a:r>
              <a:rPr lang="en-US" b="1" i="1" u="sng" dirty="0"/>
              <a:t>MUST</a:t>
            </a:r>
            <a:r>
              <a:rPr lang="en-US" dirty="0"/>
              <a:t> also be entered by this date. Incomplete progress in any course </a:t>
            </a:r>
            <a:r>
              <a:rPr lang="en-US" b="1" i="1" u="sng" dirty="0"/>
              <a:t>WILL RESET</a:t>
            </a:r>
            <a:r>
              <a:rPr lang="en-US" dirty="0"/>
              <a:t>, and progress will be lost.</a:t>
            </a:r>
          </a:p>
          <a:p>
            <a:r>
              <a:rPr lang="en-US" dirty="0"/>
              <a:t>Press </a:t>
            </a:r>
            <a:r>
              <a:rPr lang="en-US" b="1" i="1" u="sng" dirty="0">
                <a:solidFill>
                  <a:srgbClr val="C00000"/>
                </a:solidFill>
                <a:highlight>
                  <a:srgbClr val="FFFF00"/>
                </a:highlight>
              </a:rPr>
              <a:t>ENTER</a:t>
            </a:r>
          </a:p>
          <a:p>
            <a:r>
              <a:rPr lang="en-US" dirty="0"/>
              <a:t>For more information, refer to Bulleting 2025-17. For questions, contact Learning Portal Support. </a:t>
            </a:r>
          </a:p>
          <a:p>
            <a:endParaRPr lang="en-US" dirty="0"/>
          </a:p>
          <a:p>
            <a:r>
              <a:rPr lang="en-US" dirty="0"/>
              <a:t>Questions:</a:t>
            </a:r>
          </a:p>
          <a:p>
            <a:pPr marL="171450" indent="-171450">
              <a:buFont typeface="Arial" panose="020B0604020202020204" pitchFamily="34" charset="0"/>
              <a:buChar char="•"/>
            </a:pPr>
            <a:r>
              <a:rPr lang="en-US" dirty="0"/>
              <a:t>Can a First Aid/CPR course completion in 2025 have a skills demonstration date of January 12, 2026?</a:t>
            </a:r>
          </a:p>
          <a:p>
            <a:pPr marL="171450" indent="-171450">
              <a:buFont typeface="Arial" panose="020B0604020202020204" pitchFamily="34" charset="0"/>
              <a:buChar char="•"/>
            </a:pPr>
            <a:r>
              <a:rPr lang="en-US" dirty="0"/>
              <a:t>What will happen?</a:t>
            </a:r>
          </a:p>
          <a:p>
            <a:pPr marL="171450" indent="-171450">
              <a:buFont typeface="Arial" panose="020B0604020202020204" pitchFamily="34" charset="0"/>
              <a:buChar char="•"/>
            </a:pPr>
            <a:r>
              <a:rPr lang="en-US" dirty="0"/>
              <a:t>What do you need to do as a Training Manager if learners have completed Part 1 of the First Aid/CPR course?</a:t>
            </a:r>
          </a:p>
          <a:p>
            <a:endParaRPr lang="en-US" dirty="0"/>
          </a:p>
          <a:p>
            <a:r>
              <a:rPr lang="en-US" dirty="0"/>
              <a:t>Press </a:t>
            </a:r>
            <a:r>
              <a:rPr lang="en-US" b="1" i="1" u="sng" dirty="0">
                <a:solidFill>
                  <a:srgbClr val="C00000"/>
                </a:solidFill>
                <a:highlight>
                  <a:srgbClr val="FFFF00"/>
                </a:highlight>
              </a:rPr>
              <a:t>ENTER</a:t>
            </a:r>
          </a:p>
          <a:p>
            <a:endParaRPr lang="en-US" dirty="0"/>
          </a:p>
          <a:p>
            <a:endParaRPr lang="en-US" dirty="0"/>
          </a:p>
        </p:txBody>
      </p:sp>
      <p:sp>
        <p:nvSpPr>
          <p:cNvPr id="4" name="Slide Number Placeholder 3">
            <a:extLst>
              <a:ext uri="{FF2B5EF4-FFF2-40B4-BE49-F238E27FC236}">
                <a16:creationId xmlns:a16="http://schemas.microsoft.com/office/drawing/2014/main" id="{B737FE2B-6721-A1E8-BD67-4C137C219A76}"/>
              </a:ext>
            </a:extLst>
          </p:cNvPr>
          <p:cNvSpPr>
            <a:spLocks noGrp="1"/>
          </p:cNvSpPr>
          <p:nvPr>
            <p:ph type="sldNum" sz="quarter" idx="5"/>
          </p:nvPr>
        </p:nvSpPr>
        <p:spPr/>
        <p:txBody>
          <a:bodyPr/>
          <a:lstStyle/>
          <a:p>
            <a:pPr defTabSz="931774"/>
            <a:fld id="{7015507C-13FA-4415-A8EB-AC6232854DF1}" type="slidenum">
              <a:rPr lang="en-US">
                <a:solidFill>
                  <a:prstClr val="black"/>
                </a:solidFill>
                <a:latin typeface="Calibri" panose="020F0502020204030204"/>
              </a:rPr>
              <a:pPr defTabSz="931774"/>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168652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review how to Drop a Course.</a:t>
            </a:r>
          </a:p>
          <a:p>
            <a:endParaRPr lang="en-US" dirty="0"/>
          </a:p>
          <a:p>
            <a:r>
              <a:rPr lang="en-US" dirty="0"/>
              <a:t>Press </a:t>
            </a:r>
            <a:r>
              <a:rPr lang="en-US" b="1" i="1" u="sng" dirty="0">
                <a:solidFill>
                  <a:srgbClr val="C00000"/>
                </a:solidFill>
                <a:highlight>
                  <a:srgbClr val="FFFF00"/>
                </a:highlight>
              </a:rPr>
              <a:t>ENTER</a:t>
            </a:r>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23</a:t>
            </a:fld>
            <a:endParaRPr lang="en-US"/>
          </a:p>
        </p:txBody>
      </p:sp>
    </p:spTree>
    <p:extLst>
      <p:ext uri="{BB962C8B-B14F-4D97-AF65-F5344CB8AC3E}">
        <p14:creationId xmlns:p14="http://schemas.microsoft.com/office/powerpoint/2010/main" val="1756471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2B29B-FBF0-9725-B81B-2B7EAD010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77475-81CF-E5D2-BA6F-55D6539A1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054AE8-093C-5789-1B39-B4831F9D9EF3}"/>
              </a:ext>
            </a:extLst>
          </p:cNvPr>
          <p:cNvSpPr>
            <a:spLocks noGrp="1"/>
          </p:cNvSpPr>
          <p:nvPr>
            <p:ph type="body" idx="1"/>
          </p:nvPr>
        </p:nvSpPr>
        <p:spPr/>
        <p:txBody>
          <a:bodyPr/>
          <a:lstStyle/>
          <a:p>
            <a:r>
              <a:rPr lang="en-US" dirty="0"/>
              <a:t>You can also Drop a Course you are no longer interested in or aren’t going to complete to remove it from your Dashboard.</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Select drop course.</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Request new drop.</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Select the title and reason of drop. Click Save.</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a:extLst>
              <a:ext uri="{FF2B5EF4-FFF2-40B4-BE49-F238E27FC236}">
                <a16:creationId xmlns:a16="http://schemas.microsoft.com/office/drawing/2014/main" id="{E4229548-878D-F239-939E-DDB0072384DF}"/>
              </a:ext>
            </a:extLst>
          </p:cNvPr>
          <p:cNvSpPr>
            <a:spLocks noGrp="1"/>
          </p:cNvSpPr>
          <p:nvPr>
            <p:ph type="sldNum" sz="quarter" idx="5"/>
          </p:nvPr>
        </p:nvSpPr>
        <p:spPr/>
        <p:txBody>
          <a:bodyPr/>
          <a:lstStyle/>
          <a:p>
            <a:fld id="{7015507C-13FA-4415-A8EB-AC6232854DF1}" type="slidenum">
              <a:rPr lang="en-US" smtClean="0"/>
              <a:t>24</a:t>
            </a:fld>
            <a:endParaRPr lang="en-US"/>
          </a:p>
        </p:txBody>
      </p:sp>
    </p:spTree>
    <p:extLst>
      <p:ext uri="{BB962C8B-B14F-4D97-AF65-F5344CB8AC3E}">
        <p14:creationId xmlns:p14="http://schemas.microsoft.com/office/powerpoint/2010/main" val="1067600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044F1-AEAC-3A68-1626-6D0EB9355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B43567-6FFD-2CBB-A041-9817DAC220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B5C6B-4830-FC3A-2997-F275F7E6129E}"/>
              </a:ext>
            </a:extLst>
          </p:cNvPr>
          <p:cNvSpPr>
            <a:spLocks noGrp="1"/>
          </p:cNvSpPr>
          <p:nvPr>
            <p:ph type="body" idx="1"/>
          </p:nvPr>
        </p:nvSpPr>
        <p:spPr/>
        <p:txBody>
          <a:bodyPr/>
          <a:lstStyle/>
          <a:p>
            <a:pPr marL="120306" lvl="0">
              <a:lnSpc>
                <a:spcPct val="100000"/>
              </a:lnSpc>
              <a:spcBef>
                <a:spcPct val="0"/>
              </a:spcBef>
              <a:spcAft>
                <a:spcPts val="0"/>
              </a:spcAft>
            </a:pPr>
            <a:r>
              <a:rPr lang="en-US" sz="1200" dirty="0"/>
              <a:t>Training Manager Administrator Tools</a:t>
            </a:r>
          </a:p>
          <a:p>
            <a:pPr marL="120306" lvl="0">
              <a:lnSpc>
                <a:spcPct val="100000"/>
              </a:lnSpc>
              <a:spcBef>
                <a:spcPct val="0"/>
              </a:spcBef>
              <a:spcAft>
                <a:spcPts val="0"/>
              </a:spcAft>
            </a:pPr>
            <a:r>
              <a:rPr lang="en-US" sz="1200" dirty="0"/>
              <a:t>Press </a:t>
            </a:r>
            <a:r>
              <a:rPr lang="en-US" sz="1200" b="1" i="1" u="sng" dirty="0">
                <a:solidFill>
                  <a:srgbClr val="C00000"/>
                </a:solidFill>
                <a:highlight>
                  <a:srgbClr val="FFFF00"/>
                </a:highlight>
              </a:rPr>
              <a:t>ENTER</a:t>
            </a:r>
          </a:p>
          <a:p>
            <a:pPr marL="120306" lvl="0">
              <a:lnSpc>
                <a:spcPct val="100000"/>
              </a:lnSpc>
              <a:spcBef>
                <a:spcPct val="0"/>
              </a:spcBef>
              <a:spcAft>
                <a:spcPts val="0"/>
              </a:spcAft>
            </a:pPr>
            <a:r>
              <a:rPr lang="en-US" sz="1200" dirty="0"/>
              <a:t>How?</a:t>
            </a:r>
          </a:p>
          <a:p>
            <a:pPr marL="291756" lvl="0" indent="-171450">
              <a:lnSpc>
                <a:spcPct val="100000"/>
              </a:lnSpc>
              <a:spcBef>
                <a:spcPct val="0"/>
              </a:spcBef>
              <a:spcAft>
                <a:spcPts val="0"/>
              </a:spcAft>
              <a:buFont typeface="Arial" panose="020B0604020202020204" pitchFamily="34" charset="0"/>
              <a:buChar char="•"/>
            </a:pPr>
            <a:r>
              <a:rPr lang="en-US" sz="1200" dirty="0"/>
              <a:t>Fill out Form 2-339 (POST Website/Forms)</a:t>
            </a:r>
          </a:p>
          <a:p>
            <a:pPr marL="291756" lvl="0" indent="-171450">
              <a:lnSpc>
                <a:spcPct val="100000"/>
              </a:lnSpc>
              <a:spcBef>
                <a:spcPct val="0"/>
              </a:spcBef>
              <a:spcAft>
                <a:spcPts val="0"/>
              </a:spcAft>
              <a:buFont typeface="Arial" panose="020B0604020202020204" pitchFamily="34" charset="0"/>
              <a:buChar char="•"/>
            </a:pPr>
            <a:r>
              <a:rPr lang="en-US" sz="1200" dirty="0"/>
              <a:t>Switch roles under your name.</a:t>
            </a:r>
          </a:p>
          <a:p>
            <a:pPr marL="291756" lvl="0" indent="-171450">
              <a:lnSpc>
                <a:spcPct val="100000"/>
              </a:lnSpc>
              <a:spcBef>
                <a:spcPct val="0"/>
              </a:spcBef>
              <a:spcAft>
                <a:spcPts val="0"/>
              </a:spcAft>
              <a:buFont typeface="Arial" panose="020B0604020202020204" pitchFamily="34" charset="0"/>
              <a:buChar char="•"/>
            </a:pPr>
            <a:r>
              <a:rPr lang="en-US" sz="1200" dirty="0"/>
              <a:t>Gives you a new dashboard view.</a:t>
            </a:r>
          </a:p>
          <a:p>
            <a:pPr marL="120306" lvl="0" indent="0">
              <a:lnSpc>
                <a:spcPct val="100000"/>
              </a:lnSpc>
              <a:spcBef>
                <a:spcPct val="0"/>
              </a:spcBef>
              <a:spcAft>
                <a:spcPts val="0"/>
              </a:spcAft>
              <a:buFont typeface="Arial" panose="020B0604020202020204" pitchFamily="34" charset="0"/>
              <a:buNone/>
            </a:pPr>
            <a:r>
              <a:rPr lang="en-US" sz="1200" dirty="0"/>
              <a:t>Press </a:t>
            </a:r>
            <a:r>
              <a:rPr lang="en-US" sz="1200" b="1" i="1" u="sng" dirty="0">
                <a:solidFill>
                  <a:srgbClr val="C00000"/>
                </a:solidFill>
                <a:highlight>
                  <a:srgbClr val="FFFF00"/>
                </a:highlight>
              </a:rPr>
              <a:t>ENTER</a:t>
            </a:r>
          </a:p>
          <a:p>
            <a:pPr marL="120306" lvl="0" indent="0">
              <a:lnSpc>
                <a:spcPct val="100000"/>
              </a:lnSpc>
              <a:spcBef>
                <a:spcPct val="0"/>
              </a:spcBef>
              <a:spcAft>
                <a:spcPts val="0"/>
              </a:spcAft>
              <a:buFont typeface="Arial" panose="020B0604020202020204" pitchFamily="34" charset="0"/>
              <a:buNone/>
            </a:pPr>
            <a:r>
              <a:rPr lang="en-US" sz="1200" dirty="0"/>
              <a:t>What?</a:t>
            </a:r>
          </a:p>
          <a:p>
            <a:pPr marL="291756" lvl="0" indent="-171450">
              <a:lnSpc>
                <a:spcPct val="100000"/>
              </a:lnSpc>
              <a:spcBef>
                <a:spcPct val="0"/>
              </a:spcBef>
              <a:spcAft>
                <a:spcPts val="0"/>
              </a:spcAft>
              <a:buFont typeface="Arial" panose="020B0604020202020204" pitchFamily="34" charset="0"/>
              <a:buChar char="•"/>
            </a:pPr>
            <a:r>
              <a:rPr lang="en-US" sz="1200" dirty="0"/>
              <a:t>Manager learner lists</a:t>
            </a:r>
          </a:p>
          <a:p>
            <a:pPr marL="291756" lvl="0" indent="-171450">
              <a:lnSpc>
                <a:spcPct val="100000"/>
              </a:lnSpc>
              <a:spcBef>
                <a:spcPct val="0"/>
              </a:spcBef>
              <a:spcAft>
                <a:spcPts val="0"/>
              </a:spcAft>
              <a:buFont typeface="Arial" panose="020B0604020202020204" pitchFamily="34" charset="0"/>
              <a:buChar char="•"/>
            </a:pPr>
            <a:r>
              <a:rPr lang="en-US" sz="1200" dirty="0"/>
              <a:t>Assign training, run reports</a:t>
            </a:r>
          </a:p>
          <a:p>
            <a:pPr marL="291756" lvl="0" indent="-171450">
              <a:lnSpc>
                <a:spcPct val="100000"/>
              </a:lnSpc>
              <a:spcBef>
                <a:spcPct val="0"/>
              </a:spcBef>
              <a:spcAft>
                <a:spcPts val="0"/>
              </a:spcAft>
              <a:buFont typeface="Arial" panose="020B0604020202020204" pitchFamily="34" charset="0"/>
              <a:buChar char="•"/>
            </a:pPr>
            <a:r>
              <a:rPr lang="en-US" sz="1200" dirty="0"/>
              <a:t>Monitor completions and transcripts</a:t>
            </a:r>
          </a:p>
          <a:p>
            <a:pPr marL="291756" lvl="0" indent="-171450">
              <a:lnSpc>
                <a:spcPct val="100000"/>
              </a:lnSpc>
              <a:spcBef>
                <a:spcPct val="0"/>
              </a:spcBef>
              <a:spcAft>
                <a:spcPts val="0"/>
              </a:spcAft>
              <a:buFont typeface="Arial" panose="020B0604020202020204" pitchFamily="34" charset="0"/>
              <a:buChar char="•"/>
            </a:pPr>
            <a:r>
              <a:rPr lang="en-US" sz="1200" dirty="0"/>
              <a:t>Add Non-Peace Officers, if necessary</a:t>
            </a:r>
          </a:p>
          <a:p>
            <a:pPr marL="120306" lvl="0" indent="0">
              <a:lnSpc>
                <a:spcPct val="100000"/>
              </a:lnSpc>
              <a:spcBef>
                <a:spcPct val="0"/>
              </a:spcBef>
              <a:spcAft>
                <a:spcPts val="0"/>
              </a:spcAft>
              <a:buFont typeface="Arial" panose="020B0604020202020204" pitchFamily="34" charset="0"/>
              <a:buNone/>
            </a:pPr>
            <a:r>
              <a:rPr lang="en-US" sz="1200" dirty="0"/>
              <a:t>Press </a:t>
            </a:r>
            <a:r>
              <a:rPr lang="en-US" sz="1200" b="1" i="1" u="sng" dirty="0">
                <a:solidFill>
                  <a:srgbClr val="C00000"/>
                </a:solidFill>
                <a:highlight>
                  <a:srgbClr val="FFFF00"/>
                </a:highlight>
              </a:rPr>
              <a:t>ENTER</a:t>
            </a:r>
          </a:p>
          <a:p>
            <a:pPr marL="120306" lvl="0" indent="0">
              <a:lnSpc>
                <a:spcPct val="100000"/>
              </a:lnSpc>
              <a:spcBef>
                <a:spcPct val="0"/>
              </a:spcBef>
              <a:spcAft>
                <a:spcPts val="0"/>
              </a:spcAft>
              <a:buFont typeface="Arial" panose="020B0604020202020204" pitchFamily="34" charset="0"/>
              <a:buNone/>
            </a:pPr>
            <a:r>
              <a:rPr lang="en-US" sz="1200" dirty="0"/>
              <a:t>What Else?</a:t>
            </a:r>
          </a:p>
          <a:p>
            <a:pPr marL="291756" lvl="0" indent="-171450">
              <a:lnSpc>
                <a:spcPct val="100000"/>
              </a:lnSpc>
              <a:spcBef>
                <a:spcPct val="0"/>
              </a:spcBef>
              <a:spcAft>
                <a:spcPts val="0"/>
              </a:spcAft>
              <a:buFont typeface="Arial" panose="020B0604020202020204" pitchFamily="34" charset="0"/>
              <a:buChar char="•"/>
            </a:pPr>
            <a:r>
              <a:rPr lang="en-US" sz="1200" dirty="0"/>
              <a:t>Course Customization – Vehicle Pursuit Policy</a:t>
            </a:r>
          </a:p>
          <a:p>
            <a:pPr marL="291756" lvl="0" indent="-171450">
              <a:lnSpc>
                <a:spcPct val="100000"/>
              </a:lnSpc>
              <a:spcBef>
                <a:spcPct val="0"/>
              </a:spcBef>
              <a:spcAft>
                <a:spcPts val="0"/>
              </a:spcAft>
              <a:buFont typeface="Arial" panose="020B0604020202020204" pitchFamily="34" charset="0"/>
              <a:buChar char="•"/>
            </a:pPr>
            <a:r>
              <a:rPr lang="en-US" sz="1200" dirty="0"/>
              <a:t>Facilitated Courses with training materials</a:t>
            </a:r>
          </a:p>
          <a:p>
            <a:pPr marL="291756" lvl="0" indent="-171450">
              <a:lnSpc>
                <a:spcPct val="100000"/>
              </a:lnSpc>
              <a:spcBef>
                <a:spcPct val="0"/>
              </a:spcBef>
              <a:spcAft>
                <a:spcPts val="0"/>
              </a:spcAft>
              <a:buFont typeface="Arial" panose="020B0604020202020204" pitchFamily="34" charset="0"/>
              <a:buChar char="•"/>
            </a:pPr>
            <a:r>
              <a:rPr lang="en-US" sz="1200" dirty="0"/>
              <a:t>EDI Roster entry for multimedia courses</a:t>
            </a:r>
          </a:p>
          <a:p>
            <a:pPr marL="120306" lvl="0" indent="0">
              <a:lnSpc>
                <a:spcPct val="100000"/>
              </a:lnSpc>
              <a:spcBef>
                <a:spcPct val="0"/>
              </a:spcBef>
              <a:spcAft>
                <a:spcPts val="0"/>
              </a:spcAft>
              <a:buFont typeface="Arial" panose="020B0604020202020204" pitchFamily="34" charset="0"/>
              <a:buNone/>
            </a:pPr>
            <a:r>
              <a:rPr lang="en-US" sz="1200" dirty="0"/>
              <a:t>Press </a:t>
            </a:r>
            <a:r>
              <a:rPr lang="en-US" sz="1200" b="1" i="1" u="sng" dirty="0">
                <a:solidFill>
                  <a:srgbClr val="C00000"/>
                </a:solidFill>
                <a:highlight>
                  <a:srgbClr val="FFFF00"/>
                </a:highlight>
              </a:rPr>
              <a:t>ENTER</a:t>
            </a:r>
          </a:p>
        </p:txBody>
      </p:sp>
      <p:sp>
        <p:nvSpPr>
          <p:cNvPr id="4" name="Slide Number Placeholder 3">
            <a:extLst>
              <a:ext uri="{FF2B5EF4-FFF2-40B4-BE49-F238E27FC236}">
                <a16:creationId xmlns:a16="http://schemas.microsoft.com/office/drawing/2014/main" id="{9A6ECC22-C801-3F57-9896-045141ED2ACC}"/>
              </a:ext>
            </a:extLst>
          </p:cNvPr>
          <p:cNvSpPr>
            <a:spLocks noGrp="1"/>
          </p:cNvSpPr>
          <p:nvPr>
            <p:ph type="sldNum" sz="quarter" idx="5"/>
          </p:nvPr>
        </p:nvSpPr>
        <p:spPr/>
        <p:txBody>
          <a:bodyPr/>
          <a:lstStyle/>
          <a:p>
            <a:fld id="{7015507C-13FA-4415-A8EB-AC6232854DF1}" type="slidenum">
              <a:rPr lang="en-US" smtClean="0"/>
              <a:t>25</a:t>
            </a:fld>
            <a:endParaRPr lang="en-US"/>
          </a:p>
        </p:txBody>
      </p:sp>
    </p:spTree>
    <p:extLst>
      <p:ext uri="{BB962C8B-B14F-4D97-AF65-F5344CB8AC3E}">
        <p14:creationId xmlns:p14="http://schemas.microsoft.com/office/powerpoint/2010/main" val="4002558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9E18E-B9C9-A9A0-A1E5-BCEDA9A71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B9F47-2243-5E43-D1AD-91B035D83C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A71053-6190-76AC-AAEC-1A5BFCE57C49}"/>
              </a:ext>
            </a:extLst>
          </p:cNvPr>
          <p:cNvSpPr>
            <a:spLocks noGrp="1"/>
          </p:cNvSpPr>
          <p:nvPr>
            <p:ph type="body" idx="1"/>
          </p:nvPr>
        </p:nvSpPr>
        <p:spPr/>
        <p:txBody>
          <a:bodyPr/>
          <a:lstStyle/>
          <a:p>
            <a:r>
              <a:rPr lang="en-US" dirty="0"/>
              <a:t>Now on to your LP Admin/Manager role details.</a:t>
            </a:r>
          </a:p>
          <a:p>
            <a:r>
              <a:rPr lang="en-US" dirty="0"/>
              <a:t>How do you know you have the Manager (Admin) role in the Portal? Lets Review.</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a:extLst>
              <a:ext uri="{FF2B5EF4-FFF2-40B4-BE49-F238E27FC236}">
                <a16:creationId xmlns:a16="http://schemas.microsoft.com/office/drawing/2014/main" id="{FF204D8C-5593-B77F-FEA2-6C748A12E55A}"/>
              </a:ext>
            </a:extLst>
          </p:cNvPr>
          <p:cNvSpPr>
            <a:spLocks noGrp="1"/>
          </p:cNvSpPr>
          <p:nvPr>
            <p:ph type="sldNum" sz="quarter" idx="5"/>
          </p:nvPr>
        </p:nvSpPr>
        <p:spPr/>
        <p:txBody>
          <a:bodyPr/>
          <a:lstStyle/>
          <a:p>
            <a:fld id="{7015507C-13FA-4415-A8EB-AC6232854DF1}" type="slidenum">
              <a:rPr lang="en-US" smtClean="0"/>
              <a:t>26</a:t>
            </a:fld>
            <a:endParaRPr lang="en-US"/>
          </a:p>
        </p:txBody>
      </p:sp>
    </p:spTree>
    <p:extLst>
      <p:ext uri="{BB962C8B-B14F-4D97-AF65-F5344CB8AC3E}">
        <p14:creationId xmlns:p14="http://schemas.microsoft.com/office/powerpoint/2010/main" val="593509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this video for a walk through</a:t>
            </a:r>
          </a:p>
          <a:p>
            <a:endParaRPr lang="en-US" dirty="0"/>
          </a:p>
          <a:p>
            <a:pPr marL="174708" indent="-174708">
              <a:buFont typeface="Arial" panose="020B0604020202020204" pitchFamily="34" charset="0"/>
              <a:buChar char="•"/>
            </a:pPr>
            <a:r>
              <a:rPr lang="en-US" dirty="0"/>
              <a:t>To change to your Manager role…</a:t>
            </a:r>
          </a:p>
          <a:p>
            <a:pPr marL="174708" indent="-174708">
              <a:buFont typeface="Arial" panose="020B0604020202020204" pitchFamily="34" charset="0"/>
              <a:buChar char="•"/>
            </a:pPr>
            <a:r>
              <a:rPr lang="en-US" dirty="0"/>
              <a:t>Click under your name and change from Learner to Manager.</a:t>
            </a:r>
          </a:p>
          <a:p>
            <a:pPr marL="174708" indent="-174708">
              <a:buFont typeface="Arial" panose="020B0604020202020204" pitchFamily="34" charset="0"/>
              <a:buChar char="•"/>
            </a:pPr>
            <a:r>
              <a:rPr lang="en-US" dirty="0"/>
              <a:t>You now see a dashboard, a high-level look of Portal activity and accounts, for your agency</a:t>
            </a:r>
          </a:p>
          <a:p>
            <a:pPr marL="174708" indent="-174708">
              <a:buFont typeface="Arial" panose="020B0604020202020204" pitchFamily="34" charset="0"/>
              <a:buChar char="•"/>
            </a:pPr>
            <a:r>
              <a:rPr lang="en-US" dirty="0"/>
              <a:t>To go back as a Learner, go the right side and click Learner under your name </a:t>
            </a:r>
          </a:p>
          <a:p>
            <a:pPr marL="174708" indent="-174708">
              <a:buFont typeface="Arial" panose="020B0604020202020204" pitchFamily="34" charset="0"/>
              <a:buChar char="•"/>
            </a:pPr>
            <a:r>
              <a:rPr lang="en-US" dirty="0"/>
              <a:t>Then go back to Manager from the left Learner drop down</a:t>
            </a:r>
          </a:p>
          <a:p>
            <a:r>
              <a:rPr lang="en-US" dirty="0"/>
              <a:t>This is how you go back and forth.</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27</a:t>
            </a:fld>
            <a:endParaRPr lang="en-US"/>
          </a:p>
        </p:txBody>
      </p:sp>
    </p:spTree>
    <p:extLst>
      <p:ext uri="{BB962C8B-B14F-4D97-AF65-F5344CB8AC3E}">
        <p14:creationId xmlns:p14="http://schemas.microsoft.com/office/powerpoint/2010/main" val="2235435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written-out steps to change from Learner to Manager.</a:t>
            </a:r>
          </a:p>
          <a:p>
            <a:endParaRPr lang="en-US" dirty="0"/>
          </a:p>
          <a:p>
            <a:pPr marL="228600" indent="-228600">
              <a:buAutoNum type="arabicPeriod"/>
            </a:pPr>
            <a:r>
              <a:rPr lang="en-US" dirty="0"/>
              <a:t>On the left side, click under your name and select Switch to Manager. If you do not see this option, make sure you completed Form 2-339 and submit to LP Support.</a:t>
            </a:r>
          </a:p>
          <a:p>
            <a:pPr marL="228600" indent="-228600">
              <a:buAutoNum type="arabicPeriod"/>
            </a:pPr>
            <a:r>
              <a:rPr lang="en-US" dirty="0"/>
              <a:t>You will see information for your agency.</a:t>
            </a:r>
          </a:p>
          <a:p>
            <a:pPr marL="228600" indent="-228600">
              <a:buAutoNum type="arabicPeriod"/>
            </a:pPr>
            <a:r>
              <a:rPr lang="en-US" dirty="0"/>
              <a:t>To go back to the Learner dashboard, go to the right side and click Learner under your name.</a:t>
            </a:r>
          </a:p>
          <a:p>
            <a:pPr marL="228600" indent="-228600">
              <a:buAutoNum type="arabicPeriod"/>
            </a:pPr>
            <a:r>
              <a:rPr lang="en-US" dirty="0"/>
              <a:t>To go back to the Manager role, click under your name and select Switch to Manager.</a:t>
            </a:r>
          </a:p>
          <a:p>
            <a:pPr marL="228600" indent="-228600">
              <a:buAutoNum type="arabicPeriod"/>
            </a:pPr>
            <a:endParaRPr lang="en-US" dirty="0"/>
          </a:p>
          <a:p>
            <a:pPr marL="0" indent="0">
              <a:buNone/>
            </a:pPr>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28</a:t>
            </a:fld>
            <a:endParaRPr lang="en-US"/>
          </a:p>
        </p:txBody>
      </p:sp>
    </p:spTree>
    <p:extLst>
      <p:ext uri="{BB962C8B-B14F-4D97-AF65-F5344CB8AC3E}">
        <p14:creationId xmlns:p14="http://schemas.microsoft.com/office/powerpoint/2010/main" val="961743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04541-19B6-09A4-9254-F78B00ED50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61106-DDCD-ED63-BE47-C67A0E3332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FDBB0-EFE4-A2FE-E51C-4440755C5F0B}"/>
              </a:ext>
            </a:extLst>
          </p:cNvPr>
          <p:cNvSpPr>
            <a:spLocks noGrp="1"/>
          </p:cNvSpPr>
          <p:nvPr>
            <p:ph type="body" idx="1"/>
          </p:nvPr>
        </p:nvSpPr>
        <p:spPr/>
        <p:txBody>
          <a:bodyPr/>
          <a:lstStyle/>
          <a:p>
            <a:r>
              <a:rPr lang="en-US" b="0" dirty="0"/>
              <a:t>Has anyone needed to lookup learners before?</a:t>
            </a:r>
          </a:p>
          <a:p>
            <a:endParaRPr lang="en-US" b="0" dirty="0"/>
          </a:p>
          <a:p>
            <a:r>
              <a:rPr lang="en-US" b="0" dirty="0"/>
              <a:t>If yes, what did you do to find them?</a:t>
            </a:r>
          </a:p>
          <a:p>
            <a:endParaRPr lang="en-US" b="0" dirty="0"/>
          </a:p>
          <a:p>
            <a:r>
              <a:rPr lang="en-US" b="0" dirty="0"/>
              <a:t>Press </a:t>
            </a:r>
            <a:r>
              <a:rPr lang="en-US" b="1" i="1" u="sng" dirty="0">
                <a:solidFill>
                  <a:srgbClr val="C00000"/>
                </a:solidFill>
                <a:highlight>
                  <a:srgbClr val="FFFF00"/>
                </a:highlight>
              </a:rPr>
              <a:t>ENTER</a:t>
            </a:r>
          </a:p>
        </p:txBody>
      </p:sp>
      <p:sp>
        <p:nvSpPr>
          <p:cNvPr id="4" name="Slide Number Placeholder 3">
            <a:extLst>
              <a:ext uri="{FF2B5EF4-FFF2-40B4-BE49-F238E27FC236}">
                <a16:creationId xmlns:a16="http://schemas.microsoft.com/office/drawing/2014/main" id="{416C8109-4C48-C105-F468-0DE94E3737AF}"/>
              </a:ext>
            </a:extLst>
          </p:cNvPr>
          <p:cNvSpPr>
            <a:spLocks noGrp="1"/>
          </p:cNvSpPr>
          <p:nvPr>
            <p:ph type="sldNum" sz="quarter" idx="5"/>
          </p:nvPr>
        </p:nvSpPr>
        <p:spPr/>
        <p:txBody>
          <a:bodyPr/>
          <a:lstStyle/>
          <a:p>
            <a:fld id="{7015507C-13FA-4415-A8EB-AC6232854DF1}" type="slidenum">
              <a:rPr lang="en-US" smtClean="0"/>
              <a:t>29</a:t>
            </a:fld>
            <a:endParaRPr lang="en-US"/>
          </a:p>
        </p:txBody>
      </p:sp>
    </p:spTree>
    <p:extLst>
      <p:ext uri="{BB962C8B-B14F-4D97-AF65-F5344CB8AC3E}">
        <p14:creationId xmlns:p14="http://schemas.microsoft.com/office/powerpoint/2010/main" val="289081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4B865-97E9-2F0B-1489-FE42013E9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DC788-3850-5543-B103-E923CC176C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CA17CD-7086-6152-A767-BAF0C6E6AA18}"/>
              </a:ext>
            </a:extLst>
          </p:cNvPr>
          <p:cNvSpPr>
            <a:spLocks noGrp="1"/>
          </p:cNvSpPr>
          <p:nvPr>
            <p:ph type="body" idx="1"/>
          </p:nvPr>
        </p:nvSpPr>
        <p:spPr/>
        <p:txBody>
          <a:bodyPr/>
          <a:lstStyle/>
          <a:p>
            <a:pPr marL="111620" indent="0">
              <a:lnSpc>
                <a:spcPct val="100000"/>
              </a:lnSpc>
              <a:spcBef>
                <a:spcPts val="0"/>
              </a:spcBef>
              <a:spcAft>
                <a:spcPts val="0"/>
              </a:spcAft>
              <a:buFont typeface="Arial" panose="020B0604020202020204" pitchFamily="34" charset="0"/>
              <a:buNone/>
            </a:pPr>
            <a:r>
              <a:rPr lang="en-US" sz="1200" dirty="0">
                <a:latin typeface="+mn-lt"/>
              </a:rPr>
              <a:t>POST Learning Portal : </a:t>
            </a:r>
          </a:p>
          <a:p>
            <a:pPr marL="111620" indent="0">
              <a:lnSpc>
                <a:spcPct val="100000"/>
              </a:lnSpc>
              <a:spcBef>
                <a:spcPts val="0"/>
              </a:spcBef>
              <a:spcAft>
                <a:spcPts val="0"/>
              </a:spcAft>
              <a:buFont typeface="Arial" panose="020B0604020202020204" pitchFamily="34" charset="0"/>
              <a:buNone/>
            </a:pPr>
            <a:r>
              <a:rPr lang="en-US" sz="1200" dirty="0">
                <a:latin typeface="+mn-lt"/>
              </a:rPr>
              <a:t>Press </a:t>
            </a:r>
            <a:r>
              <a:rPr lang="en-US" sz="1200" b="1" i="1" u="sng" dirty="0">
                <a:solidFill>
                  <a:srgbClr val="C00000"/>
                </a:solidFill>
                <a:highlight>
                  <a:srgbClr val="FFFF00"/>
                </a:highlight>
                <a:latin typeface="+mn-lt"/>
              </a:rPr>
              <a:t>ENTER</a:t>
            </a:r>
          </a:p>
          <a:p>
            <a:pPr marL="810449" lvl="1" indent="-232943">
              <a:lnSpc>
                <a:spcPct val="100000"/>
              </a:lnSpc>
              <a:spcBef>
                <a:spcPts val="0"/>
              </a:spcBef>
              <a:spcAft>
                <a:spcPts val="0"/>
              </a:spcAft>
              <a:buFont typeface="Arial" panose="020B0604020202020204" pitchFamily="34" charset="0"/>
              <a:buChar char="•"/>
            </a:pPr>
            <a:r>
              <a:rPr lang="en-US" sz="1200" dirty="0">
                <a:latin typeface="+mn-lt"/>
              </a:rPr>
              <a:t>What</a:t>
            </a:r>
          </a:p>
          <a:p>
            <a:pPr marL="748956" lvl="1" indent="-171450">
              <a:lnSpc>
                <a:spcPct val="100000"/>
              </a:lnSpc>
              <a:spcBef>
                <a:spcPts val="0"/>
              </a:spcBef>
              <a:spcAft>
                <a:spcPts val="0"/>
              </a:spcAft>
              <a:buFont typeface="Arial" panose="020B0604020202020204" pitchFamily="34" charset="0"/>
              <a:buChar char="•"/>
            </a:pPr>
            <a:r>
              <a:rPr lang="en-US" sz="1200" dirty="0">
                <a:latin typeface="+mn-lt"/>
              </a:rPr>
              <a:t>  Press </a:t>
            </a:r>
            <a:r>
              <a:rPr lang="en-US" sz="1200" b="1" i="1" u="sng" dirty="0">
                <a:solidFill>
                  <a:srgbClr val="C00000"/>
                </a:solidFill>
                <a:highlight>
                  <a:srgbClr val="FFFF00"/>
                </a:highlight>
                <a:latin typeface="+mn-lt"/>
              </a:rPr>
              <a:t>Enter</a:t>
            </a:r>
          </a:p>
          <a:p>
            <a:pPr marL="748956" lvl="1" indent="-171450">
              <a:lnSpc>
                <a:spcPct val="100000"/>
              </a:lnSpc>
              <a:spcBef>
                <a:spcPts val="0"/>
              </a:spcBef>
              <a:spcAft>
                <a:spcPts val="0"/>
              </a:spcAft>
              <a:buFont typeface="Arial" panose="020B0604020202020204" pitchFamily="34" charset="0"/>
              <a:buChar char="•"/>
            </a:pPr>
            <a:r>
              <a:rPr lang="en-US" sz="1200" dirty="0">
                <a:latin typeface="+mn-lt"/>
              </a:rPr>
              <a:t>  Courses, Informational Resources, Tutorials </a:t>
            </a:r>
          </a:p>
          <a:p>
            <a:pPr marL="748956" lvl="1" indent="-171450">
              <a:lnSpc>
                <a:spcPct val="100000"/>
              </a:lnSpc>
              <a:spcBef>
                <a:spcPts val="0"/>
              </a:spcBef>
              <a:spcAft>
                <a:spcPts val="0"/>
              </a:spcAft>
              <a:buFont typeface="Arial" panose="020B0604020202020204" pitchFamily="34" charset="0"/>
              <a:buChar char="•"/>
            </a:pPr>
            <a:r>
              <a:rPr lang="en-US" sz="1200" dirty="0">
                <a:latin typeface="+mn-lt"/>
              </a:rPr>
              <a:t>  Press </a:t>
            </a:r>
            <a:r>
              <a:rPr lang="en-US" sz="1200" b="1" i="1" u="sng" dirty="0">
                <a:solidFill>
                  <a:srgbClr val="C00000"/>
                </a:solidFill>
                <a:highlight>
                  <a:srgbClr val="FFFF00"/>
                </a:highlight>
                <a:latin typeface="+mn-lt"/>
              </a:rPr>
              <a:t>ENTER</a:t>
            </a:r>
          </a:p>
          <a:p>
            <a:pPr marL="810449" lvl="1" indent="-232943" defTabSz="931774">
              <a:lnSpc>
                <a:spcPct val="100000"/>
              </a:lnSpc>
              <a:spcBef>
                <a:spcPts val="0"/>
              </a:spcBef>
              <a:spcAft>
                <a:spcPts val="0"/>
              </a:spcAft>
              <a:buFont typeface="Arial" panose="020B0604020202020204" pitchFamily="34" charset="0"/>
              <a:buChar char="•"/>
              <a:defRPr/>
            </a:pPr>
            <a:r>
              <a:rPr lang="en-US" sz="1200" dirty="0">
                <a:latin typeface="+mn-lt"/>
              </a:rPr>
              <a:t>Why </a:t>
            </a:r>
          </a:p>
          <a:p>
            <a:pPr marL="810449" lvl="1" indent="-232943" defTabSz="931774">
              <a:lnSpc>
                <a:spcPct val="100000"/>
              </a:lnSpc>
              <a:spcBef>
                <a:spcPts val="0"/>
              </a:spcBef>
              <a:spcAft>
                <a:spcPts val="0"/>
              </a:spcAft>
              <a:buFont typeface="Arial" panose="020B0604020202020204" pitchFamily="34" charset="0"/>
              <a:buChar char="•"/>
              <a:defRPr/>
            </a:pPr>
            <a:r>
              <a:rPr lang="en-US" sz="1200" dirty="0">
                <a:latin typeface="+mn-lt"/>
              </a:rPr>
              <a:t>Press </a:t>
            </a:r>
            <a:r>
              <a:rPr lang="en-US" sz="1200" b="1" i="1" u="sng" dirty="0">
                <a:solidFill>
                  <a:srgbClr val="C00000"/>
                </a:solidFill>
                <a:highlight>
                  <a:srgbClr val="FFFF00"/>
                </a:highlight>
                <a:latin typeface="+mn-lt"/>
              </a:rPr>
              <a:t>ENTER</a:t>
            </a:r>
          </a:p>
          <a:p>
            <a:pPr marL="810449" lvl="1" indent="-232943" defTabSz="931774">
              <a:lnSpc>
                <a:spcPct val="100000"/>
              </a:lnSpc>
              <a:spcBef>
                <a:spcPts val="0"/>
              </a:spcBef>
              <a:spcAft>
                <a:spcPts val="0"/>
              </a:spcAft>
              <a:buFont typeface="Arial" panose="020B0604020202020204" pitchFamily="34" charset="0"/>
              <a:buChar char="•"/>
              <a:defRPr/>
            </a:pPr>
            <a:r>
              <a:rPr lang="en-US" sz="1200" dirty="0">
                <a:latin typeface="+mn-lt"/>
              </a:rPr>
              <a:t>Free, 24/7 Access, Meet Mandates, Manage Learners, Assign Training, Run Reports</a:t>
            </a:r>
          </a:p>
          <a:p>
            <a:pPr marL="810449" lvl="1" indent="-232943" defTabSz="931774">
              <a:lnSpc>
                <a:spcPct val="100000"/>
              </a:lnSpc>
              <a:spcBef>
                <a:spcPts val="0"/>
              </a:spcBef>
              <a:spcAft>
                <a:spcPts val="0"/>
              </a:spcAft>
              <a:buFont typeface="Arial" panose="020B0604020202020204" pitchFamily="34" charset="0"/>
              <a:buChar char="•"/>
              <a:defRPr/>
            </a:pPr>
            <a:r>
              <a:rPr lang="en-US" sz="1200" dirty="0">
                <a:latin typeface="+mn-lt"/>
              </a:rPr>
              <a:t>Press </a:t>
            </a:r>
            <a:r>
              <a:rPr lang="en-US" sz="1200" b="1" i="1" u="sng" dirty="0">
                <a:solidFill>
                  <a:srgbClr val="C00000"/>
                </a:solidFill>
                <a:highlight>
                  <a:srgbClr val="FFFF00"/>
                </a:highlight>
                <a:latin typeface="+mn-lt"/>
              </a:rPr>
              <a:t>ENTER</a:t>
            </a:r>
          </a:p>
          <a:p>
            <a:pPr marL="810449" lvl="1" indent="-232943" defTabSz="931774">
              <a:lnSpc>
                <a:spcPct val="100000"/>
              </a:lnSpc>
              <a:spcBef>
                <a:spcPts val="0"/>
              </a:spcBef>
              <a:spcAft>
                <a:spcPts val="0"/>
              </a:spcAft>
              <a:buFont typeface="Arial" panose="020B0604020202020204" pitchFamily="34" charset="0"/>
              <a:buChar char="•"/>
              <a:defRPr/>
            </a:pPr>
            <a:r>
              <a:rPr lang="en-US" sz="1200" dirty="0">
                <a:latin typeface="+mn-lt"/>
              </a:rPr>
              <a:t>Where</a:t>
            </a:r>
          </a:p>
          <a:p>
            <a:pPr marL="810449" lvl="1" indent="-232943" defTabSz="931774">
              <a:lnSpc>
                <a:spcPct val="100000"/>
              </a:lnSpc>
              <a:spcBef>
                <a:spcPts val="0"/>
              </a:spcBef>
              <a:spcAft>
                <a:spcPts val="0"/>
              </a:spcAft>
              <a:buFont typeface="Arial" panose="020B0604020202020204" pitchFamily="34" charset="0"/>
              <a:buChar char="•"/>
              <a:defRPr/>
            </a:pPr>
            <a:r>
              <a:rPr lang="en-US" sz="1200" dirty="0">
                <a:latin typeface="+mn-lt"/>
              </a:rPr>
              <a:t>Press </a:t>
            </a:r>
            <a:r>
              <a:rPr lang="en-US" sz="1200" b="1" i="1" u="sng" dirty="0">
                <a:solidFill>
                  <a:srgbClr val="C00000"/>
                </a:solidFill>
                <a:highlight>
                  <a:srgbClr val="FFFF00"/>
                </a:highlight>
                <a:latin typeface="+mn-lt"/>
              </a:rPr>
              <a:t>ENTER</a:t>
            </a:r>
          </a:p>
          <a:p>
            <a:pPr marL="810449" lvl="1" indent="-232943" defTabSz="931774">
              <a:lnSpc>
                <a:spcPct val="100000"/>
              </a:lnSpc>
              <a:spcBef>
                <a:spcPts val="0"/>
              </a:spcBef>
              <a:spcAft>
                <a:spcPts val="0"/>
              </a:spcAft>
              <a:buFont typeface="Arial" panose="020B0604020202020204" pitchFamily="34" charset="0"/>
              <a:buChar char="•"/>
              <a:defRPr/>
            </a:pPr>
            <a:r>
              <a:rPr lang="en-US" sz="1200" dirty="0">
                <a:latin typeface="+mn-lt"/>
              </a:rPr>
              <a:t>From POST Website or Direct URL</a:t>
            </a:r>
          </a:p>
          <a:p>
            <a:pPr marL="810449" lvl="1" indent="-232943" defTabSz="931774">
              <a:lnSpc>
                <a:spcPct val="100000"/>
              </a:lnSpc>
              <a:spcBef>
                <a:spcPts val="0"/>
              </a:spcBef>
              <a:spcAft>
                <a:spcPts val="0"/>
              </a:spcAft>
              <a:buFont typeface="Arial" panose="020B0604020202020204" pitchFamily="34" charset="0"/>
              <a:buChar char="•"/>
              <a:defRPr/>
            </a:pPr>
            <a:r>
              <a:rPr lang="en-US" sz="1200" dirty="0">
                <a:latin typeface="+mn-lt"/>
              </a:rPr>
              <a:t>Press </a:t>
            </a:r>
            <a:r>
              <a:rPr lang="en-US" sz="1200" b="1" i="1" u="sng" dirty="0">
                <a:solidFill>
                  <a:srgbClr val="C00000"/>
                </a:solidFill>
                <a:highlight>
                  <a:srgbClr val="FFFF00"/>
                </a:highlight>
                <a:latin typeface="+mn-lt"/>
              </a:rPr>
              <a:t>ENTER</a:t>
            </a:r>
          </a:p>
          <a:p>
            <a:pPr marL="810449" lvl="1" indent="-232943">
              <a:lnSpc>
                <a:spcPct val="100000"/>
              </a:lnSpc>
              <a:spcBef>
                <a:spcPts val="0"/>
              </a:spcBef>
              <a:spcAft>
                <a:spcPts val="0"/>
              </a:spcAft>
              <a:buFont typeface="Arial" panose="020B0604020202020204" pitchFamily="34" charset="0"/>
              <a:buChar char="•"/>
            </a:pPr>
            <a:r>
              <a:rPr lang="en-US" sz="1200" dirty="0">
                <a:latin typeface="+mn-lt"/>
              </a:rPr>
              <a:t>How </a:t>
            </a:r>
          </a:p>
          <a:p>
            <a:pPr marL="810449" lvl="1" indent="-232943">
              <a:lnSpc>
                <a:spcPct val="100000"/>
              </a:lnSpc>
              <a:spcBef>
                <a:spcPts val="0"/>
              </a:spcBef>
              <a:spcAft>
                <a:spcPts val="0"/>
              </a:spcAft>
              <a:buFont typeface="Arial" panose="020B0604020202020204" pitchFamily="34" charset="0"/>
              <a:buChar char="•"/>
            </a:pPr>
            <a:r>
              <a:rPr lang="en-US" sz="1200" dirty="0">
                <a:latin typeface="+mn-lt"/>
              </a:rPr>
              <a:t>Press </a:t>
            </a:r>
            <a:r>
              <a:rPr lang="en-US" sz="1200" b="1" i="1" u="sng" dirty="0">
                <a:solidFill>
                  <a:srgbClr val="C00000"/>
                </a:solidFill>
                <a:highlight>
                  <a:srgbClr val="FFFF00"/>
                </a:highlight>
                <a:latin typeface="+mn-lt"/>
              </a:rPr>
              <a:t>ENTER</a:t>
            </a:r>
          </a:p>
          <a:p>
            <a:pPr marL="810449" lvl="1" indent="-232943">
              <a:lnSpc>
                <a:spcPct val="100000"/>
              </a:lnSpc>
              <a:spcBef>
                <a:spcPts val="0"/>
              </a:spcBef>
              <a:spcAft>
                <a:spcPts val="0"/>
              </a:spcAft>
              <a:buFont typeface="Arial" panose="020B0604020202020204" pitchFamily="34" charset="0"/>
              <a:buChar char="•"/>
            </a:pPr>
            <a:r>
              <a:rPr lang="en-US" sz="1200" dirty="0">
                <a:latin typeface="+mn-lt"/>
              </a:rPr>
              <a:t>PASS account, Sworn Staff/NOA, Non-Peace Officers</a:t>
            </a:r>
          </a:p>
          <a:p>
            <a:pPr marL="810449" lvl="1" indent="-232943">
              <a:lnSpc>
                <a:spcPct val="100000"/>
              </a:lnSpc>
              <a:spcBef>
                <a:spcPts val="0"/>
              </a:spcBef>
              <a:spcAft>
                <a:spcPts val="0"/>
              </a:spcAft>
              <a:buFont typeface="Arial" panose="020B0604020202020204" pitchFamily="34" charset="0"/>
              <a:buChar char="•"/>
            </a:pPr>
            <a:r>
              <a:rPr lang="en-US" sz="1200" dirty="0">
                <a:latin typeface="+mn-lt"/>
              </a:rPr>
              <a:t>Press </a:t>
            </a:r>
            <a:r>
              <a:rPr lang="en-US" sz="1200" b="1" i="1" u="sng" dirty="0">
                <a:solidFill>
                  <a:srgbClr val="C00000"/>
                </a:solidFill>
                <a:highlight>
                  <a:srgbClr val="FFFF00"/>
                </a:highlight>
                <a:latin typeface="+mn-lt"/>
              </a:rPr>
              <a:t>ENTER</a:t>
            </a:r>
          </a:p>
          <a:p>
            <a:pPr marL="810449" lvl="1" indent="-232943">
              <a:lnSpc>
                <a:spcPct val="100000"/>
              </a:lnSpc>
              <a:spcBef>
                <a:spcPts val="0"/>
              </a:spcBef>
              <a:spcAft>
                <a:spcPts val="0"/>
              </a:spcAft>
              <a:buFont typeface="Arial" panose="020B0604020202020204" pitchFamily="34" charset="0"/>
              <a:buChar char="•"/>
            </a:pPr>
            <a:endParaRPr lang="en-US" sz="1200" dirty="0">
              <a:latin typeface="+mn-lt"/>
            </a:endParaRPr>
          </a:p>
          <a:p>
            <a:pPr>
              <a:lnSpc>
                <a:spcPct val="100000"/>
              </a:lnSpc>
              <a:spcBef>
                <a:spcPts val="0"/>
              </a:spcBef>
              <a:spcAft>
                <a:spcPts val="0"/>
              </a:spcAft>
            </a:pPr>
            <a:r>
              <a:rPr lang="en-US" sz="1200" dirty="0">
                <a:latin typeface="+mn-lt"/>
              </a:rPr>
              <a:t>The </a:t>
            </a:r>
            <a:r>
              <a:rPr lang="en-US" sz="1200" dirty="0">
                <a:latin typeface="+mn-lt"/>
                <a:hlinkClick r:id="rId3"/>
              </a:rPr>
              <a:t>Learning Portal</a:t>
            </a:r>
            <a:r>
              <a:rPr lang="en-US" sz="1200" dirty="0">
                <a:latin typeface="+mn-lt"/>
              </a:rPr>
              <a:t> is a free, secure website for California peace officers, dispatchers, and law enforcement instructors.  It provides 24/7 access to many of the products developed by LTR. It’s one option for training and video resources. </a:t>
            </a:r>
            <a:r>
              <a:rPr lang="en-US" sz="1200" b="1" dirty="0">
                <a:latin typeface="+mn-lt"/>
              </a:rPr>
              <a:t>What are you using it for? </a:t>
            </a:r>
          </a:p>
          <a:p>
            <a:pPr>
              <a:lnSpc>
                <a:spcPct val="100000"/>
              </a:lnSpc>
              <a:spcBef>
                <a:spcPts val="0"/>
              </a:spcBef>
              <a:spcAft>
                <a:spcPts val="0"/>
              </a:spcAft>
            </a:pPr>
            <a:r>
              <a:rPr lang="en-US" sz="1200" b="1" dirty="0">
                <a:latin typeface="+mn-lt"/>
              </a:rPr>
              <a:t> </a:t>
            </a:r>
          </a:p>
          <a:p>
            <a:pPr marL="174708" indent="-174708">
              <a:lnSpc>
                <a:spcPct val="100000"/>
              </a:lnSpc>
              <a:spcBef>
                <a:spcPts val="0"/>
              </a:spcBef>
              <a:spcAft>
                <a:spcPts val="0"/>
              </a:spcAft>
              <a:buFont typeface="Arial" panose="020B0604020202020204" pitchFamily="34" charset="0"/>
              <a:buChar char="•"/>
            </a:pPr>
            <a:r>
              <a:rPr lang="en-US" sz="1200" b="1" i="1" u="sng" dirty="0">
                <a:latin typeface="+mn-lt"/>
              </a:rPr>
              <a:t>Distance learning </a:t>
            </a:r>
            <a:r>
              <a:rPr lang="en-US" sz="1200" dirty="0">
                <a:latin typeface="+mn-lt"/>
              </a:rPr>
              <a:t>including self-paced courses and training videos to be facilitated/discussed and an EDI roster to be entered. Video topics and resources are available to train with. </a:t>
            </a:r>
          </a:p>
          <a:p>
            <a:pPr marL="174708" indent="-174708" defTabSz="931774">
              <a:lnSpc>
                <a:spcPct val="100000"/>
              </a:lnSpc>
              <a:spcBef>
                <a:spcPts val="0"/>
              </a:spcBef>
              <a:spcAft>
                <a:spcPts val="0"/>
              </a:spcAft>
              <a:buFont typeface="Arial" panose="020B0604020202020204" pitchFamily="34" charset="0"/>
              <a:buChar char="•"/>
              <a:defRPr/>
            </a:pPr>
            <a:r>
              <a:rPr lang="en-US" sz="1200" b="1" i="1" u="sng" dirty="0">
                <a:latin typeface="+mn-lt"/>
              </a:rPr>
              <a:t>Did You Know? </a:t>
            </a:r>
            <a:r>
              <a:rPr lang="en-US" sz="1200" b="1" i="1" u="sng" kern="100" dirty="0">
                <a:latin typeface="+mn-lt"/>
                <a:ea typeface="Calibri" panose="020F0502020204030204" pitchFamily="34" charset="0"/>
                <a:cs typeface="Times New Roman" panose="02020603050405020304" pitchFamily="18" charset="0"/>
              </a:rPr>
              <a:t>Series </a:t>
            </a:r>
            <a:r>
              <a:rPr lang="en-US" sz="1200" kern="100" dirty="0">
                <a:latin typeface="+mn-lt"/>
                <a:ea typeface="Calibri" panose="020F0502020204030204" pitchFamily="34" charset="0"/>
                <a:cs typeface="Times New Roman" panose="02020603050405020304" pitchFamily="18" charset="0"/>
              </a:rPr>
              <a:t>- provides short, informational videos that can be used for roll call training or assigned for general information. Agencies small to medium sized a huge benefit.</a:t>
            </a:r>
          </a:p>
          <a:p>
            <a:pPr marL="174708" indent="-174708">
              <a:lnSpc>
                <a:spcPct val="100000"/>
              </a:lnSpc>
              <a:spcBef>
                <a:spcPts val="0"/>
              </a:spcBef>
              <a:spcAft>
                <a:spcPts val="0"/>
              </a:spcAft>
              <a:buFont typeface="Arial" panose="020B0604020202020204" pitchFamily="34" charset="0"/>
              <a:buChar char="•"/>
            </a:pPr>
            <a:r>
              <a:rPr lang="en-US" sz="1200" dirty="0">
                <a:latin typeface="+mn-lt"/>
              </a:rPr>
              <a:t>M</a:t>
            </a:r>
            <a:r>
              <a:rPr lang="en-US" sz="1200" kern="100" dirty="0">
                <a:latin typeface="+mn-lt"/>
                <a:ea typeface="Calibri" panose="020F0502020204030204" pitchFamily="34" charset="0"/>
                <a:cs typeface="Times New Roman" panose="02020603050405020304" pitchFamily="18" charset="0"/>
              </a:rPr>
              <a:t>any </a:t>
            </a:r>
            <a:r>
              <a:rPr lang="en-US" sz="1200" b="1" i="1" u="sng" kern="100" dirty="0">
                <a:latin typeface="+mn-lt"/>
                <a:ea typeface="Calibri" panose="020F0502020204030204" pitchFamily="34" charset="0"/>
                <a:cs typeface="Times New Roman" panose="02020603050405020304" pitchFamily="18" charset="0"/>
              </a:rPr>
              <a:t>courses meet mandates</a:t>
            </a:r>
            <a:r>
              <a:rPr lang="en-US" sz="1200" kern="100" dirty="0">
                <a:latin typeface="+mn-lt"/>
                <a:ea typeface="Calibri" panose="020F0502020204030204" pitchFamily="34" charset="0"/>
                <a:cs typeface="Times New Roman" panose="02020603050405020304" pitchFamily="18" charset="0"/>
              </a:rPr>
              <a:t>, including most products meet the 24 hour every 2 years CPT credit requirement. </a:t>
            </a:r>
          </a:p>
          <a:p>
            <a:pPr marL="174708" indent="-174708">
              <a:lnSpc>
                <a:spcPct val="100000"/>
              </a:lnSpc>
              <a:spcBef>
                <a:spcPts val="0"/>
              </a:spcBef>
              <a:spcAft>
                <a:spcPts val="0"/>
              </a:spcAft>
              <a:buFont typeface="Arial" panose="020B0604020202020204" pitchFamily="34" charset="0"/>
              <a:buChar char="•"/>
            </a:pPr>
            <a:r>
              <a:rPr lang="en-US" sz="1200" b="1" i="1" u="sng" kern="100" dirty="0">
                <a:latin typeface="+mn-lt"/>
                <a:ea typeface="Calibri" panose="020F0502020204030204" pitchFamily="34" charset="0"/>
                <a:cs typeface="Times New Roman" panose="02020603050405020304" pitchFamily="18" charset="0"/>
              </a:rPr>
              <a:t>Tutorials and informational segments </a:t>
            </a:r>
            <a:r>
              <a:rPr lang="en-US" sz="1200" kern="100" dirty="0">
                <a:latin typeface="+mn-lt"/>
                <a:ea typeface="Calibri" panose="020F0502020204030204" pitchFamily="34" charset="0"/>
                <a:cs typeface="Times New Roman" panose="02020603050405020304" pitchFamily="18" charset="0"/>
              </a:rPr>
              <a:t>provide support and reference. </a:t>
            </a:r>
            <a:r>
              <a:rPr lang="en-US" sz="1200" dirty="0">
                <a:latin typeface="+mn-lt"/>
              </a:rPr>
              <a:t>Some distance learning course completions are automatically posted to the student’s POST training profile for Continuing Professional Training (CPT) credit. Details about CPT credit for each product is provided in the Learning Portal description for each topic.</a:t>
            </a:r>
          </a:p>
          <a:p>
            <a:pPr marL="0" indent="0">
              <a:lnSpc>
                <a:spcPct val="100000"/>
              </a:lnSpc>
              <a:spcBef>
                <a:spcPts val="0"/>
              </a:spcBef>
              <a:spcAft>
                <a:spcPts val="0"/>
              </a:spcAft>
              <a:buFont typeface="Arial" panose="020B0604020202020204" pitchFamily="34" charset="0"/>
              <a:buNone/>
            </a:pPr>
            <a:r>
              <a:rPr lang="en-US" sz="1200" dirty="0">
                <a:latin typeface="+mn-lt"/>
              </a:rPr>
              <a:t>Press </a:t>
            </a:r>
            <a:r>
              <a:rPr lang="en-US" sz="1200" b="1" i="1" u="sng" dirty="0">
                <a:solidFill>
                  <a:srgbClr val="C00000"/>
                </a:solidFill>
                <a:highlight>
                  <a:srgbClr val="FFFF00"/>
                </a:highlight>
                <a:latin typeface="+mn-lt"/>
              </a:rPr>
              <a:t>ENTER</a:t>
            </a:r>
          </a:p>
          <a:p>
            <a:pPr marL="810449" lvl="1" indent="-232943">
              <a:lnSpc>
                <a:spcPct val="90000"/>
              </a:lnSpc>
              <a:spcBef>
                <a:spcPct val="0"/>
              </a:spcBef>
              <a:spcAft>
                <a:spcPts val="611"/>
              </a:spcAft>
              <a:buFont typeface="Arial" panose="020B0604020202020204" pitchFamily="34" charset="0"/>
              <a:buChar char="•"/>
            </a:pPr>
            <a:endParaRPr lang="en-US" sz="1200" dirty="0">
              <a:latin typeface="+mn-lt"/>
            </a:endParaRPr>
          </a:p>
        </p:txBody>
      </p:sp>
      <p:sp>
        <p:nvSpPr>
          <p:cNvPr id="4" name="Slide Number Placeholder 3">
            <a:extLst>
              <a:ext uri="{FF2B5EF4-FFF2-40B4-BE49-F238E27FC236}">
                <a16:creationId xmlns:a16="http://schemas.microsoft.com/office/drawing/2014/main" id="{E42D2124-5DDA-AEA6-EE9F-9DB432278403}"/>
              </a:ext>
            </a:extLst>
          </p:cNvPr>
          <p:cNvSpPr>
            <a:spLocks noGrp="1"/>
          </p:cNvSpPr>
          <p:nvPr>
            <p:ph type="sldNum" sz="quarter" idx="5"/>
          </p:nvPr>
        </p:nvSpPr>
        <p:spPr/>
        <p:txBody>
          <a:bodyPr/>
          <a:lstStyle/>
          <a:p>
            <a:fld id="{7015507C-13FA-4415-A8EB-AC6232854DF1}" type="slidenum">
              <a:rPr lang="en-US" smtClean="0"/>
              <a:t>3</a:t>
            </a:fld>
            <a:endParaRPr lang="en-US"/>
          </a:p>
        </p:txBody>
      </p:sp>
    </p:spTree>
    <p:extLst>
      <p:ext uri="{BB962C8B-B14F-4D97-AF65-F5344CB8AC3E}">
        <p14:creationId xmlns:p14="http://schemas.microsoft.com/office/powerpoint/2010/main" val="2498666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by step</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Learners show in your agency affiliation in the Portal. Enter a name, or POST ID or email, etc. in the search columns. </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Click on the Learner to see details on activities, enrollments, etc.</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30</a:t>
            </a:fld>
            <a:endParaRPr lang="en-US"/>
          </a:p>
        </p:txBody>
      </p:sp>
    </p:spTree>
    <p:extLst>
      <p:ext uri="{BB962C8B-B14F-4D97-AF65-F5344CB8AC3E}">
        <p14:creationId xmlns:p14="http://schemas.microsoft.com/office/powerpoint/2010/main" val="3260838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Press </a:t>
            </a:r>
            <a:r>
              <a:rPr lang="en-US" b="1" i="1" u="sng" dirty="0">
                <a:solidFill>
                  <a:srgbClr val="C00000"/>
                </a:solidFill>
                <a:highlight>
                  <a:srgbClr val="FFFF00"/>
                </a:highlight>
              </a:rPr>
              <a:t>ENTER</a:t>
            </a:r>
          </a:p>
          <a:p>
            <a:pPr defTabSz="931774">
              <a:defRPr/>
            </a:pPr>
            <a:endParaRPr lang="en-US" dirty="0"/>
          </a:p>
          <a:p>
            <a:pPr defTabSz="931774">
              <a:defRPr/>
            </a:pPr>
            <a:r>
              <a:rPr lang="en-US" dirty="0"/>
              <a:t>Enrollment History or Transcript</a:t>
            </a:r>
          </a:p>
          <a:p>
            <a:pPr defTabSz="931774">
              <a:defRPr/>
            </a:pPr>
            <a:endParaRPr lang="en-US" dirty="0"/>
          </a:p>
          <a:p>
            <a:pPr defTabSz="931774">
              <a:defRPr/>
            </a:pPr>
            <a:r>
              <a:rPr lang="en-US" dirty="0"/>
              <a:t>Press </a:t>
            </a:r>
            <a:r>
              <a:rPr lang="en-US" b="1" i="1" u="sng" dirty="0">
                <a:solidFill>
                  <a:srgbClr val="C00000"/>
                </a:solidFill>
                <a:highlight>
                  <a:srgbClr val="FFFF00"/>
                </a:highlight>
              </a:rPr>
              <a:t>ENTER</a:t>
            </a:r>
          </a:p>
          <a:p>
            <a:pPr defTabSz="931774">
              <a:defRPr/>
            </a:pPr>
            <a:endParaRPr lang="en-US" dirty="0"/>
          </a:p>
          <a:p>
            <a:pPr defTabSz="931774">
              <a:defRPr/>
            </a:pPr>
            <a:r>
              <a:rPr lang="en-US" dirty="0"/>
              <a:t>These are helpful areas…</a:t>
            </a:r>
          </a:p>
          <a:p>
            <a:pPr defTabSz="931774">
              <a:defRPr/>
            </a:pPr>
            <a:endParaRPr lang="en-US" dirty="0"/>
          </a:p>
          <a:p>
            <a:pPr defTabSz="931774">
              <a:defRPr/>
            </a:pPr>
            <a:r>
              <a:rPr lang="en-US" dirty="0"/>
              <a:t>Press </a:t>
            </a:r>
            <a:r>
              <a:rPr lang="en-US" b="1" i="1" u="sng" dirty="0">
                <a:solidFill>
                  <a:srgbClr val="C00000"/>
                </a:solidFill>
                <a:highlight>
                  <a:srgbClr val="FFFF00"/>
                </a:highlight>
              </a:rPr>
              <a:t>ENTER</a:t>
            </a:r>
          </a:p>
          <a:p>
            <a:pPr defTabSz="931774">
              <a:defRPr/>
            </a:pPr>
            <a:endParaRPr lang="en-US" dirty="0"/>
          </a:p>
          <a:p>
            <a:pPr defTabSz="931774">
              <a:defRPr/>
            </a:pPr>
            <a:r>
              <a:rPr lang="en-US" dirty="0"/>
              <a:t>Enrollment History shows a summary of courses. This can be exported to excel.</a:t>
            </a:r>
          </a:p>
          <a:p>
            <a:pPr defTabSz="931774">
              <a:defRPr/>
            </a:pPr>
            <a:r>
              <a:rPr lang="en-US" dirty="0"/>
              <a:t>Downloadable Transcript shows a summary of completions.</a:t>
            </a:r>
          </a:p>
          <a:p>
            <a:pPr defTabSz="931774">
              <a:defRPr/>
            </a:pPr>
            <a:endParaRPr lang="en-US" dirty="0"/>
          </a:p>
          <a:p>
            <a:pPr defTabSz="931774">
              <a:defRPr/>
            </a:pPr>
            <a:r>
              <a:rPr lang="en-US" dirty="0"/>
              <a:t>Question?</a:t>
            </a:r>
          </a:p>
          <a:p>
            <a:pPr defTabSz="931774">
              <a:defRPr/>
            </a:pPr>
            <a:r>
              <a:rPr lang="en-US" dirty="0"/>
              <a:t>Will a course that is in progress appear on the transcript? No. Why? It is not completed.</a:t>
            </a:r>
          </a:p>
          <a:p>
            <a:pPr defTabSz="931774">
              <a:defRPr/>
            </a:pPr>
            <a:endParaRPr lang="en-US" dirty="0"/>
          </a:p>
          <a:p>
            <a:pPr defTabSz="931774">
              <a:defRPr/>
            </a:pPr>
            <a:r>
              <a:rPr lang="en-US" dirty="0"/>
              <a:t>Press </a:t>
            </a:r>
            <a:r>
              <a:rPr lang="en-US" b="1" i="1" u="sng" dirty="0">
                <a:solidFill>
                  <a:srgbClr val="C00000"/>
                </a:solidFill>
                <a:highlight>
                  <a:srgbClr val="FFFF00"/>
                </a:highlight>
              </a:rPr>
              <a:t>ENTER</a:t>
            </a:r>
          </a:p>
          <a:p>
            <a:pPr defTabSz="931774">
              <a:defRPr/>
            </a:pPr>
            <a:endParaRPr lang="en-US" dirty="0"/>
          </a:p>
          <a:p>
            <a:pPr defTabSz="931774">
              <a:defRPr/>
            </a:pPr>
            <a:endParaRPr lang="en-US" dirty="0"/>
          </a:p>
          <a:p>
            <a:pPr defTabSz="931774">
              <a:defRPr/>
            </a:pPr>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31</a:t>
            </a:fld>
            <a:endParaRPr lang="en-US"/>
          </a:p>
        </p:txBody>
      </p:sp>
    </p:spTree>
    <p:extLst>
      <p:ext uri="{BB962C8B-B14F-4D97-AF65-F5344CB8AC3E}">
        <p14:creationId xmlns:p14="http://schemas.microsoft.com/office/powerpoint/2010/main" val="721889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375E9-6333-5AFE-878D-27489B3A5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25EFB9-F307-E17B-C511-E36C37285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41B34C-788B-F373-5543-8478FFC60A2E}"/>
              </a:ext>
            </a:extLst>
          </p:cNvPr>
          <p:cNvSpPr>
            <a:spLocks noGrp="1"/>
          </p:cNvSpPr>
          <p:nvPr>
            <p:ph type="body" idx="1"/>
          </p:nvPr>
        </p:nvSpPr>
        <p:spPr/>
        <p:txBody>
          <a:bodyPr/>
          <a:lstStyle/>
          <a:p>
            <a:pPr defTabSz="931774">
              <a:defRPr/>
            </a:pPr>
            <a:r>
              <a:rPr lang="en-US" dirty="0"/>
              <a:t>Press </a:t>
            </a:r>
            <a:r>
              <a:rPr lang="en-US" b="1" i="1" u="sng" dirty="0">
                <a:solidFill>
                  <a:srgbClr val="C00000"/>
                </a:solidFill>
                <a:highlight>
                  <a:srgbClr val="FFFF00"/>
                </a:highlight>
              </a:rPr>
              <a:t>ENTER</a:t>
            </a:r>
          </a:p>
          <a:p>
            <a:pPr defTabSz="931774">
              <a:defRPr/>
            </a:pPr>
            <a:endParaRPr lang="en-US" dirty="0"/>
          </a:p>
          <a:p>
            <a:pPr defTabSz="931774">
              <a:defRPr/>
            </a:pPr>
            <a:r>
              <a:rPr lang="en-US" dirty="0"/>
              <a:t>New Feature: Downloadable Certificates of Completion.</a:t>
            </a:r>
          </a:p>
          <a:p>
            <a:pPr defTabSz="931774">
              <a:defRPr/>
            </a:pPr>
            <a:r>
              <a:rPr lang="en-US" dirty="0"/>
              <a:t>You can scroll through all titles and select the specific Course of interest.</a:t>
            </a:r>
          </a:p>
          <a:p>
            <a:pPr defTabSz="931774">
              <a:defRPr/>
            </a:pPr>
            <a:endParaRPr lang="en-US" dirty="0"/>
          </a:p>
          <a:p>
            <a:pPr defTabSz="931774">
              <a:defRPr/>
            </a:pPr>
            <a:r>
              <a:rPr lang="en-US" dirty="0"/>
              <a:t>Press </a:t>
            </a:r>
            <a:r>
              <a:rPr lang="en-US" b="1" i="1" u="sng" dirty="0">
                <a:solidFill>
                  <a:srgbClr val="C00000"/>
                </a:solidFill>
                <a:highlight>
                  <a:srgbClr val="FFFF00"/>
                </a:highlight>
              </a:rPr>
              <a:t>ENTER</a:t>
            </a:r>
          </a:p>
          <a:p>
            <a:pPr defTabSz="931774">
              <a:defRPr/>
            </a:pPr>
            <a:endParaRPr lang="en-US" dirty="0"/>
          </a:p>
          <a:p>
            <a:pPr defTabSz="931774">
              <a:defRPr/>
            </a:pPr>
            <a:r>
              <a:rPr lang="en-US" dirty="0"/>
              <a:t>Click the Blue Download Button</a:t>
            </a:r>
          </a:p>
          <a:p>
            <a:pPr defTabSz="931774">
              <a:defRPr/>
            </a:pPr>
            <a:endParaRPr lang="en-US" dirty="0"/>
          </a:p>
          <a:p>
            <a:pPr defTabSz="931774">
              <a:defRPr/>
            </a:pPr>
            <a:r>
              <a:rPr lang="en-US" dirty="0"/>
              <a:t>Press </a:t>
            </a:r>
            <a:r>
              <a:rPr lang="en-US" b="1" i="1" u="sng" dirty="0">
                <a:solidFill>
                  <a:srgbClr val="C00000"/>
                </a:solidFill>
                <a:highlight>
                  <a:srgbClr val="FFFF00"/>
                </a:highlight>
              </a:rPr>
              <a:t>ENTER</a:t>
            </a:r>
          </a:p>
        </p:txBody>
      </p:sp>
      <p:sp>
        <p:nvSpPr>
          <p:cNvPr id="4" name="Slide Number Placeholder 3">
            <a:extLst>
              <a:ext uri="{FF2B5EF4-FFF2-40B4-BE49-F238E27FC236}">
                <a16:creationId xmlns:a16="http://schemas.microsoft.com/office/drawing/2014/main" id="{19987ACD-62E7-9800-FF1B-FF7EE297753E}"/>
              </a:ext>
            </a:extLst>
          </p:cNvPr>
          <p:cNvSpPr>
            <a:spLocks noGrp="1"/>
          </p:cNvSpPr>
          <p:nvPr>
            <p:ph type="sldNum" sz="quarter" idx="5"/>
          </p:nvPr>
        </p:nvSpPr>
        <p:spPr/>
        <p:txBody>
          <a:bodyPr/>
          <a:lstStyle/>
          <a:p>
            <a:fld id="{7015507C-13FA-4415-A8EB-AC6232854DF1}" type="slidenum">
              <a:rPr lang="en-US" smtClean="0"/>
              <a:t>32</a:t>
            </a:fld>
            <a:endParaRPr lang="en-US"/>
          </a:p>
        </p:txBody>
      </p:sp>
    </p:spTree>
    <p:extLst>
      <p:ext uri="{BB962C8B-B14F-4D97-AF65-F5344CB8AC3E}">
        <p14:creationId xmlns:p14="http://schemas.microsoft.com/office/powerpoint/2010/main" val="286129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discuss adding Non-Peace Officers. </a:t>
            </a:r>
          </a:p>
          <a:p>
            <a:endParaRPr lang="en-US" dirty="0"/>
          </a:p>
          <a:p>
            <a:r>
              <a:rPr lang="en-US" dirty="0"/>
              <a:t>How many of you have added a Non-Peace Officer?</a:t>
            </a:r>
          </a:p>
          <a:p>
            <a:r>
              <a:rPr lang="en-US" dirty="0"/>
              <a:t>How did it go for you?</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33</a:t>
            </a:fld>
            <a:endParaRPr lang="en-US"/>
          </a:p>
        </p:txBody>
      </p:sp>
    </p:spTree>
    <p:extLst>
      <p:ext uri="{BB962C8B-B14F-4D97-AF65-F5344CB8AC3E}">
        <p14:creationId xmlns:p14="http://schemas.microsoft.com/office/powerpoint/2010/main" val="2827700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3601-53A5-55DE-ACB8-805BF2CDF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D1962-517E-9E17-AB25-3F1C36AC1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390139-996B-E2CD-0FB2-5F6C92AE02A3}"/>
              </a:ext>
            </a:extLst>
          </p:cNvPr>
          <p:cNvSpPr>
            <a:spLocks noGrp="1"/>
          </p:cNvSpPr>
          <p:nvPr>
            <p:ph type="body" idx="1"/>
          </p:nvPr>
        </p:nvSpPr>
        <p:spPr/>
        <p:txBody>
          <a:bodyPr/>
          <a:lstStyle/>
          <a:p>
            <a:pPr lvl="0"/>
            <a:r>
              <a:rPr lang="en-US" sz="1200" dirty="0">
                <a:solidFill>
                  <a:schemeClr val="tx1"/>
                </a:solidFill>
                <a:latin typeface="+mn-lt"/>
                <a:ea typeface="+mj-ea"/>
                <a:cs typeface="+mj-cs"/>
              </a:rPr>
              <a:t>Who qualifies as a Non-Peace Officer? </a:t>
            </a:r>
          </a:p>
          <a:p>
            <a:pPr lvl="0"/>
            <a:r>
              <a:rPr lang="en-US" sz="1200" dirty="0">
                <a:solidFill>
                  <a:schemeClr val="tx1"/>
                </a:solidFill>
                <a:latin typeface="+mn-lt"/>
                <a:ea typeface="+mj-ea"/>
                <a:cs typeface="+mj-cs"/>
              </a:rPr>
              <a:t>Press </a:t>
            </a:r>
            <a:r>
              <a:rPr lang="en-US" sz="1200" b="1" i="1" u="sng" dirty="0">
                <a:solidFill>
                  <a:srgbClr val="C00000"/>
                </a:solidFill>
                <a:highlight>
                  <a:srgbClr val="FFFF00"/>
                </a:highlight>
                <a:latin typeface="+mn-lt"/>
                <a:ea typeface="+mj-ea"/>
                <a:cs typeface="+mj-cs"/>
              </a:rPr>
              <a:t>ENTER</a:t>
            </a:r>
          </a:p>
          <a:p>
            <a:pPr lvl="0"/>
            <a:r>
              <a:rPr lang="en-US" sz="1200" dirty="0">
                <a:solidFill>
                  <a:srgbClr val="156082"/>
                </a:solidFill>
                <a:latin typeface="+mn-lt"/>
              </a:rPr>
              <a:t>If the person is… </a:t>
            </a:r>
          </a:p>
          <a:p>
            <a:pPr lvl="0"/>
            <a:r>
              <a:rPr lang="en-US" sz="1200" dirty="0">
                <a:solidFill>
                  <a:srgbClr val="156082"/>
                </a:solidFill>
                <a:latin typeface="+mn-lt"/>
              </a:rPr>
              <a:t>Press </a:t>
            </a:r>
            <a:r>
              <a:rPr lang="en-US" sz="1200" b="1" i="1" u="sng" dirty="0">
                <a:solidFill>
                  <a:srgbClr val="C00000"/>
                </a:solidFill>
                <a:highlight>
                  <a:srgbClr val="FFFF00"/>
                </a:highlight>
                <a:latin typeface="+mn-lt"/>
              </a:rPr>
              <a:t>ENTER</a:t>
            </a:r>
          </a:p>
          <a:p>
            <a:pPr lvl="0"/>
            <a:r>
              <a:rPr lang="en-US" sz="1200" dirty="0">
                <a:solidFill>
                  <a:srgbClr val="156082"/>
                </a:solidFill>
                <a:latin typeface="+mn-lt"/>
              </a:rPr>
              <a:t>An employee or volunteer of your agency (clearance checked).</a:t>
            </a:r>
          </a:p>
          <a:p>
            <a:pPr lvl="0"/>
            <a:r>
              <a:rPr lang="en-US" sz="1200" dirty="0">
                <a:solidFill>
                  <a:srgbClr val="156082"/>
                </a:solidFill>
                <a:latin typeface="+mn-lt"/>
              </a:rPr>
              <a:t>Press </a:t>
            </a:r>
            <a:r>
              <a:rPr lang="en-US" sz="1200" b="1" i="1" u="sng" dirty="0">
                <a:solidFill>
                  <a:srgbClr val="C00000"/>
                </a:solidFill>
                <a:highlight>
                  <a:srgbClr val="FFFF00"/>
                </a:highlight>
                <a:latin typeface="+mn-lt"/>
              </a:rPr>
              <a:t>ENTER</a:t>
            </a:r>
          </a:p>
          <a:p>
            <a:pPr lvl="0"/>
            <a:r>
              <a:rPr lang="en-US" sz="1200" dirty="0">
                <a:solidFill>
                  <a:srgbClr val="156082"/>
                </a:solidFill>
                <a:latin typeface="+mn-lt"/>
              </a:rPr>
              <a:t>Employed as an instructor at your agency such as for AICP, RBC, or SBIC</a:t>
            </a:r>
          </a:p>
          <a:p>
            <a:pPr lvl="0"/>
            <a:r>
              <a:rPr lang="en-US" sz="1200" dirty="0">
                <a:solidFill>
                  <a:srgbClr val="156082"/>
                </a:solidFill>
                <a:latin typeface="+mn-lt"/>
              </a:rPr>
              <a:t>Press </a:t>
            </a:r>
            <a:r>
              <a:rPr lang="en-US" sz="1200" b="1" i="1" u="sng" dirty="0">
                <a:solidFill>
                  <a:srgbClr val="C00000"/>
                </a:solidFill>
                <a:highlight>
                  <a:srgbClr val="FFFF00"/>
                </a:highlight>
                <a:latin typeface="+mn-lt"/>
              </a:rPr>
              <a:t>ENTER</a:t>
            </a:r>
          </a:p>
          <a:p>
            <a:pPr lvl="0"/>
            <a:endParaRPr lang="en-US" sz="1200" dirty="0">
              <a:solidFill>
                <a:srgbClr val="156082"/>
              </a:solidFill>
              <a:latin typeface="+mn-lt"/>
            </a:endParaRPr>
          </a:p>
          <a:p>
            <a:pPr lvl="0"/>
            <a:r>
              <a:rPr lang="en-US" sz="1200" dirty="0">
                <a:solidFill>
                  <a:srgbClr val="156082"/>
                </a:solidFill>
                <a:latin typeface="+mn-lt"/>
              </a:rPr>
              <a:t>No EDI records kept. No CPT. </a:t>
            </a:r>
          </a:p>
          <a:p>
            <a:pPr lvl="0"/>
            <a:r>
              <a:rPr lang="en-US" sz="1200" dirty="0">
                <a:solidFill>
                  <a:srgbClr val="156082"/>
                </a:solidFill>
                <a:latin typeface="+mn-lt"/>
              </a:rPr>
              <a:t>Press </a:t>
            </a:r>
            <a:r>
              <a:rPr lang="en-US" sz="1200" b="1" i="1" u="sng" dirty="0">
                <a:solidFill>
                  <a:srgbClr val="C00000"/>
                </a:solidFill>
                <a:highlight>
                  <a:srgbClr val="FFFF00"/>
                </a:highlight>
                <a:latin typeface="+mn-lt"/>
              </a:rPr>
              <a:t>ENTER</a:t>
            </a:r>
          </a:p>
          <a:p>
            <a:pPr marL="8687" lvl="0" defTabSz="931774">
              <a:defRPr/>
            </a:pPr>
            <a:r>
              <a:rPr lang="en-US" sz="1200" b="1" i="1" dirty="0">
                <a:solidFill>
                  <a:srgbClr val="156082"/>
                </a:solidFill>
                <a:latin typeface="+mn-lt"/>
              </a:rPr>
              <a:t>You are responsible for their activity in the Portal.</a:t>
            </a:r>
          </a:p>
          <a:p>
            <a:pPr marL="8687" lvl="0" defTabSz="931774">
              <a:defRPr/>
            </a:pPr>
            <a:r>
              <a:rPr lang="en-US" sz="1200" b="0" i="0" dirty="0">
                <a:solidFill>
                  <a:srgbClr val="156082"/>
                </a:solidFill>
                <a:latin typeface="+mn-lt"/>
              </a:rPr>
              <a:t>Press </a:t>
            </a:r>
            <a:r>
              <a:rPr lang="en-US" sz="1200" b="1" i="1" u="sng" dirty="0">
                <a:solidFill>
                  <a:srgbClr val="C00000"/>
                </a:solidFill>
                <a:highlight>
                  <a:srgbClr val="FFFF00"/>
                </a:highlight>
                <a:latin typeface="+mn-lt"/>
              </a:rPr>
              <a:t>ENTER</a:t>
            </a:r>
          </a:p>
        </p:txBody>
      </p:sp>
      <p:sp>
        <p:nvSpPr>
          <p:cNvPr id="4" name="Slide Number Placeholder 3">
            <a:extLst>
              <a:ext uri="{FF2B5EF4-FFF2-40B4-BE49-F238E27FC236}">
                <a16:creationId xmlns:a16="http://schemas.microsoft.com/office/drawing/2014/main" id="{9870DF7B-16BA-32BA-A57B-7082A6073ACE}"/>
              </a:ext>
            </a:extLst>
          </p:cNvPr>
          <p:cNvSpPr>
            <a:spLocks noGrp="1"/>
          </p:cNvSpPr>
          <p:nvPr>
            <p:ph type="sldNum" sz="quarter" idx="5"/>
          </p:nvPr>
        </p:nvSpPr>
        <p:spPr/>
        <p:txBody>
          <a:bodyPr/>
          <a:lstStyle/>
          <a:p>
            <a:fld id="{7015507C-13FA-4415-A8EB-AC6232854DF1}" type="slidenum">
              <a:rPr lang="en-US" smtClean="0"/>
              <a:t>34</a:t>
            </a:fld>
            <a:endParaRPr lang="en-US"/>
          </a:p>
        </p:txBody>
      </p:sp>
    </p:spTree>
    <p:extLst>
      <p:ext uri="{BB962C8B-B14F-4D97-AF65-F5344CB8AC3E}">
        <p14:creationId xmlns:p14="http://schemas.microsoft.com/office/powerpoint/2010/main" val="15952271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99FD2-1F07-DAD8-07D3-27AD31E61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34A4A-0159-FEE7-0156-5B50250AA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63F9C5-D695-946A-EC98-FF1D85852AB2}"/>
              </a:ext>
            </a:extLst>
          </p:cNvPr>
          <p:cNvSpPr>
            <a:spLocks noGrp="1"/>
          </p:cNvSpPr>
          <p:nvPr>
            <p:ph type="body" idx="1"/>
          </p:nvPr>
        </p:nvSpPr>
        <p:spPr/>
        <p:txBody>
          <a:bodyPr/>
          <a:lstStyle/>
          <a:p>
            <a:pPr marL="6471" lvl="1" indent="-6471"/>
            <a:r>
              <a:rPr lang="en-US" sz="1200" i="0" dirty="0">
                <a:solidFill>
                  <a:srgbClr val="156082"/>
                </a:solidFill>
              </a:rPr>
              <a:t>Who can you add?</a:t>
            </a:r>
          </a:p>
          <a:p>
            <a:pPr marL="6471" lvl="1" indent="-6471"/>
            <a:r>
              <a:rPr lang="en-US" sz="1200" i="0" dirty="0">
                <a:solidFill>
                  <a:srgbClr val="156082"/>
                </a:solidFill>
              </a:rPr>
              <a:t>Press </a:t>
            </a:r>
            <a:r>
              <a:rPr lang="en-US" sz="1200" b="1" i="1" u="sng" dirty="0">
                <a:solidFill>
                  <a:srgbClr val="C00000"/>
                </a:solidFill>
                <a:highlight>
                  <a:srgbClr val="FFFF00"/>
                </a:highlight>
              </a:rPr>
              <a:t>ENTER</a:t>
            </a:r>
          </a:p>
          <a:p>
            <a:pPr fontAlgn="base"/>
            <a:r>
              <a:rPr lang="en-US" sz="1200" i="0" dirty="0">
                <a:solidFill>
                  <a:schemeClr val="tx2"/>
                </a:solidFill>
              </a:rPr>
              <a:t>…A person who has a Notice of Appointment (NOA) or is awaiting the NOA processing in EDI?​</a:t>
            </a:r>
          </a:p>
          <a:p>
            <a:pPr fontAlgn="base"/>
            <a:r>
              <a:rPr lang="en-US" sz="1200" i="0" dirty="0">
                <a:solidFill>
                  <a:schemeClr val="tx2"/>
                </a:solidFill>
              </a:rPr>
              <a:t>Press </a:t>
            </a:r>
            <a:r>
              <a:rPr lang="en-US" sz="1200" b="1" i="1" u="sng" dirty="0">
                <a:solidFill>
                  <a:srgbClr val="C00000"/>
                </a:solidFill>
                <a:highlight>
                  <a:srgbClr val="FFFF00"/>
                </a:highlight>
              </a:rPr>
              <a:t>ENTER</a:t>
            </a:r>
          </a:p>
          <a:p>
            <a:pPr marL="6471" lvl="1" indent="-6471"/>
            <a:r>
              <a:rPr lang="en-US" sz="1200" i="0" dirty="0">
                <a:solidFill>
                  <a:srgbClr val="C00000"/>
                </a:solidFill>
              </a:rPr>
              <a:t>No. </a:t>
            </a:r>
            <a:r>
              <a:rPr lang="en-US" sz="1200" i="0" dirty="0">
                <a:solidFill>
                  <a:schemeClr val="tx2"/>
                </a:solidFill>
              </a:rPr>
              <a:t>Have them login to the Portal follow the instructions to create a PASS account or update their password. </a:t>
            </a:r>
          </a:p>
          <a:p>
            <a:pPr marL="6471" lvl="1" indent="-6471"/>
            <a:r>
              <a:rPr lang="en-US" sz="1200" i="0" dirty="0">
                <a:solidFill>
                  <a:schemeClr val="tx2"/>
                </a:solidFill>
              </a:rPr>
              <a:t>Press </a:t>
            </a:r>
            <a:r>
              <a:rPr lang="en-US" sz="1200" b="1" i="1" u="sng" dirty="0">
                <a:solidFill>
                  <a:srgbClr val="C00000"/>
                </a:solidFill>
                <a:highlight>
                  <a:srgbClr val="FFFF00"/>
                </a:highlight>
              </a:rPr>
              <a:t>ENTER</a:t>
            </a:r>
          </a:p>
          <a:p>
            <a:pPr marL="6471" lvl="1" indent="-6471"/>
            <a:r>
              <a:rPr lang="en-US" sz="1200" i="0" dirty="0">
                <a:solidFill>
                  <a:schemeClr val="tx2"/>
                </a:solidFill>
              </a:rPr>
              <a:t>…A person is a Dispatcher at your agency?</a:t>
            </a:r>
          </a:p>
          <a:p>
            <a:pPr marL="6471" lvl="1" indent="-6471"/>
            <a:r>
              <a:rPr lang="en-US" sz="1200" i="0" dirty="0">
                <a:solidFill>
                  <a:schemeClr val="tx2"/>
                </a:solidFill>
              </a:rPr>
              <a:t>Press </a:t>
            </a:r>
            <a:r>
              <a:rPr lang="en-US" sz="1200" b="1" i="1" u="sng" dirty="0">
                <a:solidFill>
                  <a:srgbClr val="C00000"/>
                </a:solidFill>
                <a:highlight>
                  <a:srgbClr val="FFFF00"/>
                </a:highlight>
              </a:rPr>
              <a:t>ENTER</a:t>
            </a:r>
          </a:p>
          <a:p>
            <a:pPr marL="6471" lvl="1" indent="-6471"/>
            <a:r>
              <a:rPr lang="en-US" sz="1200" i="0" dirty="0">
                <a:solidFill>
                  <a:srgbClr val="C00000"/>
                </a:solidFill>
              </a:rPr>
              <a:t>No. </a:t>
            </a:r>
            <a:r>
              <a:rPr lang="en-US" sz="1200" i="0" dirty="0">
                <a:solidFill>
                  <a:schemeClr val="tx2"/>
                </a:solidFill>
              </a:rPr>
              <a:t>Have them login to the Portal follow the instructions to create a PASS account or update their password.</a:t>
            </a:r>
            <a:endParaRPr lang="en-US" sz="1200" b="1" i="0" dirty="0">
              <a:solidFill>
                <a:schemeClr val="tx2"/>
              </a:solidFill>
            </a:endParaRPr>
          </a:p>
          <a:p>
            <a:pPr marL="6471" lvl="1" indent="-6471"/>
            <a:r>
              <a:rPr lang="en-US" sz="1200" i="0" dirty="0">
                <a:solidFill>
                  <a:schemeClr val="accent6"/>
                </a:solidFill>
              </a:rPr>
              <a:t>Press </a:t>
            </a:r>
            <a:r>
              <a:rPr lang="en-US" sz="1200" b="1" i="1" u="sng" dirty="0">
                <a:solidFill>
                  <a:srgbClr val="C00000"/>
                </a:solidFill>
                <a:highlight>
                  <a:srgbClr val="FFFF00"/>
                </a:highlight>
              </a:rPr>
              <a:t>ENTER</a:t>
            </a:r>
          </a:p>
          <a:p>
            <a:pPr marL="6471" lvl="1" indent="-6471"/>
            <a:r>
              <a:rPr lang="en-US" sz="1200" i="0" dirty="0">
                <a:solidFill>
                  <a:schemeClr val="accent6"/>
                </a:solidFill>
              </a:rPr>
              <a:t>Why?</a:t>
            </a:r>
          </a:p>
          <a:p>
            <a:pPr marL="6471" lvl="1" indent="-6471"/>
            <a:r>
              <a:rPr lang="en-US" sz="1200" i="0" dirty="0">
                <a:solidFill>
                  <a:srgbClr val="156082"/>
                </a:solidFill>
              </a:rPr>
              <a:t>Press </a:t>
            </a:r>
            <a:r>
              <a:rPr lang="en-US" sz="1200" b="1" i="1" u="sng" dirty="0">
                <a:solidFill>
                  <a:srgbClr val="C00000"/>
                </a:solidFill>
                <a:highlight>
                  <a:srgbClr val="FFFF00"/>
                </a:highlight>
              </a:rPr>
              <a:t>ENTER</a:t>
            </a:r>
          </a:p>
          <a:p>
            <a:pPr marL="6471" lvl="1" indent="-6471"/>
            <a:r>
              <a:rPr lang="en-US" sz="1200" i="0" dirty="0">
                <a:solidFill>
                  <a:srgbClr val="156082"/>
                </a:solidFill>
              </a:rPr>
              <a:t>	</a:t>
            </a:r>
            <a:r>
              <a:rPr lang="en-US" sz="1200" i="0" dirty="0">
                <a:solidFill>
                  <a:schemeClr val="accent6"/>
                </a:solidFill>
              </a:rPr>
              <a:t>EDI is the system of record for all profiles and data. The Portal checks with EDI and allows or doesn’t allow dependent on the NOA status.</a:t>
            </a:r>
          </a:p>
          <a:p>
            <a:pPr marL="6471" lvl="1" indent="-6471"/>
            <a:r>
              <a:rPr lang="en-US" sz="1200" dirty="0"/>
              <a:t>Press </a:t>
            </a:r>
            <a:r>
              <a:rPr lang="en-US" sz="1200" b="1" i="1" u="sng" dirty="0">
                <a:solidFill>
                  <a:srgbClr val="C00000"/>
                </a:solidFill>
                <a:highlight>
                  <a:srgbClr val="FFFF00"/>
                </a:highlight>
              </a:rPr>
              <a:t>ENTER</a:t>
            </a:r>
          </a:p>
          <a:p>
            <a:pPr marL="577506" lvl="1" defTabSz="931774">
              <a:lnSpc>
                <a:spcPct val="90000"/>
              </a:lnSpc>
              <a:spcBef>
                <a:spcPct val="0"/>
              </a:spcBef>
              <a:spcAft>
                <a:spcPts val="611"/>
              </a:spcAft>
              <a:defRPr/>
            </a:pPr>
            <a:endParaRPr lang="en-US" sz="800" i="1" dirty="0">
              <a:solidFill>
                <a:srgbClr val="FFFFFF"/>
              </a:solidFill>
            </a:endParaRPr>
          </a:p>
        </p:txBody>
      </p:sp>
      <p:sp>
        <p:nvSpPr>
          <p:cNvPr id="4" name="Slide Number Placeholder 3">
            <a:extLst>
              <a:ext uri="{FF2B5EF4-FFF2-40B4-BE49-F238E27FC236}">
                <a16:creationId xmlns:a16="http://schemas.microsoft.com/office/drawing/2014/main" id="{59959B80-E0DB-EF96-5AF6-DDF3B40F0090}"/>
              </a:ext>
            </a:extLst>
          </p:cNvPr>
          <p:cNvSpPr>
            <a:spLocks noGrp="1"/>
          </p:cNvSpPr>
          <p:nvPr>
            <p:ph type="sldNum" sz="quarter" idx="5"/>
          </p:nvPr>
        </p:nvSpPr>
        <p:spPr/>
        <p:txBody>
          <a:bodyPr/>
          <a:lstStyle/>
          <a:p>
            <a:fld id="{7015507C-13FA-4415-A8EB-AC6232854DF1}" type="slidenum">
              <a:rPr lang="en-US" smtClean="0"/>
              <a:t>35</a:t>
            </a:fld>
            <a:endParaRPr lang="en-US"/>
          </a:p>
        </p:txBody>
      </p:sp>
    </p:spTree>
    <p:extLst>
      <p:ext uri="{BB962C8B-B14F-4D97-AF65-F5344CB8AC3E}">
        <p14:creationId xmlns:p14="http://schemas.microsoft.com/office/powerpoint/2010/main" val="21220683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BC7C9-0365-0A91-3F91-0697EC810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CA404-93F3-A662-ED19-A5E28EBCA6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F70B1-4862-D0C9-0A4D-136C5BC48E25}"/>
              </a:ext>
            </a:extLst>
          </p:cNvPr>
          <p:cNvSpPr>
            <a:spLocks noGrp="1"/>
          </p:cNvSpPr>
          <p:nvPr>
            <p:ph type="body" idx="1"/>
          </p:nvPr>
        </p:nvSpPr>
        <p:spPr/>
        <p:txBody>
          <a:bodyPr/>
          <a:lstStyle/>
          <a:p>
            <a:pPr marL="120306" lvl="0">
              <a:lnSpc>
                <a:spcPct val="100000"/>
              </a:lnSpc>
              <a:spcBef>
                <a:spcPct val="0"/>
              </a:spcBef>
              <a:spcAft>
                <a:spcPts val="0"/>
              </a:spcAft>
            </a:pPr>
            <a:r>
              <a:rPr lang="en-US" sz="1200" u="none"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rPr>
              <a:t>Who can you add as a Non-Peace Officer?</a:t>
            </a:r>
          </a:p>
          <a:p>
            <a:pPr marL="120306" lvl="0">
              <a:lnSpc>
                <a:spcPct val="100000"/>
              </a:lnSpc>
              <a:spcBef>
                <a:spcPct val="0"/>
              </a:spcBef>
              <a:spcAft>
                <a:spcPts val="0"/>
              </a:spcAft>
            </a:pPr>
            <a:r>
              <a:rPr lang="en-US" sz="1200" u="none"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rPr>
              <a:t>Press </a:t>
            </a:r>
            <a:r>
              <a:rPr lang="en-US" sz="1200" b="1" i="1" u="sng" dirty="0">
                <a:solidFill>
                  <a:srgbClr val="C00000"/>
                </a:solidFill>
                <a:highlight>
                  <a:srgbClr val="FFFF00"/>
                </a:highlight>
                <a:latin typeface="+mn-lt"/>
                <a:ea typeface="+mj-ea"/>
                <a:cs typeface="+mj-cs"/>
                <a:hlinkClick r:id="rId3">
                  <a:extLst>
                    <a:ext uri="{A12FA001-AC4F-418D-AE19-62706E023703}">
                      <ahyp:hlinkClr xmlns:ahyp="http://schemas.microsoft.com/office/drawing/2018/hyperlinkcolor" val="tx"/>
                    </a:ext>
                  </a:extLst>
                </a:hlinkClick>
              </a:rPr>
              <a:t>ENTER</a:t>
            </a:r>
          </a:p>
          <a:p>
            <a:pPr marL="120306" lvl="0">
              <a:lnSpc>
                <a:spcPct val="100000"/>
              </a:lnSpc>
              <a:spcBef>
                <a:spcPct val="0"/>
              </a:spcBef>
              <a:spcAft>
                <a:spcPts val="0"/>
              </a:spcAft>
            </a:pPr>
            <a:r>
              <a:rPr lang="en-US" sz="1200" u="none"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rPr>
              <a:t>…A person who has retired from law enforcement and is not currently sworn but is employed by your agency in an NPO capacity?</a:t>
            </a:r>
          </a:p>
          <a:p>
            <a:pPr marL="120306" lvl="0">
              <a:lnSpc>
                <a:spcPct val="100000"/>
              </a:lnSpc>
              <a:spcBef>
                <a:spcPct val="0"/>
              </a:spcBef>
              <a:spcAft>
                <a:spcPts val="0"/>
              </a:spcAft>
            </a:pPr>
            <a:r>
              <a:rPr lang="en-US" sz="1200" u="none"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rPr>
              <a:t>Press </a:t>
            </a:r>
            <a:r>
              <a:rPr lang="en-US" sz="1200" b="1" i="1" u="sng" dirty="0">
                <a:solidFill>
                  <a:srgbClr val="C00000"/>
                </a:solidFill>
                <a:highlight>
                  <a:srgbClr val="FFFF00"/>
                </a:highlight>
                <a:latin typeface="+mn-lt"/>
                <a:ea typeface="+mj-ea"/>
                <a:cs typeface="+mj-cs"/>
                <a:hlinkClick r:id="rId3">
                  <a:extLst>
                    <a:ext uri="{A12FA001-AC4F-418D-AE19-62706E023703}">
                      <ahyp:hlinkClr xmlns:ahyp="http://schemas.microsoft.com/office/drawing/2018/hyperlinkcolor" val="tx"/>
                    </a:ext>
                  </a:extLst>
                </a:hlinkClick>
              </a:rPr>
              <a:t>ENTER</a:t>
            </a:r>
          </a:p>
          <a:p>
            <a:pPr marL="120306" lvl="0">
              <a:lnSpc>
                <a:spcPct val="100000"/>
              </a:lnSpc>
              <a:spcBef>
                <a:spcPct val="0"/>
              </a:spcBef>
              <a:spcAft>
                <a:spcPts val="0"/>
              </a:spcAft>
            </a:pPr>
            <a:r>
              <a:rPr lang="en-US" sz="1200" u="none"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rPr>
              <a:t>Yes. You may add them as an NPO.</a:t>
            </a:r>
          </a:p>
          <a:p>
            <a:pPr marL="120306" lvl="0">
              <a:lnSpc>
                <a:spcPct val="100000"/>
              </a:lnSpc>
              <a:spcBef>
                <a:spcPct val="0"/>
              </a:spcBef>
              <a:spcAft>
                <a:spcPts val="0"/>
              </a:spcAft>
            </a:pPr>
            <a:r>
              <a:rPr lang="en-US" sz="1200" u="none"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rPr>
              <a:t>Press </a:t>
            </a:r>
            <a:r>
              <a:rPr lang="en-US" sz="1200" b="1" i="1" u="sng" dirty="0">
                <a:solidFill>
                  <a:srgbClr val="C00000"/>
                </a:solidFill>
                <a:highlight>
                  <a:srgbClr val="FFFF00"/>
                </a:highlight>
                <a:latin typeface="+mn-lt"/>
                <a:ea typeface="+mj-ea"/>
                <a:cs typeface="+mj-cs"/>
                <a:hlinkClick r:id="rId3">
                  <a:extLst>
                    <a:ext uri="{A12FA001-AC4F-418D-AE19-62706E023703}">
                      <ahyp:hlinkClr xmlns:ahyp="http://schemas.microsoft.com/office/drawing/2018/hyperlinkcolor" val="tx"/>
                    </a:ext>
                  </a:extLst>
                </a:hlinkClick>
              </a:rPr>
              <a:t>ENTER</a:t>
            </a:r>
          </a:p>
          <a:p>
            <a:pPr marL="120306" lvl="0">
              <a:lnSpc>
                <a:spcPct val="100000"/>
              </a:lnSpc>
              <a:spcBef>
                <a:spcPct val="0"/>
              </a:spcBef>
              <a:spcAft>
                <a:spcPts val="0"/>
              </a:spcAft>
            </a:pPr>
            <a:r>
              <a:rPr lang="en-US" sz="1200" u="none"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rPr>
              <a:t>…A private presenter?</a:t>
            </a:r>
          </a:p>
          <a:p>
            <a:pPr marL="120306" lvl="0">
              <a:lnSpc>
                <a:spcPct val="100000"/>
              </a:lnSpc>
              <a:spcBef>
                <a:spcPct val="0"/>
              </a:spcBef>
              <a:spcAft>
                <a:spcPts val="0"/>
              </a:spcAft>
            </a:pPr>
            <a:r>
              <a:rPr lang="en-US" sz="1200" u="none"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rPr>
              <a:t>Press </a:t>
            </a:r>
            <a:r>
              <a:rPr lang="en-US" sz="1200" b="1" i="1" u="sng" dirty="0">
                <a:solidFill>
                  <a:srgbClr val="C00000"/>
                </a:solidFill>
                <a:highlight>
                  <a:srgbClr val="FFFF00"/>
                </a:highlight>
                <a:latin typeface="+mn-lt"/>
                <a:ea typeface="+mj-ea"/>
                <a:cs typeface="+mj-cs"/>
                <a:hlinkClick r:id="rId3">
                  <a:extLst>
                    <a:ext uri="{A12FA001-AC4F-418D-AE19-62706E023703}">
                      <ahyp:hlinkClr xmlns:ahyp="http://schemas.microsoft.com/office/drawing/2018/hyperlinkcolor" val="tx"/>
                    </a:ext>
                  </a:extLst>
                </a:hlinkClick>
              </a:rPr>
              <a:t>ENTER</a:t>
            </a:r>
          </a:p>
          <a:p>
            <a:pPr marL="120306" lvl="0">
              <a:lnSpc>
                <a:spcPct val="100000"/>
              </a:lnSpc>
              <a:spcBef>
                <a:spcPct val="0"/>
              </a:spcBef>
              <a:spcAft>
                <a:spcPts val="0"/>
              </a:spcAft>
            </a:pPr>
            <a:r>
              <a:rPr lang="en-US" sz="1200" u="none"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rPr>
              <a:t>No. You may not add them as an NPO.</a:t>
            </a:r>
          </a:p>
          <a:p>
            <a:pPr marL="120306" lvl="0">
              <a:lnSpc>
                <a:spcPct val="100000"/>
              </a:lnSpc>
              <a:spcBef>
                <a:spcPct val="0"/>
              </a:spcBef>
              <a:spcAft>
                <a:spcPts val="0"/>
              </a:spcAft>
            </a:pPr>
            <a:r>
              <a:rPr lang="en-US" sz="1200" u="none"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rPr>
              <a:t>Press </a:t>
            </a:r>
            <a:r>
              <a:rPr lang="en-US" sz="1200" b="1" i="1" u="sng" dirty="0">
                <a:solidFill>
                  <a:srgbClr val="C00000"/>
                </a:solidFill>
                <a:highlight>
                  <a:srgbClr val="FFFF00"/>
                </a:highlight>
                <a:latin typeface="+mn-lt"/>
                <a:ea typeface="+mj-ea"/>
                <a:cs typeface="+mj-cs"/>
                <a:hlinkClick r:id="rId3">
                  <a:extLst>
                    <a:ext uri="{A12FA001-AC4F-418D-AE19-62706E023703}">
                      <ahyp:hlinkClr xmlns:ahyp="http://schemas.microsoft.com/office/drawing/2018/hyperlinkcolor" val="tx"/>
                    </a:ext>
                  </a:extLst>
                </a:hlinkClick>
              </a:rPr>
              <a:t>ENTER</a:t>
            </a:r>
          </a:p>
          <a:p>
            <a:pPr marL="120306" lvl="0">
              <a:lnSpc>
                <a:spcPct val="100000"/>
              </a:lnSpc>
              <a:spcBef>
                <a:spcPct val="0"/>
              </a:spcBef>
              <a:spcAft>
                <a:spcPts val="0"/>
              </a:spcAft>
            </a:pPr>
            <a:r>
              <a:rPr lang="en-US" sz="1200" u="none"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rPr>
              <a:t>…Proctors?</a:t>
            </a:r>
          </a:p>
          <a:p>
            <a:pPr marL="120306" lvl="0">
              <a:lnSpc>
                <a:spcPct val="100000"/>
              </a:lnSpc>
              <a:spcBef>
                <a:spcPct val="0"/>
              </a:spcBef>
              <a:spcAft>
                <a:spcPts val="0"/>
              </a:spcAft>
            </a:pPr>
            <a:r>
              <a:rPr lang="en-US" sz="1200" u="none"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rPr>
              <a:t>Press </a:t>
            </a:r>
            <a:r>
              <a:rPr lang="en-US" sz="1200" b="1" i="1" u="sng" dirty="0">
                <a:solidFill>
                  <a:srgbClr val="C00000"/>
                </a:solidFill>
                <a:highlight>
                  <a:srgbClr val="FFFF00"/>
                </a:highlight>
                <a:latin typeface="+mn-lt"/>
                <a:ea typeface="+mj-ea"/>
                <a:cs typeface="+mj-cs"/>
                <a:hlinkClick r:id="rId3">
                  <a:extLst>
                    <a:ext uri="{A12FA001-AC4F-418D-AE19-62706E023703}">
                      <ahyp:hlinkClr xmlns:ahyp="http://schemas.microsoft.com/office/drawing/2018/hyperlinkcolor" val="tx"/>
                    </a:ext>
                  </a:extLst>
                </a:hlinkClick>
              </a:rPr>
              <a:t>ENTER</a:t>
            </a:r>
          </a:p>
          <a:p>
            <a:pPr marL="120306" lvl="0">
              <a:lnSpc>
                <a:spcPct val="100000"/>
              </a:lnSpc>
              <a:spcBef>
                <a:spcPct val="0"/>
              </a:spcBef>
              <a:spcAft>
                <a:spcPts val="0"/>
              </a:spcAft>
            </a:pPr>
            <a:r>
              <a:rPr lang="en-US" sz="1200" u="none"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rPr>
              <a:t>No. You may not add them as an NPO. </a:t>
            </a:r>
          </a:p>
          <a:p>
            <a:pPr marL="120306" lvl="0">
              <a:lnSpc>
                <a:spcPct val="100000"/>
              </a:lnSpc>
              <a:spcBef>
                <a:spcPct val="0"/>
              </a:spcBef>
              <a:spcAft>
                <a:spcPts val="0"/>
              </a:spcAft>
            </a:pPr>
            <a:r>
              <a:rPr lang="en-US" sz="1200" u="none"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rPr>
              <a:t>Press </a:t>
            </a:r>
            <a:r>
              <a:rPr lang="en-US" sz="1200" b="1" i="1" u="sng" dirty="0">
                <a:solidFill>
                  <a:srgbClr val="C00000"/>
                </a:solidFill>
                <a:highlight>
                  <a:srgbClr val="FFFF00"/>
                </a:highlight>
                <a:latin typeface="+mn-lt"/>
                <a:ea typeface="+mj-ea"/>
                <a:cs typeface="+mj-cs"/>
                <a:hlinkClick r:id="rId3">
                  <a:extLst>
                    <a:ext uri="{A12FA001-AC4F-418D-AE19-62706E023703}">
                      <ahyp:hlinkClr xmlns:ahyp="http://schemas.microsoft.com/office/drawing/2018/hyperlinkcolor" val="tx"/>
                    </a:ext>
                  </a:extLst>
                </a:hlinkClick>
              </a:rPr>
              <a:t>ENTER</a:t>
            </a:r>
          </a:p>
          <a:p>
            <a:pPr marL="120306" lvl="0">
              <a:lnSpc>
                <a:spcPct val="100000"/>
              </a:lnSpc>
              <a:spcBef>
                <a:spcPct val="0"/>
              </a:spcBef>
              <a:spcAft>
                <a:spcPts val="0"/>
              </a:spcAft>
            </a:pPr>
            <a:r>
              <a:rPr lang="en-US" sz="1200" u="none"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rPr>
              <a:t>Contact the BTB or SCR Bureaus at POST.</a:t>
            </a:r>
          </a:p>
          <a:p>
            <a:pPr marL="120306" lvl="0">
              <a:lnSpc>
                <a:spcPct val="100000"/>
              </a:lnSpc>
              <a:spcBef>
                <a:spcPct val="0"/>
              </a:spcBef>
              <a:spcAft>
                <a:spcPts val="0"/>
              </a:spcAft>
            </a:pPr>
            <a:r>
              <a:rPr lang="en-US" sz="1200" u="none"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rPr>
              <a:t>Press </a:t>
            </a:r>
            <a:r>
              <a:rPr lang="en-US" sz="1200" b="1" i="1" u="sng" dirty="0">
                <a:solidFill>
                  <a:srgbClr val="C00000"/>
                </a:solidFill>
                <a:highlight>
                  <a:srgbClr val="FFFF00"/>
                </a:highlight>
                <a:latin typeface="+mn-lt"/>
                <a:ea typeface="+mj-ea"/>
                <a:cs typeface="+mj-cs"/>
                <a:hlinkClick r:id="rId3">
                  <a:extLst>
                    <a:ext uri="{A12FA001-AC4F-418D-AE19-62706E023703}">
                      <ahyp:hlinkClr xmlns:ahyp="http://schemas.microsoft.com/office/drawing/2018/hyperlinkcolor" val="tx"/>
                    </a:ext>
                  </a:extLst>
                </a:hlinkClick>
              </a:rPr>
              <a:t>ENTER</a:t>
            </a:r>
          </a:p>
          <a:p>
            <a:pPr marL="120306" lvl="0">
              <a:lnSpc>
                <a:spcPct val="90000"/>
              </a:lnSpc>
              <a:spcBef>
                <a:spcPct val="0"/>
              </a:spcBef>
              <a:spcAft>
                <a:spcPts val="611"/>
              </a:spcAft>
            </a:pPr>
            <a:endParaRPr lang="en-US" sz="1200" u="none"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endParaRPr>
          </a:p>
          <a:p>
            <a:pPr marL="120306" lvl="0">
              <a:lnSpc>
                <a:spcPct val="90000"/>
              </a:lnSpc>
              <a:spcBef>
                <a:spcPct val="0"/>
              </a:spcBef>
              <a:spcAft>
                <a:spcPts val="611"/>
              </a:spcAft>
            </a:pPr>
            <a:endParaRPr lang="en-US" sz="1200" u="none" dirty="0">
              <a:solidFill>
                <a:schemeClr val="tx1"/>
              </a:solidFill>
              <a:latin typeface="+mn-lt"/>
              <a:ea typeface="+mj-ea"/>
              <a:cs typeface="+mj-cs"/>
              <a:hlinkClick r:id="rId3">
                <a:extLst>
                  <a:ext uri="{A12FA001-AC4F-418D-AE19-62706E023703}">
                    <ahyp:hlinkClr xmlns:ahyp="http://schemas.microsoft.com/office/drawing/2018/hyperlinkcolor" val="tx"/>
                  </a:ext>
                </a:extLst>
              </a:hlinkClick>
            </a:endParaRPr>
          </a:p>
        </p:txBody>
      </p:sp>
      <p:sp>
        <p:nvSpPr>
          <p:cNvPr id="4" name="Slide Number Placeholder 3">
            <a:extLst>
              <a:ext uri="{FF2B5EF4-FFF2-40B4-BE49-F238E27FC236}">
                <a16:creationId xmlns:a16="http://schemas.microsoft.com/office/drawing/2014/main" id="{8765565C-75C6-991C-CEBB-343512DC3FAA}"/>
              </a:ext>
            </a:extLst>
          </p:cNvPr>
          <p:cNvSpPr>
            <a:spLocks noGrp="1"/>
          </p:cNvSpPr>
          <p:nvPr>
            <p:ph type="sldNum" sz="quarter" idx="5"/>
          </p:nvPr>
        </p:nvSpPr>
        <p:spPr/>
        <p:txBody>
          <a:bodyPr/>
          <a:lstStyle/>
          <a:p>
            <a:fld id="{7015507C-13FA-4415-A8EB-AC6232854DF1}" type="slidenum">
              <a:rPr lang="en-US" smtClean="0"/>
              <a:t>36</a:t>
            </a:fld>
            <a:endParaRPr lang="en-US"/>
          </a:p>
        </p:txBody>
      </p:sp>
    </p:spTree>
    <p:extLst>
      <p:ext uri="{BB962C8B-B14F-4D97-AF65-F5344CB8AC3E}">
        <p14:creationId xmlns:p14="http://schemas.microsoft.com/office/powerpoint/2010/main" val="2998948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Play this video for a walk through</a:t>
            </a:r>
          </a:p>
          <a:p>
            <a:pPr defTabSz="931774">
              <a:defRPr/>
            </a:pPr>
            <a:endParaRPr lang="en-US" dirty="0"/>
          </a:p>
          <a:p>
            <a:pPr defTabSz="931774">
              <a:defRPr/>
            </a:pPr>
            <a:r>
              <a:rPr lang="en-US" dirty="0"/>
              <a:t>How to add Non-Peace Officers from your Manager role.</a:t>
            </a:r>
          </a:p>
          <a:p>
            <a:pPr defTabSz="931774">
              <a:defRPr/>
            </a:pPr>
            <a:r>
              <a:rPr lang="en-US" dirty="0"/>
              <a:t>Go to Learners, Add Learner. </a:t>
            </a:r>
          </a:p>
          <a:p>
            <a:pPr defTabSz="931774">
              <a:defRPr/>
            </a:pPr>
            <a:r>
              <a:rPr lang="en-US" dirty="0"/>
              <a:t>Enter the required fields in blue and the Affiliation.</a:t>
            </a:r>
          </a:p>
          <a:p>
            <a:pPr defTabSz="931774">
              <a:defRPr/>
            </a:pPr>
            <a:r>
              <a:rPr lang="en-US" dirty="0"/>
              <a:t>Leave PASS ID field blank. POST ID needs to be set to “0” and will automatically update when user logs in.</a:t>
            </a:r>
          </a:p>
          <a:p>
            <a:pPr defTabSz="931774">
              <a:defRPr/>
            </a:pPr>
            <a:r>
              <a:rPr lang="en-US" dirty="0"/>
              <a:t>Mark the NPO as Yes. Account expiration is set for 2 years from date entered.</a:t>
            </a:r>
          </a:p>
          <a:p>
            <a:pPr defTabSz="931774">
              <a:defRPr/>
            </a:pPr>
            <a:r>
              <a:rPr lang="en-US" dirty="0"/>
              <a:t>In the future, you can renew or end the NPO’s access by changing the date.</a:t>
            </a:r>
          </a:p>
          <a:p>
            <a:pPr>
              <a:defRPr/>
            </a:pPr>
            <a:r>
              <a:rPr lang="en-US" dirty="0"/>
              <a:t>More details on managing NPOs will be in a future tutorial.</a:t>
            </a:r>
          </a:p>
          <a:p>
            <a:pPr>
              <a:defRPr/>
            </a:pPr>
            <a:endParaRPr lang="en-US" dirty="0"/>
          </a:p>
          <a:p>
            <a:pPr>
              <a:defRPr/>
            </a:pPr>
            <a:r>
              <a:rPr lang="en-US" dirty="0"/>
              <a:t>Press </a:t>
            </a:r>
            <a:r>
              <a:rPr lang="en-US" b="1" i="1" u="sng" dirty="0">
                <a:solidFill>
                  <a:srgbClr val="C00000"/>
                </a:solidFill>
                <a:highlight>
                  <a:srgbClr val="FFFF00"/>
                </a:highlight>
              </a:rPr>
              <a:t>ENTER</a:t>
            </a:r>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37</a:t>
            </a:fld>
            <a:endParaRPr lang="en-US"/>
          </a:p>
        </p:txBody>
      </p:sp>
    </p:spTree>
    <p:extLst>
      <p:ext uri="{BB962C8B-B14F-4D97-AF65-F5344CB8AC3E}">
        <p14:creationId xmlns:p14="http://schemas.microsoft.com/office/powerpoint/2010/main" val="1953862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Adding Non-Peace Officers Review:</a:t>
            </a:r>
          </a:p>
          <a:p>
            <a:pPr defTabSz="931774">
              <a:defRPr/>
            </a:pPr>
            <a:endParaRPr lang="en-US" dirty="0"/>
          </a:p>
          <a:p>
            <a:pPr marL="171450" indent="-171450" defTabSz="931774">
              <a:buFont typeface="Arial" panose="020B0604020202020204" pitchFamily="34" charset="0"/>
              <a:buChar char="•"/>
              <a:defRPr/>
            </a:pPr>
            <a:r>
              <a:rPr lang="en-US" dirty="0"/>
              <a:t>Go to Learners, click add learner.</a:t>
            </a:r>
          </a:p>
          <a:p>
            <a:pPr marL="171450" indent="-171450" defTabSz="931774">
              <a:buFont typeface="Arial" panose="020B0604020202020204" pitchFamily="34" charset="0"/>
              <a:buChar char="•"/>
              <a:defRPr/>
            </a:pPr>
            <a:r>
              <a:rPr lang="en-US" dirty="0"/>
              <a:t>Enter the required fields in blue and the Affiliation (your Agency).</a:t>
            </a:r>
          </a:p>
          <a:p>
            <a:pPr marL="171450" indent="-171450" defTabSz="931774">
              <a:buFont typeface="Arial" panose="020B0604020202020204" pitchFamily="34" charset="0"/>
              <a:buChar char="•"/>
              <a:defRPr/>
            </a:pPr>
            <a:r>
              <a:rPr lang="en-US" dirty="0"/>
              <a:t>Leave the PASS ID field blank.</a:t>
            </a:r>
          </a:p>
          <a:p>
            <a:pPr marL="171450" indent="-171450" defTabSz="931774">
              <a:buFont typeface="Arial" panose="020B0604020202020204" pitchFamily="34" charset="0"/>
              <a:buChar char="•"/>
              <a:defRPr/>
            </a:pPr>
            <a:r>
              <a:rPr lang="en-US" dirty="0"/>
              <a:t>Enter “0” for the POST ID.</a:t>
            </a:r>
          </a:p>
          <a:p>
            <a:pPr marL="628650" lvl="1" indent="-171450" defTabSz="931774">
              <a:buFont typeface="Arial" panose="020B0604020202020204" pitchFamily="34" charset="0"/>
              <a:buChar char="•"/>
              <a:defRPr/>
            </a:pPr>
            <a:r>
              <a:rPr lang="en-US" dirty="0"/>
              <a:t>It will automatically update when the NPO user logs in.</a:t>
            </a:r>
          </a:p>
          <a:p>
            <a:pPr marL="171450" indent="-171450" defTabSz="931774">
              <a:buFont typeface="Arial" panose="020B0604020202020204" pitchFamily="34" charset="0"/>
              <a:buChar char="•"/>
              <a:defRPr/>
            </a:pPr>
            <a:r>
              <a:rPr lang="en-US" dirty="0"/>
              <a:t>Mark the NPO as Yes.</a:t>
            </a:r>
          </a:p>
          <a:p>
            <a:pPr marL="628650" lvl="1" indent="-171450" defTabSz="931774">
              <a:buFont typeface="Arial" panose="020B0604020202020204" pitchFamily="34" charset="0"/>
              <a:buChar char="•"/>
              <a:defRPr/>
            </a:pPr>
            <a:r>
              <a:rPr lang="en-US" dirty="0"/>
              <a:t>Account expiration is set for 2 years from date of entry.</a:t>
            </a:r>
          </a:p>
          <a:p>
            <a:pPr marL="171450" indent="-171450" defTabSz="931774">
              <a:buFont typeface="Arial" panose="020B0604020202020204" pitchFamily="34" charset="0"/>
              <a:buChar char="•"/>
              <a:defRPr/>
            </a:pPr>
            <a:r>
              <a:rPr lang="en-US" dirty="0"/>
              <a:t>In the future, you can renew or end the NPO’s access by changing the date.</a:t>
            </a:r>
          </a:p>
          <a:p>
            <a:pPr marL="171450" indent="-171450" defTabSz="931774">
              <a:buFont typeface="Arial" panose="020B0604020202020204" pitchFamily="34" charset="0"/>
              <a:buChar char="•"/>
              <a:defRPr/>
            </a:pPr>
            <a:endParaRPr lang="en-US" dirty="0"/>
          </a:p>
          <a:p>
            <a:pPr marL="0" indent="0" defTabSz="931774">
              <a:buFont typeface="Arial" panose="020B0604020202020204" pitchFamily="34" charset="0"/>
              <a:buNone/>
              <a:defRPr/>
            </a:pPr>
            <a:r>
              <a:rPr lang="en-US" dirty="0"/>
              <a:t>Press </a:t>
            </a:r>
            <a:r>
              <a:rPr lang="en-US" b="1" i="1" u="sng" dirty="0">
                <a:solidFill>
                  <a:srgbClr val="C00000"/>
                </a:solidFill>
                <a:highlight>
                  <a:srgbClr val="FFFF00"/>
                </a:highlight>
              </a:rPr>
              <a:t>ENTER</a:t>
            </a:r>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38</a:t>
            </a:fld>
            <a:endParaRPr lang="en-US"/>
          </a:p>
        </p:txBody>
      </p:sp>
    </p:spTree>
    <p:extLst>
      <p:ext uri="{BB962C8B-B14F-4D97-AF65-F5344CB8AC3E}">
        <p14:creationId xmlns:p14="http://schemas.microsoft.com/office/powerpoint/2010/main" val="1566502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dirty="0">
                <a:solidFill>
                  <a:schemeClr val="tx1"/>
                </a:solidFill>
              </a:rPr>
              <a:t>A common question is how to remove past employees from my list of learners in the Portal.</a:t>
            </a:r>
          </a:p>
          <a:p>
            <a:pPr defTabSz="931774">
              <a:defRPr/>
            </a:pPr>
            <a:endParaRPr lang="en-US" b="0" dirty="0">
              <a:solidFill>
                <a:schemeClr val="tx1"/>
              </a:solidFill>
            </a:endParaRPr>
          </a:p>
          <a:p>
            <a:pPr defTabSz="931774">
              <a:defRPr/>
            </a:pPr>
            <a:r>
              <a:rPr lang="en-US" b="0" dirty="0">
                <a:solidFill>
                  <a:schemeClr val="tx1"/>
                </a:solidFill>
              </a:rPr>
              <a:t>Keep in mind POST and EDI are the system of record for all training for CA LE. The Portal has another level of that so you want to be careful when making changes. If a person’s record who is retired, for example, won’t trigger the updated NOAT from EDI unless they login…which likely won’t do if they are retired.</a:t>
            </a:r>
          </a:p>
          <a:p>
            <a:pPr defTabSz="931774">
              <a:defRPr/>
            </a:pPr>
            <a:endParaRPr lang="en-US" b="0" dirty="0">
              <a:solidFill>
                <a:schemeClr val="tx1"/>
              </a:solidFill>
            </a:endParaRPr>
          </a:p>
          <a:p>
            <a:pPr defTabSz="931774">
              <a:defRPr/>
            </a:pPr>
            <a:r>
              <a:rPr lang="en-US" b="0" dirty="0">
                <a:solidFill>
                  <a:schemeClr val="tx1"/>
                </a:solidFill>
              </a:rPr>
              <a:t>Also, once a person has moved from your agency to another, and their status changes, you will no longer have access to their record. A CPRA via POST is the only way to gain access to those records after the fact.</a:t>
            </a:r>
          </a:p>
          <a:p>
            <a:pPr defTabSz="931774">
              <a:defRPr/>
            </a:pPr>
            <a:endParaRPr lang="en-US" b="0" dirty="0">
              <a:solidFill>
                <a:schemeClr val="tx1"/>
              </a:solidFill>
            </a:endParaRPr>
          </a:p>
          <a:p>
            <a:pPr defTabSz="931774">
              <a:defRPr/>
            </a:pPr>
            <a:r>
              <a:rPr lang="en-US" b="0" dirty="0">
                <a:solidFill>
                  <a:schemeClr val="tx1"/>
                </a:solidFill>
              </a:rPr>
              <a:t>Note: It’s the agency’s responsibility to report changes in appointment in EDI. If the Portal, does not show the updated info from EDI, you can organize your list slightly to help your view. If you need help with any other items, let support know and they will help you.</a:t>
            </a:r>
          </a:p>
          <a:p>
            <a:pPr defTabSz="931774">
              <a:defRPr/>
            </a:pPr>
            <a:endParaRPr lang="en-US" b="0" dirty="0">
              <a:solidFill>
                <a:schemeClr val="tx1"/>
              </a:solidFill>
            </a:endParaRPr>
          </a:p>
          <a:p>
            <a:pPr defTabSz="931774">
              <a:defRPr/>
            </a:pPr>
            <a:r>
              <a:rPr lang="en-US" b="0" dirty="0">
                <a:solidFill>
                  <a:schemeClr val="tx1"/>
                </a:solidFill>
              </a:rPr>
              <a:t>Press </a:t>
            </a:r>
            <a:r>
              <a:rPr lang="en-US" b="1" i="1" u="sng" dirty="0">
                <a:solidFill>
                  <a:srgbClr val="C00000"/>
                </a:solidFill>
                <a:highlight>
                  <a:srgbClr val="FFFF00"/>
                </a:highlight>
              </a:rPr>
              <a:t>ENTER</a:t>
            </a:r>
          </a:p>
          <a:p>
            <a:pPr defTabSz="931774">
              <a:defRPr/>
            </a:pPr>
            <a:endParaRPr lang="en-US" b="0" dirty="0">
              <a:solidFill>
                <a:srgbClr val="27599B"/>
              </a:solidFill>
            </a:endParaRPr>
          </a:p>
          <a:p>
            <a:pPr defTabSz="931774">
              <a:defRPr/>
            </a:pPr>
            <a:endParaRPr lang="en-US" sz="3300" dirty="0">
              <a:latin typeface="Calibri" panose="020F0502020204030204" pitchFamily="34" charset="0"/>
              <a:ea typeface="Calibri" panose="020F0502020204030204" pitchFamily="34" charset="0"/>
            </a:endParaRPr>
          </a:p>
          <a:p>
            <a:endParaRPr lang="en-US" b="0" dirty="0"/>
          </a:p>
        </p:txBody>
      </p:sp>
      <p:sp>
        <p:nvSpPr>
          <p:cNvPr id="4" name="Slide Number Placeholder 3"/>
          <p:cNvSpPr>
            <a:spLocks noGrp="1"/>
          </p:cNvSpPr>
          <p:nvPr>
            <p:ph type="sldNum" sz="quarter" idx="5"/>
          </p:nvPr>
        </p:nvSpPr>
        <p:spPr/>
        <p:txBody>
          <a:bodyPr/>
          <a:lstStyle/>
          <a:p>
            <a:fld id="{7015507C-13FA-4415-A8EB-AC6232854DF1}" type="slidenum">
              <a:rPr lang="en-US" smtClean="0"/>
              <a:t>39</a:t>
            </a:fld>
            <a:endParaRPr lang="en-US"/>
          </a:p>
        </p:txBody>
      </p:sp>
    </p:spTree>
    <p:extLst>
      <p:ext uri="{BB962C8B-B14F-4D97-AF65-F5344CB8AC3E}">
        <p14:creationId xmlns:p14="http://schemas.microsoft.com/office/powerpoint/2010/main" val="3487240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Released or In Progress</a:t>
            </a:r>
          </a:p>
          <a:p>
            <a:pPr marL="171450" indent="-171450">
              <a:buFont typeface="Arial" panose="020B0604020202020204" pitchFamily="34" charset="0"/>
              <a:buChar char="•"/>
            </a:pPr>
            <a:r>
              <a:rPr lang="en-US" dirty="0"/>
              <a:t>For 2025</a:t>
            </a:r>
          </a:p>
          <a:p>
            <a:pPr marL="628650" lvl="1" indent="-171450">
              <a:buFont typeface="Arial" panose="020B0604020202020204" pitchFamily="34" charset="0"/>
              <a:buChar char="•"/>
            </a:pPr>
            <a:r>
              <a:rPr lang="en-US" dirty="0"/>
              <a:t>Responding to Behavioral Health Conditions</a:t>
            </a:r>
          </a:p>
          <a:p>
            <a:pPr marL="628650" lvl="1" indent="-171450">
              <a:buFont typeface="Arial" panose="020B0604020202020204" pitchFamily="34" charset="0"/>
              <a:buChar char="•"/>
            </a:pPr>
            <a:r>
              <a:rPr lang="en-US" dirty="0"/>
              <a:t>High-Technology Crimes</a:t>
            </a:r>
          </a:p>
          <a:p>
            <a:pPr marL="628650" lvl="1" indent="-171450">
              <a:buFont typeface="Arial" panose="020B0604020202020204" pitchFamily="34" charset="0"/>
              <a:buChar char="•"/>
            </a:pPr>
            <a:r>
              <a:rPr lang="en-US" dirty="0"/>
              <a:t>Officer Safety: Critical Incidents</a:t>
            </a:r>
          </a:p>
          <a:p>
            <a:pPr marL="628650" lvl="1" indent="-171450">
              <a:buFont typeface="Arial" panose="020B0604020202020204" pitchFamily="34" charset="0"/>
              <a:buChar char="•"/>
            </a:pPr>
            <a:r>
              <a:rPr lang="en-US" dirty="0"/>
              <a:t>First Aid/CPR/AED Replacement </a:t>
            </a:r>
          </a:p>
          <a:p>
            <a:pPr marL="628650" lvl="1" indent="-171450">
              <a:buFont typeface="Arial" panose="020B0604020202020204" pitchFamily="34" charset="0"/>
              <a:buChar char="•"/>
            </a:pPr>
            <a:r>
              <a:rPr lang="en-US" dirty="0"/>
              <a:t>Science-Based Interviewing</a:t>
            </a:r>
          </a:p>
          <a:p>
            <a:pPr marL="628650" lvl="1" indent="-171450">
              <a:buFont typeface="Arial" panose="020B0604020202020204" pitchFamily="34" charset="0"/>
              <a:buChar char="•"/>
            </a:pPr>
            <a:r>
              <a:rPr lang="en-US" dirty="0"/>
              <a:t>PSP: Strategic Communications Update</a:t>
            </a:r>
          </a:p>
          <a:p>
            <a:pPr marL="0" lvl="0" indent="0">
              <a:buFont typeface="Arial" panose="020B0604020202020204" pitchFamily="34" charset="0"/>
              <a:buNone/>
            </a:pPr>
            <a:r>
              <a:rPr lang="en-US" dirty="0"/>
              <a:t>Press </a:t>
            </a:r>
            <a:r>
              <a:rPr lang="en-US" b="1" i="1" u="sng" dirty="0">
                <a:solidFill>
                  <a:srgbClr val="C00000"/>
                </a:solidFill>
                <a:highlight>
                  <a:srgbClr val="FFFF00"/>
                </a:highlight>
              </a:rPr>
              <a:t>ENTER</a:t>
            </a:r>
          </a:p>
          <a:p>
            <a:pPr marL="171450" indent="-171450">
              <a:buFont typeface="Arial" panose="020B0604020202020204" pitchFamily="34" charset="0"/>
              <a:buChar char="•"/>
            </a:pPr>
            <a:r>
              <a:rPr lang="en-US" dirty="0"/>
              <a:t>For 2026</a:t>
            </a:r>
          </a:p>
          <a:p>
            <a:pPr marL="628650" lvl="1" indent="-171450">
              <a:buFont typeface="Arial" panose="020B0604020202020204" pitchFamily="34" charset="0"/>
              <a:buChar char="•"/>
            </a:pPr>
            <a:r>
              <a:rPr lang="en-US" dirty="0"/>
              <a:t>PL 280: Policing Indian Lands</a:t>
            </a:r>
          </a:p>
          <a:p>
            <a:pPr marL="628650" lvl="1" indent="-171450">
              <a:buFont typeface="Arial" panose="020B0604020202020204" pitchFamily="34" charset="0"/>
              <a:buChar char="•"/>
            </a:pPr>
            <a:r>
              <a:rPr lang="en-US" dirty="0"/>
              <a:t>Anti-Reproductive Rights Crimes</a:t>
            </a:r>
          </a:p>
          <a:p>
            <a:pPr marL="628650" lvl="1" indent="-171450">
              <a:buFont typeface="Arial" panose="020B0604020202020204" pitchFamily="34" charset="0"/>
              <a:buChar char="•"/>
            </a:pPr>
            <a:r>
              <a:rPr lang="en-US" dirty="0"/>
              <a:t>Hate Crimes: ID and Investigation</a:t>
            </a:r>
          </a:p>
          <a:p>
            <a:pPr marL="0" lvl="0" indent="0">
              <a:buFont typeface="Arial" panose="020B0604020202020204" pitchFamily="34" charset="0"/>
              <a:buNone/>
            </a:pPr>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pPr defTabSz="931774"/>
            <a:fld id="{7015507C-13FA-4415-A8EB-AC6232854DF1}" type="slidenum">
              <a:rPr lang="en-US">
                <a:solidFill>
                  <a:prstClr val="black"/>
                </a:solidFill>
                <a:latin typeface="Calibri" panose="020F0502020204030204"/>
              </a:rPr>
              <a:pPr defTabSz="931774"/>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1182650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 </a:t>
            </a:r>
            <a:r>
              <a:rPr lang="en-US" b="1" i="1" u="sng" dirty="0">
                <a:solidFill>
                  <a:srgbClr val="C00000"/>
                </a:solidFill>
                <a:highlight>
                  <a:srgbClr val="FFFF00"/>
                </a:highlight>
              </a:rPr>
              <a:t>ENTER</a:t>
            </a:r>
          </a:p>
          <a:p>
            <a:endParaRPr lang="en-US" dirty="0"/>
          </a:p>
          <a:p>
            <a:r>
              <a:rPr lang="en-US" dirty="0"/>
              <a:t>Click the Learners drop down arrow and select Learners.</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Click Edit.</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If Multiple affiliations, click the “X” to remove YOUR Affiliation, which removes them from your list.</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40</a:t>
            </a:fld>
            <a:endParaRPr lang="en-US"/>
          </a:p>
        </p:txBody>
      </p:sp>
    </p:spTree>
    <p:extLst>
      <p:ext uri="{BB962C8B-B14F-4D97-AF65-F5344CB8AC3E}">
        <p14:creationId xmlns:p14="http://schemas.microsoft.com/office/powerpoint/2010/main" val="9567317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 </a:t>
            </a:r>
            <a:r>
              <a:rPr lang="en-US" b="1" i="1" u="sng" dirty="0">
                <a:solidFill>
                  <a:srgbClr val="C00000"/>
                </a:solidFill>
                <a:highlight>
                  <a:srgbClr val="FFFF00"/>
                </a:highlight>
              </a:rPr>
              <a:t>ENTER</a:t>
            </a:r>
          </a:p>
          <a:p>
            <a:endParaRPr lang="en-US" dirty="0"/>
          </a:p>
          <a:p>
            <a:r>
              <a:rPr lang="en-US" dirty="0"/>
              <a:t>If the learner does not have multiple Affiliations and you know they are no longer part of your Agency, change the status from Active to Archived.</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JUST BE SURE!</a:t>
            </a:r>
          </a:p>
          <a:p>
            <a:endParaRPr lang="en-US" dirty="0"/>
          </a:p>
          <a:p>
            <a:r>
              <a:rPr lang="en-US" dirty="0"/>
              <a:t>Press </a:t>
            </a:r>
            <a:r>
              <a:rPr lang="en-US" b="1" i="1" u="sng" dirty="0">
                <a:solidFill>
                  <a:srgbClr val="C00000"/>
                </a:solidFill>
                <a:highlight>
                  <a:srgbClr val="FFFF00"/>
                </a:highlight>
              </a:rPr>
              <a:t>ENTER</a:t>
            </a:r>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41</a:t>
            </a:fld>
            <a:endParaRPr lang="en-US"/>
          </a:p>
        </p:txBody>
      </p:sp>
    </p:spTree>
    <p:extLst>
      <p:ext uri="{BB962C8B-B14F-4D97-AF65-F5344CB8AC3E}">
        <p14:creationId xmlns:p14="http://schemas.microsoft.com/office/powerpoint/2010/main" val="18719287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E7367-0375-BD71-7E12-E2648A198F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287F8-CFF5-075A-3A7F-486ED33B70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5F08F-0D13-FFDE-3942-79D0A11D89B3}"/>
              </a:ext>
            </a:extLst>
          </p:cNvPr>
          <p:cNvSpPr>
            <a:spLocks noGrp="1"/>
          </p:cNvSpPr>
          <p:nvPr>
            <p:ph type="body" idx="1"/>
          </p:nvPr>
        </p:nvSpPr>
        <p:spPr/>
        <p:txBody>
          <a:bodyPr/>
          <a:lstStyle/>
          <a:p>
            <a:r>
              <a:rPr lang="en-US" dirty="0"/>
              <a:t>Press </a:t>
            </a:r>
            <a:r>
              <a:rPr lang="en-US" b="1" i="1" u="sng" dirty="0">
                <a:solidFill>
                  <a:srgbClr val="C00000"/>
                </a:solidFill>
                <a:highlight>
                  <a:srgbClr val="FFFF00"/>
                </a:highlight>
              </a:rPr>
              <a:t>ENTER</a:t>
            </a:r>
          </a:p>
          <a:p>
            <a:endParaRPr lang="en-US" dirty="0"/>
          </a:p>
          <a:p>
            <a:r>
              <a:rPr lang="en-US" dirty="0"/>
              <a:t>There must be an affiliation listed to archive the learner. </a:t>
            </a:r>
          </a:p>
          <a:p>
            <a:endParaRPr lang="en-US" dirty="0"/>
          </a:p>
          <a:p>
            <a:r>
              <a:rPr lang="en-US" dirty="0"/>
              <a:t>Press </a:t>
            </a:r>
            <a:r>
              <a:rPr lang="en-US" b="1" i="1" u="sng" dirty="0">
                <a:solidFill>
                  <a:srgbClr val="C00000"/>
                </a:solidFill>
                <a:highlight>
                  <a:srgbClr val="FFFF00"/>
                </a:highlight>
              </a:rPr>
              <a:t>ENTER</a:t>
            </a:r>
          </a:p>
          <a:p>
            <a:endParaRPr lang="en-US" dirty="0"/>
          </a:p>
          <a:p>
            <a:endParaRPr lang="en-US" dirty="0"/>
          </a:p>
        </p:txBody>
      </p:sp>
      <p:sp>
        <p:nvSpPr>
          <p:cNvPr id="4" name="Slide Number Placeholder 3">
            <a:extLst>
              <a:ext uri="{FF2B5EF4-FFF2-40B4-BE49-F238E27FC236}">
                <a16:creationId xmlns:a16="http://schemas.microsoft.com/office/drawing/2014/main" id="{DAA33D11-03EC-4F35-DFA2-1337185582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5507C-13FA-4415-A8EB-AC6232854D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0476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moving into Assigning /Enrolling individuals and Groups into Training.</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43</a:t>
            </a:fld>
            <a:endParaRPr lang="en-US"/>
          </a:p>
        </p:txBody>
      </p:sp>
    </p:spTree>
    <p:extLst>
      <p:ext uri="{BB962C8B-B14F-4D97-AF65-F5344CB8AC3E}">
        <p14:creationId xmlns:p14="http://schemas.microsoft.com/office/powerpoint/2010/main" val="19049298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 </a:t>
            </a:r>
            <a:r>
              <a:rPr lang="en-US" b="1" i="1" u="sng" dirty="0">
                <a:solidFill>
                  <a:srgbClr val="C00000"/>
                </a:solidFill>
                <a:highlight>
                  <a:srgbClr val="FFFF00"/>
                </a:highlight>
              </a:rPr>
              <a:t>ENTER</a:t>
            </a:r>
          </a:p>
          <a:p>
            <a:endParaRPr lang="en-US" dirty="0"/>
          </a:p>
          <a:p>
            <a:pPr marL="171450" indent="-171450">
              <a:buFont typeface="Arial" panose="020B0604020202020204" pitchFamily="34" charset="0"/>
              <a:buChar char="•"/>
            </a:pPr>
            <a:r>
              <a:rPr lang="en-US" dirty="0"/>
              <a:t>From Learners, find the person to assign training to.</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Press </a:t>
            </a:r>
            <a:r>
              <a:rPr lang="en-US" b="1" i="1" u="sng" dirty="0">
                <a:solidFill>
                  <a:srgbClr val="C00000"/>
                </a:solidFill>
                <a:highlight>
                  <a:srgbClr val="FFFF00"/>
                </a:highlight>
              </a:rPr>
              <a:t>ENTER</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Click on the Learner’s name.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44</a:t>
            </a:fld>
            <a:endParaRPr lang="en-US"/>
          </a:p>
        </p:txBody>
      </p:sp>
    </p:spTree>
    <p:extLst>
      <p:ext uri="{BB962C8B-B14F-4D97-AF65-F5344CB8AC3E}">
        <p14:creationId xmlns:p14="http://schemas.microsoft.com/office/powerpoint/2010/main" val="22885679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 </a:t>
            </a:r>
            <a:r>
              <a:rPr lang="en-US" b="1" i="1" u="sng" dirty="0">
                <a:solidFill>
                  <a:srgbClr val="C00000"/>
                </a:solidFill>
                <a:highlight>
                  <a:srgbClr val="FFFF00"/>
                </a:highlight>
              </a:rPr>
              <a:t>ENTER</a:t>
            </a:r>
          </a:p>
          <a:p>
            <a:pPr marL="171450" indent="-171450">
              <a:buFont typeface="Arial" panose="020B0604020202020204" pitchFamily="34" charset="0"/>
              <a:buChar char="•"/>
            </a:pPr>
            <a:r>
              <a:rPr lang="en-US" dirty="0"/>
              <a:t>In the Learner’s details, from the left menu, click Enroll in Section.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Press </a:t>
            </a:r>
            <a:r>
              <a:rPr lang="en-US" b="1" i="1" u="sng" dirty="0">
                <a:solidFill>
                  <a:srgbClr val="C00000"/>
                </a:solidFill>
                <a:highlight>
                  <a:srgbClr val="FFFF00"/>
                </a:highlight>
              </a:rPr>
              <a:t>ENTER</a:t>
            </a:r>
          </a:p>
          <a:p>
            <a:pPr marL="171450" indent="-171450">
              <a:buFont typeface="Arial" panose="020B0604020202020204" pitchFamily="34" charset="0"/>
              <a:buChar char="•"/>
            </a:pPr>
            <a:r>
              <a:rPr lang="en-US" dirty="0"/>
              <a:t>Select the current Term, The title under Course, and the current Section.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Press </a:t>
            </a:r>
            <a:r>
              <a:rPr lang="en-US" b="1" i="1" u="sng" dirty="0">
                <a:solidFill>
                  <a:srgbClr val="C00000"/>
                </a:solidFill>
                <a:highlight>
                  <a:srgbClr val="FFFF00"/>
                </a:highlight>
              </a:rPr>
              <a:t>ENTER</a:t>
            </a:r>
          </a:p>
          <a:p>
            <a:pPr marL="171450" indent="-171450">
              <a:buFont typeface="Arial" panose="020B0604020202020204" pitchFamily="34" charset="0"/>
              <a:buChar char="•"/>
            </a:pPr>
            <a:r>
              <a:rPr lang="en-US" dirty="0"/>
              <a:t>Enter Start and End dates.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Press </a:t>
            </a:r>
            <a:r>
              <a:rPr lang="en-US" b="1" i="1" u="sng" dirty="0">
                <a:solidFill>
                  <a:srgbClr val="C00000"/>
                </a:solidFill>
                <a:highlight>
                  <a:srgbClr val="FFFF00"/>
                </a:highlight>
              </a:rPr>
              <a:t>ENTER</a:t>
            </a:r>
          </a:p>
          <a:p>
            <a:pPr marL="171450" indent="-171450">
              <a:buFont typeface="Arial" panose="020B0604020202020204" pitchFamily="34" charset="0"/>
              <a:buChar char="•"/>
            </a:pPr>
            <a:r>
              <a:rPr lang="en-US" dirty="0"/>
              <a:t>Scroll down and Click Enroll.</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Press </a:t>
            </a:r>
            <a:r>
              <a:rPr lang="en-US" b="1" i="1" u="sng" dirty="0">
                <a:solidFill>
                  <a:srgbClr val="C00000"/>
                </a:solidFill>
                <a:highlight>
                  <a:srgbClr val="FFFF00"/>
                </a:highlight>
              </a:rPr>
              <a:t>ENTER</a:t>
            </a:r>
          </a:p>
          <a:p>
            <a:pPr marL="171450" indent="-171450">
              <a:buFont typeface="Arial" panose="020B0604020202020204" pitchFamily="34" charset="0"/>
              <a:buChar char="•"/>
            </a:pPr>
            <a:r>
              <a:rPr lang="en-US" dirty="0"/>
              <a:t>The learner will be notified via email and in the Portal’s Message Center.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45</a:t>
            </a:fld>
            <a:endParaRPr lang="en-US"/>
          </a:p>
        </p:txBody>
      </p:sp>
    </p:spTree>
    <p:extLst>
      <p:ext uri="{BB962C8B-B14F-4D97-AF65-F5344CB8AC3E}">
        <p14:creationId xmlns:p14="http://schemas.microsoft.com/office/powerpoint/2010/main" val="3060349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kern="100" dirty="0">
                <a:latin typeface="+mn-lt"/>
                <a:ea typeface="Calibri" panose="020F0502020204030204" pitchFamily="34" charset="0"/>
                <a:cs typeface="Times New Roman" panose="02020603050405020304" pitchFamily="18" charset="0"/>
              </a:rPr>
              <a:t>Press </a:t>
            </a:r>
            <a:r>
              <a:rPr lang="en-US" sz="1200" b="1" i="1" u="sng" kern="100" dirty="0">
                <a:solidFill>
                  <a:srgbClr val="C00000"/>
                </a:solidFill>
                <a:highlight>
                  <a:srgbClr val="FFFF00"/>
                </a:highlight>
                <a:latin typeface="+mn-lt"/>
                <a:ea typeface="Calibri" panose="020F0502020204030204" pitchFamily="34" charset="0"/>
                <a:cs typeface="Times New Roman" panose="02020603050405020304" pitchFamily="18" charset="0"/>
              </a:rPr>
              <a:t>ENTER</a:t>
            </a:r>
          </a:p>
          <a:p>
            <a:pPr defTabSz="931774">
              <a:defRPr/>
            </a:pPr>
            <a:endParaRPr lang="en-US" sz="1200" kern="100" dirty="0">
              <a:latin typeface="+mn-lt"/>
              <a:ea typeface="Calibri" panose="020F0502020204030204" pitchFamily="34" charset="0"/>
              <a:cs typeface="Times New Roman" panose="02020603050405020304" pitchFamily="18" charset="0"/>
            </a:endParaRPr>
          </a:p>
          <a:p>
            <a:pPr defTabSz="931774">
              <a:defRPr/>
            </a:pPr>
            <a:r>
              <a:rPr lang="en-US" sz="1200" kern="100" dirty="0">
                <a:latin typeface="+mn-lt"/>
                <a:ea typeface="Calibri" panose="020F0502020204030204" pitchFamily="34" charset="0"/>
                <a:cs typeface="Times New Roman" panose="02020603050405020304" pitchFamily="18" charset="0"/>
              </a:rPr>
              <a:t>Under Learners, select Bulk Actions.</a:t>
            </a:r>
          </a:p>
          <a:p>
            <a:pPr defTabSz="931774">
              <a:defRPr/>
            </a:pPr>
            <a:endParaRPr lang="en-US" sz="1200" kern="100" dirty="0">
              <a:latin typeface="+mn-lt"/>
              <a:ea typeface="Calibri" panose="020F0502020204030204" pitchFamily="34" charset="0"/>
              <a:cs typeface="Times New Roman" panose="02020603050405020304" pitchFamily="18" charset="0"/>
            </a:endParaRPr>
          </a:p>
          <a:p>
            <a:pPr defTabSz="931774">
              <a:defRPr/>
            </a:pPr>
            <a:r>
              <a:rPr lang="en-US" sz="1200" kern="100" dirty="0">
                <a:latin typeface="+mn-lt"/>
                <a:ea typeface="Calibri" panose="020F0502020204030204" pitchFamily="34" charset="0"/>
                <a:cs typeface="Times New Roman" panose="02020603050405020304" pitchFamily="18" charset="0"/>
              </a:rPr>
              <a:t>Press </a:t>
            </a:r>
            <a:r>
              <a:rPr lang="en-US" sz="1200" b="1" i="1" u="sng" kern="100" dirty="0">
                <a:solidFill>
                  <a:srgbClr val="C00000"/>
                </a:solidFill>
                <a:highlight>
                  <a:srgbClr val="FFFF00"/>
                </a:highlight>
                <a:latin typeface="+mn-lt"/>
                <a:ea typeface="Calibri" panose="020F0502020204030204" pitchFamily="34" charset="0"/>
                <a:cs typeface="Times New Roman" panose="02020603050405020304" pitchFamily="18" charset="0"/>
              </a:rPr>
              <a:t>ENTER</a:t>
            </a:r>
          </a:p>
          <a:p>
            <a:pPr defTabSz="931774">
              <a:defRPr/>
            </a:pPr>
            <a:endParaRPr lang="en-US" sz="1200" kern="100" dirty="0">
              <a:latin typeface="+mn-lt"/>
              <a:ea typeface="Calibri" panose="020F0502020204030204" pitchFamily="34" charset="0"/>
              <a:cs typeface="Times New Roman" panose="02020603050405020304" pitchFamily="18" charset="0"/>
            </a:endParaRPr>
          </a:p>
          <a:p>
            <a:pPr defTabSz="931774">
              <a:defRPr/>
            </a:pPr>
            <a:r>
              <a:rPr lang="en-US" sz="1200" kern="100" dirty="0">
                <a:latin typeface="+mn-lt"/>
                <a:ea typeface="Calibri" panose="020F0502020204030204" pitchFamily="34" charset="0"/>
                <a:cs typeface="Times New Roman" panose="02020603050405020304" pitchFamily="18" charset="0"/>
              </a:rPr>
              <a:t>From the Search Criteria, select your Affiliation.</a:t>
            </a:r>
          </a:p>
          <a:p>
            <a:pPr defTabSz="931774">
              <a:defRPr/>
            </a:pPr>
            <a:endParaRPr lang="en-US" sz="1200" kern="100" dirty="0">
              <a:latin typeface="+mn-lt"/>
              <a:ea typeface="Calibri" panose="020F0502020204030204" pitchFamily="34" charset="0"/>
              <a:cs typeface="Times New Roman" panose="02020603050405020304" pitchFamily="18" charset="0"/>
            </a:endParaRPr>
          </a:p>
          <a:p>
            <a:pPr defTabSz="931774">
              <a:defRPr/>
            </a:pPr>
            <a:r>
              <a:rPr lang="en-US" sz="1200" kern="100" dirty="0">
                <a:latin typeface="+mn-lt"/>
                <a:ea typeface="Calibri" panose="020F0502020204030204" pitchFamily="34" charset="0"/>
                <a:cs typeface="Times New Roman" panose="02020603050405020304" pitchFamily="18" charset="0"/>
              </a:rPr>
              <a:t>Press </a:t>
            </a:r>
            <a:r>
              <a:rPr lang="en-US" sz="1200" b="1" i="1" u="sng" kern="100" dirty="0">
                <a:solidFill>
                  <a:srgbClr val="C00000"/>
                </a:solidFill>
                <a:highlight>
                  <a:srgbClr val="FFFF00"/>
                </a:highlight>
                <a:latin typeface="+mn-lt"/>
                <a:ea typeface="Calibri" panose="020F0502020204030204" pitchFamily="34" charset="0"/>
                <a:cs typeface="Times New Roman" panose="02020603050405020304" pitchFamily="18" charset="0"/>
              </a:rPr>
              <a:t>ENTER</a:t>
            </a:r>
          </a:p>
          <a:p>
            <a:pPr defTabSz="931774">
              <a:defRPr/>
            </a:pPr>
            <a:endParaRPr lang="en-US" sz="1200" kern="100" dirty="0">
              <a:latin typeface="+mn-lt"/>
              <a:ea typeface="Calibri" panose="020F0502020204030204" pitchFamily="34" charset="0"/>
              <a:cs typeface="Times New Roman" panose="02020603050405020304" pitchFamily="18" charset="0"/>
            </a:endParaRPr>
          </a:p>
          <a:p>
            <a:pPr defTabSz="931774">
              <a:defRPr/>
            </a:pPr>
            <a:r>
              <a:rPr lang="en-US" sz="1200" kern="100" dirty="0">
                <a:latin typeface="+mn-lt"/>
                <a:ea typeface="Calibri" panose="020F0502020204030204" pitchFamily="34" charset="0"/>
                <a:cs typeface="Times New Roman" panose="02020603050405020304" pitchFamily="18" charset="0"/>
              </a:rPr>
              <a:t>Under Learner Status, click Active to help filter.</a:t>
            </a:r>
          </a:p>
          <a:p>
            <a:pPr defTabSz="931774">
              <a:defRPr/>
            </a:pPr>
            <a:endParaRPr lang="en-US" sz="1200" kern="100" dirty="0">
              <a:latin typeface="+mn-lt"/>
              <a:ea typeface="Calibri" panose="020F0502020204030204" pitchFamily="34" charset="0"/>
              <a:cs typeface="Times New Roman" panose="02020603050405020304" pitchFamily="18" charset="0"/>
            </a:endParaRPr>
          </a:p>
          <a:p>
            <a:pPr defTabSz="931774">
              <a:defRPr/>
            </a:pPr>
            <a:r>
              <a:rPr lang="en-US" sz="1200" kern="100" dirty="0">
                <a:latin typeface="+mn-lt"/>
                <a:ea typeface="Calibri" panose="020F0502020204030204" pitchFamily="34" charset="0"/>
                <a:cs typeface="Times New Roman" panose="02020603050405020304" pitchFamily="18" charset="0"/>
              </a:rPr>
              <a:t>Press </a:t>
            </a:r>
            <a:r>
              <a:rPr lang="en-US" sz="1200" b="1" i="1" u="sng" kern="100" dirty="0">
                <a:solidFill>
                  <a:srgbClr val="C00000"/>
                </a:solidFill>
                <a:highlight>
                  <a:srgbClr val="FFFF00"/>
                </a:highlight>
                <a:latin typeface="+mn-lt"/>
                <a:ea typeface="Calibri" panose="020F0502020204030204" pitchFamily="34" charset="0"/>
                <a:cs typeface="Times New Roman" panose="02020603050405020304" pitchFamily="18" charset="0"/>
              </a:rPr>
              <a:t>ENTER</a:t>
            </a:r>
          </a:p>
          <a:p>
            <a:pPr defTabSz="931774">
              <a:defRPr/>
            </a:pPr>
            <a:endParaRPr lang="en-US" sz="1200" kern="100" dirty="0">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46</a:t>
            </a:fld>
            <a:endParaRPr lang="en-US"/>
          </a:p>
        </p:txBody>
      </p:sp>
    </p:spTree>
    <p:extLst>
      <p:ext uri="{BB962C8B-B14F-4D97-AF65-F5344CB8AC3E}">
        <p14:creationId xmlns:p14="http://schemas.microsoft.com/office/powerpoint/2010/main" val="1133570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 </a:t>
            </a:r>
            <a:r>
              <a:rPr lang="en-US" b="1" i="1" u="sng" dirty="0">
                <a:solidFill>
                  <a:srgbClr val="C00000"/>
                </a:solidFill>
                <a:highlight>
                  <a:srgbClr val="FFFF00"/>
                </a:highlight>
              </a:rPr>
              <a:t>ENTER</a:t>
            </a:r>
          </a:p>
          <a:p>
            <a:endParaRPr lang="en-US" dirty="0"/>
          </a:p>
          <a:p>
            <a:r>
              <a:rPr lang="en-US" dirty="0"/>
              <a:t>Scroll down. Click Get Data to bring up your Agency.</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From that list, check individuals that need to take training or check All.</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Scroll down and Click Bulk Enroll.</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47</a:t>
            </a:fld>
            <a:endParaRPr lang="en-US"/>
          </a:p>
        </p:txBody>
      </p:sp>
    </p:spTree>
    <p:extLst>
      <p:ext uri="{BB962C8B-B14F-4D97-AF65-F5344CB8AC3E}">
        <p14:creationId xmlns:p14="http://schemas.microsoft.com/office/powerpoint/2010/main" val="3340979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dirty="0"/>
              <a:t>Press </a:t>
            </a:r>
            <a:r>
              <a:rPr lang="en-US" b="1" i="1" u="sng" dirty="0">
                <a:solidFill>
                  <a:srgbClr val="C00000"/>
                </a:solidFill>
                <a:highlight>
                  <a:srgbClr val="FFFF00"/>
                </a:highlight>
              </a:rPr>
              <a:t>ENTER</a:t>
            </a:r>
          </a:p>
          <a:p>
            <a:pPr>
              <a:lnSpc>
                <a:spcPct val="107000"/>
              </a:lnSpc>
              <a:spcAft>
                <a:spcPts val="815"/>
              </a:spcAft>
            </a:pPr>
            <a:r>
              <a:rPr lang="en-US" dirty="0"/>
              <a:t>From the Bulk Enroll window, find the Course and Section.</a:t>
            </a:r>
          </a:p>
          <a:p>
            <a:pPr>
              <a:lnSpc>
                <a:spcPct val="107000"/>
              </a:lnSpc>
              <a:spcAft>
                <a:spcPts val="815"/>
              </a:spcAft>
            </a:pPr>
            <a:r>
              <a:rPr lang="en-US" dirty="0"/>
              <a:t>Press </a:t>
            </a:r>
            <a:r>
              <a:rPr lang="en-US" b="1" i="1" u="sng" dirty="0">
                <a:solidFill>
                  <a:srgbClr val="C00000"/>
                </a:solidFill>
                <a:highlight>
                  <a:srgbClr val="FFFF00"/>
                </a:highlight>
              </a:rPr>
              <a:t>ENTER</a:t>
            </a:r>
          </a:p>
          <a:p>
            <a:pPr>
              <a:lnSpc>
                <a:spcPct val="107000"/>
              </a:lnSpc>
              <a:spcAft>
                <a:spcPts val="815"/>
              </a:spcAft>
            </a:pPr>
            <a:r>
              <a:rPr lang="en-US" dirty="0"/>
              <a:t>Select start and end dates.</a:t>
            </a:r>
          </a:p>
          <a:p>
            <a:pPr>
              <a:lnSpc>
                <a:spcPct val="107000"/>
              </a:lnSpc>
              <a:spcAft>
                <a:spcPts val="815"/>
              </a:spcAft>
            </a:pPr>
            <a:r>
              <a:rPr lang="en-US" dirty="0"/>
              <a:t>Press </a:t>
            </a:r>
            <a:r>
              <a:rPr lang="en-US" b="1" i="1" u="sng" dirty="0">
                <a:solidFill>
                  <a:srgbClr val="C00000"/>
                </a:solidFill>
                <a:highlight>
                  <a:srgbClr val="FFFF00"/>
                </a:highlight>
              </a:rPr>
              <a:t>ENTER</a:t>
            </a:r>
          </a:p>
          <a:p>
            <a:pPr>
              <a:lnSpc>
                <a:spcPct val="107000"/>
              </a:lnSpc>
              <a:spcAft>
                <a:spcPts val="815"/>
              </a:spcAft>
            </a:pPr>
            <a:r>
              <a:rPr lang="en-US" dirty="0"/>
              <a:t>Click Enroll.</a:t>
            </a:r>
          </a:p>
          <a:p>
            <a:pPr>
              <a:lnSpc>
                <a:spcPct val="107000"/>
              </a:lnSpc>
              <a:spcAft>
                <a:spcPts val="815"/>
              </a:spcAft>
            </a:pPr>
            <a:r>
              <a:rPr lang="en-US" dirty="0"/>
              <a:t>Press </a:t>
            </a:r>
            <a:r>
              <a:rPr lang="en-US" b="1" i="1" u="sng" dirty="0">
                <a:solidFill>
                  <a:srgbClr val="C00000"/>
                </a:solidFill>
                <a:highlight>
                  <a:srgbClr val="FFFF00"/>
                </a:highlight>
              </a:rPr>
              <a:t>ENTER</a:t>
            </a:r>
          </a:p>
          <a:p>
            <a:pPr>
              <a:lnSpc>
                <a:spcPct val="107000"/>
              </a:lnSpc>
              <a:spcAft>
                <a:spcPts val="815"/>
              </a:spcAft>
            </a:pPr>
            <a:r>
              <a:rPr lang="en-US" dirty="0"/>
              <a:t>An email will be sent telling the Learner they are enrolled.</a:t>
            </a:r>
          </a:p>
          <a:p>
            <a:pPr>
              <a:lnSpc>
                <a:spcPct val="107000"/>
              </a:lnSpc>
              <a:spcAft>
                <a:spcPts val="815"/>
              </a:spcAft>
            </a:pPr>
            <a:r>
              <a:rPr lang="en-US" dirty="0"/>
              <a:t>Press </a:t>
            </a:r>
            <a:r>
              <a:rPr lang="en-US" b="1" i="1" u="sng" dirty="0">
                <a:solidFill>
                  <a:srgbClr val="C00000"/>
                </a:solidFill>
                <a:highlight>
                  <a:srgbClr val="FFFF00"/>
                </a:highlight>
              </a:rPr>
              <a:t>ENTER</a:t>
            </a:r>
          </a:p>
          <a:p>
            <a:pPr>
              <a:lnSpc>
                <a:spcPct val="107000"/>
              </a:lnSpc>
              <a:spcAft>
                <a:spcPts val="815"/>
              </a:spcAft>
            </a:pPr>
            <a:r>
              <a:rPr lang="en-US" dirty="0"/>
              <a:t>If they have already completed the course, a red information message appears. A green confirmation message will appear for those who have not taken the course yet.</a:t>
            </a:r>
          </a:p>
          <a:p>
            <a:pPr>
              <a:lnSpc>
                <a:spcPct val="107000"/>
              </a:lnSpc>
              <a:spcAft>
                <a:spcPts val="815"/>
              </a:spcAft>
            </a:pPr>
            <a:r>
              <a:rPr lang="en-US" dirty="0"/>
              <a:t>Press </a:t>
            </a:r>
            <a:r>
              <a:rPr lang="en-US" b="1" i="1" u="sng" dirty="0">
                <a:solidFill>
                  <a:srgbClr val="C00000"/>
                </a:solidFill>
                <a:highlight>
                  <a:srgbClr val="FFFF00"/>
                </a:highlight>
              </a:rPr>
              <a:t>ENTER</a:t>
            </a:r>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48</a:t>
            </a:fld>
            <a:endParaRPr lang="en-US"/>
          </a:p>
        </p:txBody>
      </p:sp>
    </p:spTree>
    <p:extLst>
      <p:ext uri="{BB962C8B-B14F-4D97-AF65-F5344CB8AC3E}">
        <p14:creationId xmlns:p14="http://schemas.microsoft.com/office/powerpoint/2010/main" val="26199743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Press </a:t>
            </a:r>
            <a:r>
              <a:rPr lang="en-US" b="1" i="1" u="sng" dirty="0">
                <a:solidFill>
                  <a:srgbClr val="C00000"/>
                </a:solidFill>
                <a:highlight>
                  <a:srgbClr val="FFFF00"/>
                </a:highlight>
              </a:rPr>
              <a:t>ENTER</a:t>
            </a:r>
          </a:p>
          <a:p>
            <a:pPr defTabSz="931774">
              <a:defRPr/>
            </a:pPr>
            <a:endParaRPr lang="en-US" dirty="0"/>
          </a:p>
          <a:p>
            <a:pPr defTabSz="931774">
              <a:defRPr/>
            </a:pPr>
            <a:r>
              <a:rPr lang="en-US" dirty="0"/>
              <a:t>Get Transcripts PDF button might be another valuable Bulk Action for you.</a:t>
            </a:r>
          </a:p>
          <a:p>
            <a:pPr defTabSz="931774">
              <a:defRPr/>
            </a:pPr>
            <a:endParaRPr lang="en-US" dirty="0"/>
          </a:p>
          <a:p>
            <a:pPr defTabSz="931774">
              <a:defRPr/>
            </a:pPr>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49</a:t>
            </a:fld>
            <a:endParaRPr lang="en-US"/>
          </a:p>
        </p:txBody>
      </p:sp>
    </p:spTree>
    <p:extLst>
      <p:ext uri="{BB962C8B-B14F-4D97-AF65-F5344CB8AC3E}">
        <p14:creationId xmlns:p14="http://schemas.microsoft.com/office/powerpoint/2010/main" val="1847368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BDB21-4ADB-B510-103E-1817DBBCD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8C45B-89E9-4CB7-55B8-147184EE88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D2A9A2-6028-8FCA-860A-CB5E952EE287}"/>
              </a:ext>
            </a:extLst>
          </p:cNvPr>
          <p:cNvSpPr>
            <a:spLocks noGrp="1"/>
          </p:cNvSpPr>
          <p:nvPr>
            <p:ph type="body" idx="1"/>
          </p:nvPr>
        </p:nvSpPr>
        <p:spPr/>
        <p:txBody>
          <a:bodyPr/>
          <a:lstStyle/>
          <a:p>
            <a:pPr marL="111619">
              <a:spcBef>
                <a:spcPct val="0"/>
              </a:spcBef>
              <a:spcAft>
                <a:spcPts val="611"/>
              </a:spcAft>
            </a:pPr>
            <a:r>
              <a:rPr lang="en-US" sz="1200" dirty="0"/>
              <a:t>Who is a LP Admin with Manager role? If not, then submit form 2-339 to LP Support.</a:t>
            </a:r>
          </a:p>
          <a:p>
            <a:pPr marL="283069" indent="-171450">
              <a:spcBef>
                <a:spcPct val="0"/>
              </a:spcBef>
              <a:spcAft>
                <a:spcPts val="611"/>
              </a:spcAft>
              <a:buFont typeface="Arial" panose="020B0604020202020204" pitchFamily="34" charset="0"/>
              <a:buChar char="•"/>
            </a:pPr>
            <a:r>
              <a:rPr lang="en-US" sz="1200" dirty="0"/>
              <a:t>We will log into POST Pass</a:t>
            </a:r>
          </a:p>
          <a:p>
            <a:pPr marL="111619" indent="0">
              <a:spcBef>
                <a:spcPct val="0"/>
              </a:spcBef>
              <a:spcAft>
                <a:spcPts val="611"/>
              </a:spcAft>
              <a:buFont typeface="Arial" panose="020B0604020202020204" pitchFamily="34" charset="0"/>
              <a:buNone/>
            </a:pPr>
            <a:r>
              <a:rPr lang="en-US" sz="1200" dirty="0"/>
              <a:t>Press </a:t>
            </a:r>
            <a:r>
              <a:rPr lang="en-US" sz="1200" b="1" i="1" u="sng" dirty="0">
                <a:solidFill>
                  <a:srgbClr val="C00000"/>
                </a:solidFill>
              </a:rPr>
              <a:t>ENTER</a:t>
            </a:r>
          </a:p>
          <a:p>
            <a:pPr marL="283069" indent="-171450">
              <a:spcBef>
                <a:spcPct val="0"/>
              </a:spcBef>
              <a:spcAft>
                <a:spcPts val="611"/>
              </a:spcAft>
              <a:buFont typeface="Arial" panose="020B0604020202020204" pitchFamily="34" charset="0"/>
              <a:buChar char="•"/>
            </a:pPr>
            <a:r>
              <a:rPr lang="en-US" sz="1200" dirty="0"/>
              <a:t>Navigate learner and manager roles</a:t>
            </a:r>
          </a:p>
          <a:p>
            <a:pPr marL="111619" indent="0">
              <a:spcBef>
                <a:spcPct val="0"/>
              </a:spcBef>
              <a:spcAft>
                <a:spcPts val="611"/>
              </a:spcAft>
              <a:buFont typeface="Arial" panose="020B0604020202020204" pitchFamily="34" charset="0"/>
              <a:buNone/>
            </a:pPr>
            <a:r>
              <a:rPr lang="en-US" sz="1200" dirty="0"/>
              <a:t>Press </a:t>
            </a:r>
            <a:r>
              <a:rPr lang="en-US" sz="1200" b="1" i="1" u="sng" dirty="0">
                <a:solidFill>
                  <a:srgbClr val="C00000"/>
                </a:solidFill>
              </a:rPr>
              <a:t>ENTER</a:t>
            </a:r>
          </a:p>
          <a:p>
            <a:pPr marL="283069" indent="-171450">
              <a:spcBef>
                <a:spcPct val="0"/>
              </a:spcBef>
              <a:spcAft>
                <a:spcPts val="611"/>
              </a:spcAft>
              <a:buFont typeface="Arial" panose="020B0604020202020204" pitchFamily="34" charset="0"/>
              <a:buChar char="•"/>
            </a:pPr>
            <a:r>
              <a:rPr lang="en-US" sz="1200" dirty="0"/>
              <a:t>Find, register for, and drop courses</a:t>
            </a:r>
          </a:p>
          <a:p>
            <a:pPr marL="111619" indent="0">
              <a:spcBef>
                <a:spcPct val="0"/>
              </a:spcBef>
              <a:spcAft>
                <a:spcPts val="611"/>
              </a:spcAft>
              <a:buFont typeface="Arial" panose="020B0604020202020204" pitchFamily="34" charset="0"/>
              <a:buNone/>
            </a:pPr>
            <a:r>
              <a:rPr lang="en-US" sz="1200" dirty="0"/>
              <a:t>Press </a:t>
            </a:r>
            <a:r>
              <a:rPr lang="en-US" sz="1200" b="1" i="1" u="sng" dirty="0">
                <a:solidFill>
                  <a:srgbClr val="C00000"/>
                </a:solidFill>
              </a:rPr>
              <a:t>ENTER</a:t>
            </a:r>
          </a:p>
          <a:p>
            <a:pPr marL="283069" indent="-171450">
              <a:spcBef>
                <a:spcPct val="0"/>
              </a:spcBef>
              <a:spcAft>
                <a:spcPts val="611"/>
              </a:spcAft>
              <a:buFont typeface="Arial" panose="020B0604020202020204" pitchFamily="34" charset="0"/>
              <a:buChar char="•"/>
            </a:pPr>
            <a:r>
              <a:rPr lang="en-US" sz="1200" dirty="0"/>
              <a:t>Review manager features</a:t>
            </a:r>
          </a:p>
          <a:p>
            <a:pPr marL="111619" indent="0">
              <a:spcBef>
                <a:spcPct val="0"/>
              </a:spcBef>
              <a:spcAft>
                <a:spcPts val="611"/>
              </a:spcAft>
              <a:buFont typeface="Arial" panose="020B0604020202020204" pitchFamily="34" charset="0"/>
              <a:buNone/>
            </a:pPr>
            <a:r>
              <a:rPr lang="en-US" sz="1200" dirty="0"/>
              <a:t>Press </a:t>
            </a:r>
            <a:r>
              <a:rPr lang="en-US" sz="1200" b="1" i="1" u="sng" dirty="0">
                <a:solidFill>
                  <a:srgbClr val="C00000"/>
                </a:solidFill>
              </a:rPr>
              <a:t>ENTER</a:t>
            </a:r>
          </a:p>
          <a:p>
            <a:pPr marL="111619">
              <a:spcBef>
                <a:spcPct val="0"/>
              </a:spcBef>
              <a:spcAft>
                <a:spcPts val="611"/>
              </a:spcAft>
            </a:pPr>
            <a:endParaRPr lang="en-US" sz="1200" dirty="0"/>
          </a:p>
          <a:p>
            <a:pPr marL="111619">
              <a:spcBef>
                <a:spcPct val="0"/>
              </a:spcBef>
              <a:spcAft>
                <a:spcPts val="611"/>
              </a:spcAft>
            </a:pPr>
            <a:endParaRPr lang="en-US" sz="1200" dirty="0"/>
          </a:p>
          <a:p>
            <a:pPr marL="810449" lvl="1" indent="-232943">
              <a:lnSpc>
                <a:spcPct val="90000"/>
              </a:lnSpc>
              <a:spcBef>
                <a:spcPct val="0"/>
              </a:spcBef>
              <a:spcAft>
                <a:spcPts val="611"/>
              </a:spcAft>
              <a:buFont typeface="Arial" panose="020B0604020202020204" pitchFamily="34" charset="0"/>
              <a:buChar char="•"/>
            </a:pPr>
            <a:endParaRPr lang="en-US" sz="1200" dirty="0"/>
          </a:p>
        </p:txBody>
      </p:sp>
      <p:sp>
        <p:nvSpPr>
          <p:cNvPr id="4" name="Slide Number Placeholder 3">
            <a:extLst>
              <a:ext uri="{FF2B5EF4-FFF2-40B4-BE49-F238E27FC236}">
                <a16:creationId xmlns:a16="http://schemas.microsoft.com/office/drawing/2014/main" id="{DF2839CF-8252-D185-C1D2-ABF00603A3F1}"/>
              </a:ext>
            </a:extLst>
          </p:cNvPr>
          <p:cNvSpPr>
            <a:spLocks noGrp="1"/>
          </p:cNvSpPr>
          <p:nvPr>
            <p:ph type="sldNum" sz="quarter" idx="5"/>
          </p:nvPr>
        </p:nvSpPr>
        <p:spPr/>
        <p:txBody>
          <a:bodyPr/>
          <a:lstStyle/>
          <a:p>
            <a:fld id="{7015507C-13FA-4415-A8EB-AC6232854DF1}" type="slidenum">
              <a:rPr lang="en-US" smtClean="0"/>
              <a:t>5</a:t>
            </a:fld>
            <a:endParaRPr lang="en-US"/>
          </a:p>
        </p:txBody>
      </p:sp>
    </p:spTree>
    <p:extLst>
      <p:ext uri="{BB962C8B-B14F-4D97-AF65-F5344CB8AC3E}">
        <p14:creationId xmlns:p14="http://schemas.microsoft.com/office/powerpoint/2010/main" val="198716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discuss running reports.</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50</a:t>
            </a:fld>
            <a:endParaRPr lang="en-US"/>
          </a:p>
        </p:txBody>
      </p:sp>
    </p:spTree>
    <p:extLst>
      <p:ext uri="{BB962C8B-B14F-4D97-AF65-F5344CB8AC3E}">
        <p14:creationId xmlns:p14="http://schemas.microsoft.com/office/powerpoint/2010/main" val="7080785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Press </a:t>
            </a:r>
            <a:r>
              <a:rPr lang="en-US" b="1" i="1" u="sng" dirty="0">
                <a:solidFill>
                  <a:srgbClr val="C00000"/>
                </a:solidFill>
                <a:highlight>
                  <a:srgbClr val="FFFF00"/>
                </a:highlight>
              </a:rPr>
              <a:t>ENTER</a:t>
            </a:r>
          </a:p>
          <a:p>
            <a:pPr defTabSz="931774">
              <a:defRPr/>
            </a:pPr>
            <a:endParaRPr lang="en-US" dirty="0"/>
          </a:p>
          <a:p>
            <a:pPr defTabSz="931774">
              <a:defRPr/>
            </a:pPr>
            <a:r>
              <a:rPr lang="en-US" dirty="0"/>
              <a:t>From Manager Dashboard, click Reports.</a:t>
            </a:r>
          </a:p>
          <a:p>
            <a:pPr defTabSz="931774">
              <a:defRPr/>
            </a:pPr>
            <a:endParaRPr lang="en-US" dirty="0"/>
          </a:p>
          <a:p>
            <a:pPr defTabSz="931774">
              <a:defRPr/>
            </a:pPr>
            <a:r>
              <a:rPr lang="en-US" dirty="0"/>
              <a:t>Press </a:t>
            </a:r>
            <a:r>
              <a:rPr lang="en-US" b="1" i="1" u="sng" dirty="0">
                <a:solidFill>
                  <a:srgbClr val="C00000"/>
                </a:solidFill>
                <a:highlight>
                  <a:srgbClr val="FFFF00"/>
                </a:highlight>
              </a:rPr>
              <a:t>ENTER</a:t>
            </a:r>
          </a:p>
          <a:p>
            <a:pPr defTabSz="931774">
              <a:defRPr/>
            </a:pPr>
            <a:endParaRPr lang="en-US" dirty="0"/>
          </a:p>
          <a:p>
            <a:pPr defTabSz="931774">
              <a:defRPr/>
            </a:pPr>
            <a:r>
              <a:rPr lang="en-US" dirty="0"/>
              <a:t>Scroll down to Run Report.</a:t>
            </a:r>
          </a:p>
          <a:p>
            <a:pPr defTabSz="931774">
              <a:defRPr/>
            </a:pPr>
            <a:endParaRPr lang="en-US" dirty="0"/>
          </a:p>
          <a:p>
            <a:pPr defTabSz="931774">
              <a:defRPr/>
            </a:pPr>
            <a:r>
              <a:rPr lang="en-US" dirty="0"/>
              <a:t>Press </a:t>
            </a:r>
            <a:r>
              <a:rPr lang="en-US" b="1" i="1" u="sng" dirty="0">
                <a:solidFill>
                  <a:srgbClr val="C00000"/>
                </a:solidFill>
                <a:highlight>
                  <a:srgbClr val="FFFF00"/>
                </a:highlight>
              </a:rPr>
              <a:t>ENTER</a:t>
            </a:r>
          </a:p>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51</a:t>
            </a:fld>
            <a:endParaRPr lang="en-US"/>
          </a:p>
        </p:txBody>
      </p:sp>
    </p:spTree>
    <p:extLst>
      <p:ext uri="{BB962C8B-B14F-4D97-AF65-F5344CB8AC3E}">
        <p14:creationId xmlns:p14="http://schemas.microsoft.com/office/powerpoint/2010/main" val="7989249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 </a:t>
            </a:r>
            <a:r>
              <a:rPr lang="en-US" b="1" i="1" u="sng" dirty="0">
                <a:solidFill>
                  <a:srgbClr val="C00000"/>
                </a:solidFill>
                <a:highlight>
                  <a:srgbClr val="FFFF00"/>
                </a:highlight>
              </a:rPr>
              <a:t>ENTER</a:t>
            </a:r>
          </a:p>
          <a:p>
            <a:endParaRPr lang="en-US" dirty="0"/>
          </a:p>
          <a:p>
            <a:r>
              <a:rPr lang="en-US" dirty="0"/>
              <a:t>Select Report…Learner Activity Report Requiring an EDI Roster.</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Run Report</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Export to Excel</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52</a:t>
            </a:fld>
            <a:endParaRPr lang="en-US"/>
          </a:p>
        </p:txBody>
      </p:sp>
    </p:spTree>
    <p:extLst>
      <p:ext uri="{BB962C8B-B14F-4D97-AF65-F5344CB8AC3E}">
        <p14:creationId xmlns:p14="http://schemas.microsoft.com/office/powerpoint/2010/main" val="22664354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0D949-5B52-A75B-90DC-08D82EEF8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E7DE7-0E26-B5F4-24DA-953A7A0849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BAE2D-071F-B8DD-36BC-23398EF514BA}"/>
              </a:ext>
            </a:extLst>
          </p:cNvPr>
          <p:cNvSpPr>
            <a:spLocks noGrp="1"/>
          </p:cNvSpPr>
          <p:nvPr>
            <p:ph type="body" idx="1"/>
          </p:nvPr>
        </p:nvSpPr>
        <p:spPr/>
        <p:txBody>
          <a:bodyPr/>
          <a:lstStyle/>
          <a:p>
            <a:r>
              <a:rPr lang="en-US" dirty="0"/>
              <a:t>Press </a:t>
            </a:r>
            <a:r>
              <a:rPr lang="en-US" b="1" i="1" u="sng" dirty="0">
                <a:solidFill>
                  <a:srgbClr val="C00000"/>
                </a:solidFill>
                <a:highlight>
                  <a:srgbClr val="FFFF00"/>
                </a:highlight>
              </a:rPr>
              <a:t>ENTER</a:t>
            </a:r>
          </a:p>
          <a:p>
            <a:endParaRPr lang="en-US" dirty="0"/>
          </a:p>
          <a:p>
            <a:r>
              <a:rPr lang="en-US" dirty="0"/>
              <a:t>For courses completed in the Portal, you will need to known which courses require a roster for course completion. Note: the report in Excel will not color code for you automatically. </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Active = still enrolled or In Progress.</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a:extLst>
              <a:ext uri="{FF2B5EF4-FFF2-40B4-BE49-F238E27FC236}">
                <a16:creationId xmlns:a16="http://schemas.microsoft.com/office/drawing/2014/main" id="{FC1F3D2E-BFEF-0F56-D9B2-C36C0D64992A}"/>
              </a:ext>
            </a:extLst>
          </p:cNvPr>
          <p:cNvSpPr>
            <a:spLocks noGrp="1"/>
          </p:cNvSpPr>
          <p:nvPr>
            <p:ph type="sldNum" sz="quarter" idx="5"/>
          </p:nvPr>
        </p:nvSpPr>
        <p:spPr/>
        <p:txBody>
          <a:bodyPr/>
          <a:lstStyle/>
          <a:p>
            <a:fld id="{7015507C-13FA-4415-A8EB-AC6232854DF1}" type="slidenum">
              <a:rPr lang="en-US" smtClean="0"/>
              <a:t>53</a:t>
            </a:fld>
            <a:endParaRPr lang="en-US"/>
          </a:p>
        </p:txBody>
      </p:sp>
    </p:spTree>
    <p:extLst>
      <p:ext uri="{BB962C8B-B14F-4D97-AF65-F5344CB8AC3E}">
        <p14:creationId xmlns:p14="http://schemas.microsoft.com/office/powerpoint/2010/main" val="20809230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B5FA8-EE59-DA34-F0E3-15D16996B9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C83784-E494-9C27-6830-C42C2A5EE2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6CD7E-70C3-165B-67ED-C4519245F929}"/>
              </a:ext>
            </a:extLst>
          </p:cNvPr>
          <p:cNvSpPr>
            <a:spLocks noGrp="1"/>
          </p:cNvSpPr>
          <p:nvPr>
            <p:ph type="body" idx="1"/>
          </p:nvPr>
        </p:nvSpPr>
        <p:spPr/>
        <p:txBody>
          <a:bodyPr/>
          <a:lstStyle/>
          <a:p>
            <a:r>
              <a:rPr lang="en-US" dirty="0"/>
              <a:t>Press </a:t>
            </a:r>
            <a:r>
              <a:rPr lang="en-US" b="1" i="1" u="sng" dirty="0">
                <a:solidFill>
                  <a:srgbClr val="C00000"/>
                </a:solidFill>
                <a:highlight>
                  <a:srgbClr val="FFFF00"/>
                </a:highlight>
              </a:rPr>
              <a:t>ENTER</a:t>
            </a:r>
          </a:p>
          <a:p>
            <a:endParaRPr lang="en-US" dirty="0"/>
          </a:p>
          <a:p>
            <a:r>
              <a:rPr lang="en-US" dirty="0"/>
              <a:t>Use reports with Learner Activity in title</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a:extLst>
              <a:ext uri="{FF2B5EF4-FFF2-40B4-BE49-F238E27FC236}">
                <a16:creationId xmlns:a16="http://schemas.microsoft.com/office/drawing/2014/main" id="{7E438196-97E6-37BC-7F69-C3734D620B8D}"/>
              </a:ext>
            </a:extLst>
          </p:cNvPr>
          <p:cNvSpPr>
            <a:spLocks noGrp="1"/>
          </p:cNvSpPr>
          <p:nvPr>
            <p:ph type="sldNum" sz="quarter" idx="5"/>
          </p:nvPr>
        </p:nvSpPr>
        <p:spPr/>
        <p:txBody>
          <a:bodyPr/>
          <a:lstStyle/>
          <a:p>
            <a:fld id="{7015507C-13FA-4415-A8EB-AC6232854DF1}" type="slidenum">
              <a:rPr lang="en-US" smtClean="0"/>
              <a:t>54</a:t>
            </a:fld>
            <a:endParaRPr lang="en-US"/>
          </a:p>
        </p:txBody>
      </p:sp>
    </p:spTree>
    <p:extLst>
      <p:ext uri="{BB962C8B-B14F-4D97-AF65-F5344CB8AC3E}">
        <p14:creationId xmlns:p14="http://schemas.microsoft.com/office/powerpoint/2010/main" val="5275268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9BBE0-C0E9-0D54-5614-7451C0C00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871B6-12DE-66E3-B572-7504F4A88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A0EE0F-1434-0F1B-75E2-AB699A19B3C2}"/>
              </a:ext>
            </a:extLst>
          </p:cNvPr>
          <p:cNvSpPr>
            <a:spLocks noGrp="1"/>
          </p:cNvSpPr>
          <p:nvPr>
            <p:ph type="body" idx="1"/>
          </p:nvPr>
        </p:nvSpPr>
        <p:spPr/>
        <p:txBody>
          <a:bodyPr/>
          <a:lstStyle/>
          <a:p>
            <a:r>
              <a:rPr lang="en-US" dirty="0"/>
              <a:t>How many of you have completed the VPP course customization for your Agency?</a:t>
            </a:r>
          </a:p>
          <a:p>
            <a:endParaRPr lang="en-US" dirty="0"/>
          </a:p>
          <a:p>
            <a:r>
              <a:rPr lang="en-US" dirty="0"/>
              <a:t>How did it go?</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a:extLst>
              <a:ext uri="{FF2B5EF4-FFF2-40B4-BE49-F238E27FC236}">
                <a16:creationId xmlns:a16="http://schemas.microsoft.com/office/drawing/2014/main" id="{A4E60B68-9280-3A1E-071D-8B63F434D4A4}"/>
              </a:ext>
            </a:extLst>
          </p:cNvPr>
          <p:cNvSpPr>
            <a:spLocks noGrp="1"/>
          </p:cNvSpPr>
          <p:nvPr>
            <p:ph type="sldNum" sz="quarter" idx="5"/>
          </p:nvPr>
        </p:nvSpPr>
        <p:spPr/>
        <p:txBody>
          <a:bodyPr/>
          <a:lstStyle/>
          <a:p>
            <a:fld id="{7015507C-13FA-4415-A8EB-AC6232854DF1}" type="slidenum">
              <a:rPr lang="en-US" smtClean="0"/>
              <a:t>55</a:t>
            </a:fld>
            <a:endParaRPr lang="en-US"/>
          </a:p>
        </p:txBody>
      </p:sp>
    </p:spTree>
    <p:extLst>
      <p:ext uri="{BB962C8B-B14F-4D97-AF65-F5344CB8AC3E}">
        <p14:creationId xmlns:p14="http://schemas.microsoft.com/office/powerpoint/2010/main" val="22148735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9A3C2-C427-4B1E-0F23-911618911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096778-B17B-4C48-D199-9112B67240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20DD38-C24D-367D-5D64-FC45861873D4}"/>
              </a:ext>
            </a:extLst>
          </p:cNvPr>
          <p:cNvSpPr>
            <a:spLocks noGrp="1"/>
          </p:cNvSpPr>
          <p:nvPr>
            <p:ph type="body" idx="1"/>
          </p:nvPr>
        </p:nvSpPr>
        <p:spPr/>
        <p:txBody>
          <a:bodyPr/>
          <a:lstStyle/>
          <a:p>
            <a:r>
              <a:rPr lang="en-US" dirty="0"/>
              <a:t>If you are a LP Admin with Manager access you have been assigned the VPP CM, go to your Dashboard to locate the VPP and open the CM. Have a copy of your agency’s pursuit policy in PDF form ready.</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Select Vehicle Pursuit Policy Customization Module tile from your Dashboard.</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a:extLst>
              <a:ext uri="{FF2B5EF4-FFF2-40B4-BE49-F238E27FC236}">
                <a16:creationId xmlns:a16="http://schemas.microsoft.com/office/drawing/2014/main" id="{E0C3F18A-6C97-F4C1-AE96-F1FAC9E919A9}"/>
              </a:ext>
            </a:extLst>
          </p:cNvPr>
          <p:cNvSpPr>
            <a:spLocks noGrp="1"/>
          </p:cNvSpPr>
          <p:nvPr>
            <p:ph type="sldNum" sz="quarter" idx="5"/>
          </p:nvPr>
        </p:nvSpPr>
        <p:spPr/>
        <p:txBody>
          <a:bodyPr/>
          <a:lstStyle/>
          <a:p>
            <a:fld id="{7015507C-13FA-4415-A8EB-AC6232854DF1}" type="slidenum">
              <a:rPr lang="en-US" smtClean="0"/>
              <a:t>56</a:t>
            </a:fld>
            <a:endParaRPr lang="en-US"/>
          </a:p>
        </p:txBody>
      </p:sp>
    </p:spTree>
    <p:extLst>
      <p:ext uri="{BB962C8B-B14F-4D97-AF65-F5344CB8AC3E}">
        <p14:creationId xmlns:p14="http://schemas.microsoft.com/office/powerpoint/2010/main" val="14324986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1C305-6A93-AD17-D7D6-9CE975974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CE047-2AD4-3759-F982-4224493A9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765475-6BF4-0762-B29B-113BF797DD46}"/>
              </a:ext>
            </a:extLst>
          </p:cNvPr>
          <p:cNvSpPr>
            <a:spLocks noGrp="1"/>
          </p:cNvSpPr>
          <p:nvPr>
            <p:ph type="body" idx="1"/>
          </p:nvPr>
        </p:nvSpPr>
        <p:spPr/>
        <p:txBody>
          <a:bodyPr/>
          <a:lstStyle/>
          <a:p>
            <a:pPr marL="291179">
              <a:lnSpc>
                <a:spcPct val="100000"/>
              </a:lnSpc>
              <a:spcBef>
                <a:spcPts val="0"/>
              </a:spcBef>
              <a:spcAft>
                <a:spcPts val="0"/>
              </a:spcAft>
            </a:pPr>
            <a:r>
              <a:rPr lang="en-US" sz="1200" dirty="0"/>
              <a:t>Press </a:t>
            </a:r>
            <a:r>
              <a:rPr lang="en-US" sz="1200" b="1" i="1" u="sng" dirty="0">
                <a:solidFill>
                  <a:srgbClr val="C00000"/>
                </a:solidFill>
                <a:highlight>
                  <a:srgbClr val="FFFF00"/>
                </a:highlight>
              </a:rPr>
              <a:t>ENTER</a:t>
            </a:r>
          </a:p>
          <a:p>
            <a:pPr marL="291179">
              <a:lnSpc>
                <a:spcPct val="100000"/>
              </a:lnSpc>
              <a:spcBef>
                <a:spcPts val="0"/>
              </a:spcBef>
              <a:spcAft>
                <a:spcPts val="0"/>
              </a:spcAft>
            </a:pPr>
            <a:r>
              <a:rPr lang="en-US" sz="1200" dirty="0"/>
              <a:t>Annual mandate for Vehicle Pursuit Policy training (PC13519.8).</a:t>
            </a:r>
          </a:p>
          <a:p>
            <a:pPr marL="291179">
              <a:lnSpc>
                <a:spcPct val="100000"/>
              </a:lnSpc>
              <a:spcBef>
                <a:spcPts val="0"/>
              </a:spcBef>
              <a:spcAft>
                <a:spcPts val="0"/>
              </a:spcAft>
            </a:pPr>
            <a:r>
              <a:rPr lang="en-US" sz="1200" dirty="0"/>
              <a:t>Press </a:t>
            </a:r>
            <a:r>
              <a:rPr lang="en-US" sz="1200" b="1" i="1" u="sng" dirty="0">
                <a:solidFill>
                  <a:srgbClr val="C00000"/>
                </a:solidFill>
                <a:highlight>
                  <a:srgbClr val="FFFF00"/>
                </a:highlight>
              </a:rPr>
              <a:t>ENTER</a:t>
            </a:r>
          </a:p>
          <a:p>
            <a:pPr marL="291179" marR="0" lvl="0" indent="0" algn="l" defTabSz="914400" rtl="0" eaLnBrk="1" fontAlgn="auto" latinLnBrk="0" hangingPunct="1">
              <a:lnSpc>
                <a:spcPct val="100000"/>
              </a:lnSpc>
              <a:spcBef>
                <a:spcPts val="0"/>
              </a:spcBef>
              <a:spcAft>
                <a:spcPts val="0"/>
              </a:spcAft>
              <a:buClrTx/>
              <a:buSzTx/>
              <a:buFontTx/>
              <a:buNone/>
              <a:tabLst/>
              <a:defRPr/>
            </a:pPr>
            <a:r>
              <a:rPr lang="en-US" sz="1200" dirty="0"/>
              <a:t>Customization module is automatically assigned to Training Managers with Admin Rights</a:t>
            </a:r>
          </a:p>
          <a:p>
            <a:pPr marL="291179">
              <a:lnSpc>
                <a:spcPct val="100000"/>
              </a:lnSpc>
              <a:spcBef>
                <a:spcPts val="0"/>
              </a:spcBef>
              <a:spcAft>
                <a:spcPts val="0"/>
              </a:spcAft>
            </a:pPr>
            <a:r>
              <a:rPr lang="en-US" sz="1200" dirty="0"/>
              <a:t>Press </a:t>
            </a:r>
            <a:r>
              <a:rPr lang="en-US" sz="1200" b="1" i="1" u="sng" dirty="0">
                <a:solidFill>
                  <a:srgbClr val="C00000"/>
                </a:solidFill>
                <a:highlight>
                  <a:srgbClr val="FFFF00"/>
                </a:highlight>
              </a:rPr>
              <a:t>ENTER</a:t>
            </a:r>
          </a:p>
          <a:p>
            <a:pPr marL="291179">
              <a:lnSpc>
                <a:spcPct val="100000"/>
              </a:lnSpc>
              <a:spcBef>
                <a:spcPts val="0"/>
              </a:spcBef>
              <a:spcAft>
                <a:spcPts val="0"/>
              </a:spcAft>
            </a:pPr>
            <a:r>
              <a:rPr lang="en-US" sz="1200" dirty="0"/>
              <a:t>Training managers with Admin Rights can customize the course to match their agency’s policy</a:t>
            </a:r>
          </a:p>
          <a:p>
            <a:pPr marL="291179">
              <a:lnSpc>
                <a:spcPct val="100000"/>
              </a:lnSpc>
              <a:spcBef>
                <a:spcPts val="0"/>
              </a:spcBef>
              <a:spcAft>
                <a:spcPts val="0"/>
              </a:spcAft>
            </a:pPr>
            <a:r>
              <a:rPr lang="en-US" sz="1200" dirty="0"/>
              <a:t>Press </a:t>
            </a:r>
            <a:r>
              <a:rPr lang="en-US" sz="1200" b="1" i="1" u="sng" dirty="0">
                <a:solidFill>
                  <a:srgbClr val="C00000"/>
                </a:solidFill>
                <a:highlight>
                  <a:srgbClr val="FFFF00"/>
                </a:highlight>
              </a:rPr>
              <a:t>ENTER</a:t>
            </a:r>
          </a:p>
          <a:p>
            <a:pPr marL="291179">
              <a:lnSpc>
                <a:spcPct val="100000"/>
              </a:lnSpc>
              <a:spcBef>
                <a:spcPts val="0"/>
              </a:spcBef>
              <a:spcAft>
                <a:spcPts val="0"/>
              </a:spcAft>
            </a:pPr>
            <a:r>
              <a:rPr lang="en-US" sz="1200" dirty="0"/>
              <a:t>TMs received an enrollment email with a link</a:t>
            </a:r>
          </a:p>
          <a:p>
            <a:pPr marL="291179">
              <a:lnSpc>
                <a:spcPct val="100000"/>
              </a:lnSpc>
              <a:spcBef>
                <a:spcPts val="0"/>
              </a:spcBef>
              <a:spcAft>
                <a:spcPts val="0"/>
              </a:spcAft>
            </a:pPr>
            <a:r>
              <a:rPr lang="en-US" sz="1200" dirty="0"/>
              <a:t>Press </a:t>
            </a:r>
            <a:r>
              <a:rPr lang="en-US" sz="1200" b="1" i="1" u="sng" dirty="0">
                <a:solidFill>
                  <a:srgbClr val="C00000"/>
                </a:solidFill>
                <a:highlight>
                  <a:srgbClr val="FFFF00"/>
                </a:highlight>
              </a:rPr>
              <a:t>ENTER</a:t>
            </a:r>
          </a:p>
          <a:p>
            <a:pPr marL="291179">
              <a:lnSpc>
                <a:spcPct val="100000"/>
              </a:lnSpc>
              <a:spcBef>
                <a:spcPts val="0"/>
              </a:spcBef>
              <a:spcAft>
                <a:spcPts val="0"/>
              </a:spcAft>
            </a:pPr>
            <a:r>
              <a:rPr lang="en-US" sz="1200" dirty="0"/>
              <a:t>TMs will need to:</a:t>
            </a:r>
          </a:p>
          <a:p>
            <a:pPr marL="291179">
              <a:lnSpc>
                <a:spcPct val="100000"/>
              </a:lnSpc>
              <a:spcBef>
                <a:spcPts val="0"/>
              </a:spcBef>
              <a:spcAft>
                <a:spcPts val="0"/>
              </a:spcAft>
            </a:pPr>
            <a:r>
              <a:rPr lang="en-US" sz="1200" dirty="0"/>
              <a:t>Press </a:t>
            </a:r>
            <a:r>
              <a:rPr lang="en-US" sz="1200" b="1" i="1" u="sng" dirty="0">
                <a:solidFill>
                  <a:srgbClr val="C00000"/>
                </a:solidFill>
                <a:highlight>
                  <a:srgbClr val="FFFF00"/>
                </a:highlight>
              </a:rPr>
              <a:t>ENTER</a:t>
            </a:r>
          </a:p>
          <a:p>
            <a:pPr marL="299866" lvl="0">
              <a:lnSpc>
                <a:spcPct val="100000"/>
              </a:lnSpc>
              <a:spcBef>
                <a:spcPts val="0"/>
              </a:spcBef>
              <a:spcAft>
                <a:spcPts val="0"/>
              </a:spcAft>
            </a:pPr>
            <a:r>
              <a:rPr lang="en-US" sz="1200" dirty="0"/>
              <a:t>Log in and review the CM info and 3-minute orientation</a:t>
            </a:r>
          </a:p>
          <a:p>
            <a:pPr marL="299866" lvl="0">
              <a:lnSpc>
                <a:spcPct val="100000"/>
              </a:lnSpc>
              <a:spcBef>
                <a:spcPts val="0"/>
              </a:spcBef>
              <a:spcAft>
                <a:spcPts val="0"/>
              </a:spcAft>
            </a:pPr>
            <a:r>
              <a:rPr lang="en-US" sz="1200" dirty="0"/>
              <a:t>Press </a:t>
            </a:r>
            <a:r>
              <a:rPr lang="en-US" sz="1200" b="1" i="1" u="sng" dirty="0">
                <a:solidFill>
                  <a:srgbClr val="C00000"/>
                </a:solidFill>
                <a:highlight>
                  <a:srgbClr val="FFFF00"/>
                </a:highlight>
              </a:rPr>
              <a:t>ENTER</a:t>
            </a:r>
          </a:p>
          <a:p>
            <a:pPr marL="299866" lvl="0">
              <a:lnSpc>
                <a:spcPct val="100000"/>
              </a:lnSpc>
              <a:spcBef>
                <a:spcPts val="0"/>
              </a:spcBef>
              <a:spcAft>
                <a:spcPts val="0"/>
              </a:spcAft>
            </a:pPr>
            <a:r>
              <a:rPr lang="en-US" sz="1200" dirty="0"/>
              <a:t>Open the customization module.</a:t>
            </a:r>
          </a:p>
          <a:p>
            <a:pPr marL="299866" lvl="0">
              <a:lnSpc>
                <a:spcPct val="100000"/>
              </a:lnSpc>
              <a:spcBef>
                <a:spcPts val="0"/>
              </a:spcBef>
              <a:spcAft>
                <a:spcPts val="0"/>
              </a:spcAft>
            </a:pPr>
            <a:r>
              <a:rPr lang="en-US" sz="1200" dirty="0"/>
              <a:t>Press </a:t>
            </a:r>
            <a:r>
              <a:rPr lang="en-US" sz="1200" b="1" i="1" u="sng" dirty="0">
                <a:solidFill>
                  <a:srgbClr val="C00000"/>
                </a:solidFill>
                <a:highlight>
                  <a:srgbClr val="FFFF00"/>
                </a:highlight>
              </a:rPr>
              <a:t>ENTER</a:t>
            </a:r>
          </a:p>
          <a:p>
            <a:pPr marL="299866" lvl="0">
              <a:lnSpc>
                <a:spcPct val="100000"/>
              </a:lnSpc>
              <a:spcBef>
                <a:spcPts val="0"/>
              </a:spcBef>
              <a:spcAft>
                <a:spcPts val="0"/>
              </a:spcAft>
            </a:pPr>
            <a:r>
              <a:rPr lang="en-US" sz="1200" dirty="0"/>
              <a:t>Upload a PDF version of your agency policy even if you had an uploaded file before</a:t>
            </a:r>
          </a:p>
          <a:p>
            <a:pPr marL="299866" lvl="0">
              <a:lnSpc>
                <a:spcPct val="100000"/>
              </a:lnSpc>
              <a:spcBef>
                <a:spcPts val="0"/>
              </a:spcBef>
              <a:spcAft>
                <a:spcPts val="0"/>
              </a:spcAft>
            </a:pPr>
            <a:r>
              <a:rPr lang="en-US" sz="1200" dirty="0"/>
              <a:t>Press </a:t>
            </a:r>
            <a:r>
              <a:rPr lang="en-US" sz="1200" b="1" i="1" u="sng" dirty="0">
                <a:solidFill>
                  <a:srgbClr val="C00000"/>
                </a:solidFill>
                <a:highlight>
                  <a:srgbClr val="FFFF00"/>
                </a:highlight>
              </a:rPr>
              <a:t>ENTER</a:t>
            </a:r>
          </a:p>
          <a:p>
            <a:pPr marL="299866" lvl="0">
              <a:lnSpc>
                <a:spcPct val="100000"/>
              </a:lnSpc>
              <a:spcBef>
                <a:spcPts val="0"/>
              </a:spcBef>
              <a:spcAft>
                <a:spcPts val="0"/>
              </a:spcAft>
            </a:pPr>
            <a:r>
              <a:rPr lang="en-US" sz="1200" dirty="0"/>
              <a:t>Review and preview your customizations for accuracy. You can leave and return to the customization module. </a:t>
            </a:r>
          </a:p>
          <a:p>
            <a:pPr marL="299866" lvl="0">
              <a:lnSpc>
                <a:spcPct val="100000"/>
              </a:lnSpc>
              <a:spcBef>
                <a:spcPts val="0"/>
              </a:spcBef>
              <a:spcAft>
                <a:spcPts val="0"/>
              </a:spcAft>
            </a:pPr>
            <a:r>
              <a:rPr lang="en-US" sz="1200" dirty="0"/>
              <a:t>Press </a:t>
            </a:r>
            <a:r>
              <a:rPr lang="en-US" sz="1200" b="1" i="1" u="sng" dirty="0">
                <a:solidFill>
                  <a:srgbClr val="C00000"/>
                </a:solidFill>
                <a:highlight>
                  <a:srgbClr val="FFFF00"/>
                </a:highlight>
              </a:rPr>
              <a:t>ENTER</a:t>
            </a:r>
          </a:p>
          <a:p>
            <a:pPr marL="299866" lvl="0">
              <a:lnSpc>
                <a:spcPct val="100000"/>
              </a:lnSpc>
              <a:spcBef>
                <a:spcPts val="0"/>
              </a:spcBef>
              <a:spcAft>
                <a:spcPts val="0"/>
              </a:spcAft>
            </a:pPr>
            <a:r>
              <a:rPr lang="en-US" sz="1200" dirty="0"/>
              <a:t>Your progress will be saved.</a:t>
            </a:r>
          </a:p>
          <a:p>
            <a:pPr marL="299866" lvl="0">
              <a:lnSpc>
                <a:spcPct val="100000"/>
              </a:lnSpc>
              <a:spcBef>
                <a:spcPts val="0"/>
              </a:spcBef>
              <a:spcAft>
                <a:spcPts val="0"/>
              </a:spcAft>
            </a:pPr>
            <a:r>
              <a:rPr lang="en-US" sz="1200" dirty="0"/>
              <a:t>Press </a:t>
            </a:r>
            <a:r>
              <a:rPr lang="en-US" sz="1200" b="1" i="1" u="sng" dirty="0">
                <a:solidFill>
                  <a:srgbClr val="C00000"/>
                </a:solidFill>
                <a:highlight>
                  <a:srgbClr val="FFFF00"/>
                </a:highlight>
              </a:rPr>
              <a:t>ENTER</a:t>
            </a:r>
          </a:p>
          <a:p>
            <a:pPr marL="299866" lvl="0">
              <a:lnSpc>
                <a:spcPct val="100000"/>
              </a:lnSpc>
              <a:spcBef>
                <a:spcPts val="0"/>
              </a:spcBef>
              <a:spcAft>
                <a:spcPts val="0"/>
              </a:spcAft>
            </a:pPr>
            <a:r>
              <a:rPr lang="en-US" sz="1200" dirty="0"/>
              <a:t>Publish your customizations. The course will be available for registration in the catalog; however, learners will not be able to start the course until the customizations are published.</a:t>
            </a:r>
          </a:p>
          <a:p>
            <a:endParaRPr lang="en-US" sz="1200" dirty="0"/>
          </a:p>
        </p:txBody>
      </p:sp>
      <p:sp>
        <p:nvSpPr>
          <p:cNvPr id="4" name="Slide Number Placeholder 3">
            <a:extLst>
              <a:ext uri="{FF2B5EF4-FFF2-40B4-BE49-F238E27FC236}">
                <a16:creationId xmlns:a16="http://schemas.microsoft.com/office/drawing/2014/main" id="{E92DAC15-9BB1-5DDA-BBDB-69699149CFE8}"/>
              </a:ext>
            </a:extLst>
          </p:cNvPr>
          <p:cNvSpPr>
            <a:spLocks noGrp="1"/>
          </p:cNvSpPr>
          <p:nvPr>
            <p:ph type="sldNum" sz="quarter" idx="5"/>
          </p:nvPr>
        </p:nvSpPr>
        <p:spPr/>
        <p:txBody>
          <a:bodyPr/>
          <a:lstStyle/>
          <a:p>
            <a:fld id="{7015507C-13FA-4415-A8EB-AC6232854DF1}" type="slidenum">
              <a:rPr lang="en-US" smtClean="0"/>
              <a:t>57</a:t>
            </a:fld>
            <a:endParaRPr lang="en-US"/>
          </a:p>
        </p:txBody>
      </p:sp>
    </p:spTree>
    <p:extLst>
      <p:ext uri="{BB962C8B-B14F-4D97-AF65-F5344CB8AC3E}">
        <p14:creationId xmlns:p14="http://schemas.microsoft.com/office/powerpoint/2010/main" val="31447073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575D4-925F-565F-69B1-BB5F2BB3F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5A9345-6427-3669-9F37-3CE4FAEA1E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CC3F8-2A34-F934-EE54-A1D27D0CD40C}"/>
              </a:ext>
            </a:extLst>
          </p:cNvPr>
          <p:cNvSpPr>
            <a:spLocks noGrp="1"/>
          </p:cNvSpPr>
          <p:nvPr>
            <p:ph type="body" idx="1"/>
          </p:nvPr>
        </p:nvSpPr>
        <p:spPr/>
        <p:txBody>
          <a:bodyPr/>
          <a:lstStyle/>
          <a:p>
            <a:r>
              <a:rPr lang="en-US" dirty="0"/>
              <a:t>Press </a:t>
            </a:r>
            <a:r>
              <a:rPr lang="en-US" b="1" i="1" u="sng" dirty="0">
                <a:solidFill>
                  <a:srgbClr val="C00000"/>
                </a:solidFill>
                <a:highlight>
                  <a:srgbClr val="FFFF00"/>
                </a:highlight>
              </a:rPr>
              <a:t>ENTER</a:t>
            </a:r>
          </a:p>
          <a:p>
            <a:endParaRPr lang="en-US" dirty="0"/>
          </a:p>
          <a:p>
            <a:r>
              <a:rPr lang="en-US" dirty="0"/>
              <a:t>Scroll and read through each of these sections such as the FAQs and Guidelines</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a:extLst>
              <a:ext uri="{FF2B5EF4-FFF2-40B4-BE49-F238E27FC236}">
                <a16:creationId xmlns:a16="http://schemas.microsoft.com/office/drawing/2014/main" id="{1A21E0DD-D193-4FB0-AF31-E6A016EB1D21}"/>
              </a:ext>
            </a:extLst>
          </p:cNvPr>
          <p:cNvSpPr>
            <a:spLocks noGrp="1"/>
          </p:cNvSpPr>
          <p:nvPr>
            <p:ph type="sldNum" sz="quarter" idx="5"/>
          </p:nvPr>
        </p:nvSpPr>
        <p:spPr/>
        <p:txBody>
          <a:bodyPr/>
          <a:lstStyle/>
          <a:p>
            <a:fld id="{7015507C-13FA-4415-A8EB-AC6232854DF1}" type="slidenum">
              <a:rPr lang="en-US" smtClean="0"/>
              <a:t>58</a:t>
            </a:fld>
            <a:endParaRPr lang="en-US"/>
          </a:p>
        </p:txBody>
      </p:sp>
    </p:spTree>
    <p:extLst>
      <p:ext uri="{BB962C8B-B14F-4D97-AF65-F5344CB8AC3E}">
        <p14:creationId xmlns:p14="http://schemas.microsoft.com/office/powerpoint/2010/main" val="4200883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333DF-4740-B5E2-4537-2DE93AD8C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9B84F-ABA8-1C4A-1983-026D651AD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456CDE-2350-CFEF-FBE2-81BAF8A84CED}"/>
              </a:ext>
            </a:extLst>
          </p:cNvPr>
          <p:cNvSpPr>
            <a:spLocks noGrp="1"/>
          </p:cNvSpPr>
          <p:nvPr>
            <p:ph type="body" idx="1"/>
          </p:nvPr>
        </p:nvSpPr>
        <p:spPr/>
        <p:txBody>
          <a:bodyPr/>
          <a:lstStyle/>
          <a:p>
            <a:pPr marL="0" indent="0">
              <a:buFont typeface="+mj-lt"/>
              <a:buNone/>
            </a:pPr>
            <a:r>
              <a:rPr lang="en-US" dirty="0"/>
              <a:t>Press </a:t>
            </a:r>
            <a:r>
              <a:rPr lang="en-US" b="1" i="1" u="sng" dirty="0">
                <a:solidFill>
                  <a:srgbClr val="C00000"/>
                </a:solidFill>
                <a:highlight>
                  <a:srgbClr val="FFFF00"/>
                </a:highlight>
              </a:rPr>
              <a:t>ENTER</a:t>
            </a:r>
          </a:p>
          <a:p>
            <a:pPr marL="0" indent="0">
              <a:buFont typeface="+mj-lt"/>
              <a:buNone/>
            </a:pPr>
            <a:endParaRPr lang="en-US" dirty="0"/>
          </a:p>
          <a:p>
            <a:pPr marL="524123" indent="-524123">
              <a:buFont typeface="+mj-lt"/>
              <a:buAutoNum type="arabicPeriod"/>
            </a:pPr>
            <a:r>
              <a:rPr lang="en-US" dirty="0"/>
              <a:t>Open the first block and select the Orientation video </a:t>
            </a:r>
          </a:p>
          <a:p>
            <a:pPr marL="524123" indent="-524123">
              <a:buFont typeface="+mj-lt"/>
              <a:buAutoNum type="arabicPeriod"/>
            </a:pPr>
            <a:r>
              <a:rPr lang="en-US" dirty="0"/>
              <a:t>Have a PDF (under 30 MB) of your vehicle pursuit policy, upload your policy even it was uploaded before, then start the customization steps.</a:t>
            </a:r>
          </a:p>
          <a:p>
            <a:pPr marL="0" indent="0">
              <a:buFont typeface="+mj-lt"/>
              <a:buNone/>
            </a:pPr>
            <a:endParaRPr lang="en-US" dirty="0"/>
          </a:p>
          <a:p>
            <a:pPr marL="0" indent="0">
              <a:buFont typeface="+mj-lt"/>
              <a:buNone/>
            </a:pPr>
            <a:r>
              <a:rPr lang="en-US" dirty="0"/>
              <a:t>Press </a:t>
            </a:r>
            <a:r>
              <a:rPr lang="en-US" b="1" i="1" u="sng" dirty="0">
                <a:solidFill>
                  <a:srgbClr val="C00000"/>
                </a:solidFill>
                <a:highlight>
                  <a:srgbClr val="FFFF00"/>
                </a:highlight>
              </a:rPr>
              <a:t>ENTER</a:t>
            </a:r>
          </a:p>
        </p:txBody>
      </p:sp>
      <p:sp>
        <p:nvSpPr>
          <p:cNvPr id="4" name="Slide Number Placeholder 3">
            <a:extLst>
              <a:ext uri="{FF2B5EF4-FFF2-40B4-BE49-F238E27FC236}">
                <a16:creationId xmlns:a16="http://schemas.microsoft.com/office/drawing/2014/main" id="{12659714-C925-85EF-F887-81F3537139D6}"/>
              </a:ext>
            </a:extLst>
          </p:cNvPr>
          <p:cNvSpPr>
            <a:spLocks noGrp="1"/>
          </p:cNvSpPr>
          <p:nvPr>
            <p:ph type="sldNum" sz="quarter" idx="5"/>
          </p:nvPr>
        </p:nvSpPr>
        <p:spPr/>
        <p:txBody>
          <a:bodyPr/>
          <a:lstStyle/>
          <a:p>
            <a:fld id="{7015507C-13FA-4415-A8EB-AC6232854DF1}" type="slidenum">
              <a:rPr lang="en-US" smtClean="0"/>
              <a:t>59</a:t>
            </a:fld>
            <a:endParaRPr lang="en-US"/>
          </a:p>
        </p:txBody>
      </p:sp>
    </p:spTree>
    <p:extLst>
      <p:ext uri="{BB962C8B-B14F-4D97-AF65-F5344CB8AC3E}">
        <p14:creationId xmlns:p14="http://schemas.microsoft.com/office/powerpoint/2010/main" val="1887418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1C64B-F51E-A3A0-458D-20E193CFC9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D6E99D-B764-ECB8-0353-E97665C1C6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870662-2D3A-6BB1-3A34-54F194D9AC91}"/>
              </a:ext>
            </a:extLst>
          </p:cNvPr>
          <p:cNvSpPr>
            <a:spLocks noGrp="1"/>
          </p:cNvSpPr>
          <p:nvPr>
            <p:ph type="body" idx="1"/>
          </p:nvPr>
        </p:nvSpPr>
        <p:spPr/>
        <p:txBody>
          <a:bodyPr/>
          <a:lstStyle/>
          <a:p>
            <a:r>
              <a:rPr lang="en-US" dirty="0"/>
              <a:t>Use these links for more information</a:t>
            </a:r>
          </a:p>
          <a:p>
            <a:r>
              <a:rPr lang="en-US" dirty="0"/>
              <a:t>Press </a:t>
            </a:r>
            <a:r>
              <a:rPr lang="en-US" b="1" i="1" u="sng" dirty="0">
                <a:solidFill>
                  <a:srgbClr val="C00000"/>
                </a:solidFill>
                <a:highlight>
                  <a:srgbClr val="FFFF00"/>
                </a:highlight>
              </a:rPr>
              <a:t>ENTER</a:t>
            </a:r>
          </a:p>
          <a:p>
            <a:pPr marL="171450" indent="-171450">
              <a:buFont typeface="Arial" panose="020B0604020202020204" pitchFamily="34" charset="0"/>
              <a:buChar char="•"/>
            </a:pPr>
            <a:r>
              <a:rPr lang="en-US" b="0" i="0" u="none" dirty="0">
                <a:solidFill>
                  <a:srgbClr val="C00000"/>
                </a:solidFill>
              </a:rPr>
              <a:t>Support Team: Feel free to email or call with specific questions. Make sure to provide as much information as possible.</a:t>
            </a:r>
          </a:p>
          <a:p>
            <a:pPr marL="0" indent="0">
              <a:buFont typeface="Arial" panose="020B0604020202020204" pitchFamily="34" charset="0"/>
              <a:buNone/>
            </a:pPr>
            <a:r>
              <a:rPr lang="en-US" b="0" i="0" u="none" dirty="0">
                <a:solidFill>
                  <a:srgbClr val="C00000"/>
                </a:solidFill>
              </a:rPr>
              <a:t>Press </a:t>
            </a:r>
            <a:r>
              <a:rPr lang="en-US" b="1" i="1" u="sng" dirty="0">
                <a:solidFill>
                  <a:srgbClr val="C00000"/>
                </a:solidFill>
                <a:highlight>
                  <a:srgbClr val="FFFF00"/>
                </a:highlight>
              </a:rPr>
              <a:t>ENTER</a:t>
            </a:r>
          </a:p>
          <a:p>
            <a:pPr marL="171450" indent="-171450">
              <a:buFont typeface="Arial" panose="020B0604020202020204" pitchFamily="34" charset="0"/>
              <a:buChar char="•"/>
            </a:pPr>
            <a:r>
              <a:rPr lang="en-US" b="0" i="0" u="none" dirty="0">
                <a:solidFill>
                  <a:srgbClr val="C00000"/>
                </a:solidFill>
              </a:rPr>
              <a:t>Enter Rosters for Training Videos: Use the link or the QR Code to find this information.</a:t>
            </a:r>
          </a:p>
          <a:p>
            <a:pPr marL="0" indent="0">
              <a:buFont typeface="Arial" panose="020B0604020202020204" pitchFamily="34" charset="0"/>
              <a:buNone/>
            </a:pPr>
            <a:r>
              <a:rPr lang="en-US" b="0" i="0" u="none" dirty="0">
                <a:solidFill>
                  <a:srgbClr val="C00000"/>
                </a:solidFill>
              </a:rPr>
              <a:t>Press </a:t>
            </a:r>
            <a:r>
              <a:rPr lang="en-US" b="1" i="1" u="sng" dirty="0">
                <a:solidFill>
                  <a:srgbClr val="C00000"/>
                </a:solidFill>
                <a:highlight>
                  <a:srgbClr val="FFFF00"/>
                </a:highlight>
              </a:rPr>
              <a:t>ENTER</a:t>
            </a:r>
          </a:p>
          <a:p>
            <a:pPr marL="171450" indent="-171450">
              <a:buFont typeface="Arial" panose="020B0604020202020204" pitchFamily="34" charset="0"/>
              <a:buChar char="•"/>
            </a:pPr>
            <a:r>
              <a:rPr lang="en-US" b="0" i="0" u="none" dirty="0">
                <a:solidFill>
                  <a:srgbClr val="C00000"/>
                </a:solidFill>
              </a:rPr>
              <a:t>Learning Portal Administration/Manager: Use the link or the QR Code to get to Form 2-339.</a:t>
            </a:r>
          </a:p>
          <a:p>
            <a:pPr marL="0" indent="0">
              <a:buFont typeface="Arial" panose="020B0604020202020204" pitchFamily="34" charset="0"/>
              <a:buNone/>
            </a:pPr>
            <a:r>
              <a:rPr lang="en-US" b="0" i="0" u="none" dirty="0">
                <a:solidFill>
                  <a:srgbClr val="C00000"/>
                </a:solidFill>
              </a:rPr>
              <a:t>Press </a:t>
            </a:r>
            <a:r>
              <a:rPr lang="en-US" b="1" i="1" u="sng" dirty="0">
                <a:solidFill>
                  <a:srgbClr val="C00000"/>
                </a:solidFill>
                <a:highlight>
                  <a:srgbClr val="FFFF00"/>
                </a:highlight>
              </a:rPr>
              <a:t>ENTER</a:t>
            </a:r>
          </a:p>
        </p:txBody>
      </p:sp>
      <p:sp>
        <p:nvSpPr>
          <p:cNvPr id="4" name="Slide Number Placeholder 3">
            <a:extLst>
              <a:ext uri="{FF2B5EF4-FFF2-40B4-BE49-F238E27FC236}">
                <a16:creationId xmlns:a16="http://schemas.microsoft.com/office/drawing/2014/main" id="{757F22C5-B2EE-A40D-E5A8-E5096EBA61D1}"/>
              </a:ext>
            </a:extLst>
          </p:cNvPr>
          <p:cNvSpPr>
            <a:spLocks noGrp="1"/>
          </p:cNvSpPr>
          <p:nvPr>
            <p:ph type="sldNum" sz="quarter" idx="5"/>
          </p:nvPr>
        </p:nvSpPr>
        <p:spPr/>
        <p:txBody>
          <a:bodyPr/>
          <a:lstStyle/>
          <a:p>
            <a:pPr defTabSz="931774"/>
            <a:fld id="{7015507C-13FA-4415-A8EB-AC6232854DF1}" type="slidenum">
              <a:rPr lang="en-US">
                <a:solidFill>
                  <a:prstClr val="black"/>
                </a:solidFill>
                <a:latin typeface="Calibri" panose="020F0502020204030204"/>
              </a:rPr>
              <a:pPr defTabSz="931774"/>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36057359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7FA37-2DA2-B610-F5A7-AFF3DAC4D3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2A4EB-5566-3CE8-9B05-F6224C11D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D4F0F3-2CB0-86B2-8D00-47368FFE3FDA}"/>
              </a:ext>
            </a:extLst>
          </p:cNvPr>
          <p:cNvSpPr>
            <a:spLocks noGrp="1"/>
          </p:cNvSpPr>
          <p:nvPr>
            <p:ph type="body" idx="1"/>
          </p:nvPr>
        </p:nvSpPr>
        <p:spPr/>
        <p:txBody>
          <a:bodyPr/>
          <a:lstStyle/>
          <a:p>
            <a:r>
              <a:rPr lang="en-US" dirty="0"/>
              <a:t>VPP Orientation. Click to play.</a:t>
            </a:r>
          </a:p>
          <a:p>
            <a:endParaRPr lang="en-US" dirty="0"/>
          </a:p>
          <a:p>
            <a:r>
              <a:rPr lang="en-US" dirty="0"/>
              <a:t>Does anyone want to watch the 3 minute orientation video?</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a:extLst>
              <a:ext uri="{FF2B5EF4-FFF2-40B4-BE49-F238E27FC236}">
                <a16:creationId xmlns:a16="http://schemas.microsoft.com/office/drawing/2014/main" id="{60E01016-CC01-20C9-D83A-252227383FDB}"/>
              </a:ext>
            </a:extLst>
          </p:cNvPr>
          <p:cNvSpPr>
            <a:spLocks noGrp="1"/>
          </p:cNvSpPr>
          <p:nvPr>
            <p:ph type="sldNum" sz="quarter" idx="5"/>
          </p:nvPr>
        </p:nvSpPr>
        <p:spPr/>
        <p:txBody>
          <a:bodyPr/>
          <a:lstStyle/>
          <a:p>
            <a:fld id="{7015507C-13FA-4415-A8EB-AC6232854DF1}" type="slidenum">
              <a:rPr lang="en-US" smtClean="0"/>
              <a:t>60</a:t>
            </a:fld>
            <a:endParaRPr lang="en-US"/>
          </a:p>
        </p:txBody>
      </p:sp>
    </p:spTree>
    <p:extLst>
      <p:ext uri="{BB962C8B-B14F-4D97-AF65-F5344CB8AC3E}">
        <p14:creationId xmlns:p14="http://schemas.microsoft.com/office/powerpoint/2010/main" val="42459779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Facilitated Courses and Guides: This will show you how to complete the facilitation needed to complete the roster for EDI.</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61</a:t>
            </a:fld>
            <a:endParaRPr lang="en-US"/>
          </a:p>
        </p:txBody>
      </p:sp>
    </p:spTree>
    <p:extLst>
      <p:ext uri="{BB962C8B-B14F-4D97-AF65-F5344CB8AC3E}">
        <p14:creationId xmlns:p14="http://schemas.microsoft.com/office/powerpoint/2010/main" val="42273757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POST Facilitated Courses tile now sits on your Dashboard for easier access.</a:t>
            </a:r>
          </a:p>
          <a:p>
            <a:endParaRPr lang="en-US" dirty="0"/>
          </a:p>
          <a:p>
            <a:r>
              <a:rPr lang="en-US" dirty="0"/>
              <a:t>Click on POST Facilitated Courses.</a:t>
            </a:r>
          </a:p>
          <a:p>
            <a:endParaRPr lang="en-US" dirty="0"/>
          </a:p>
          <a:p>
            <a:r>
              <a:rPr lang="en-US" dirty="0"/>
              <a:t>Press </a:t>
            </a:r>
            <a:r>
              <a:rPr lang="en-US" b="1" i="1" u="sng" dirty="0">
                <a:solidFill>
                  <a:srgbClr val="C00000"/>
                </a:solidFill>
              </a:rPr>
              <a:t>ENTER</a:t>
            </a:r>
          </a:p>
          <a:p>
            <a:endParaRPr lang="en-US" dirty="0"/>
          </a:p>
          <a:p>
            <a:r>
              <a:rPr lang="en-US" dirty="0"/>
              <a:t>Click Facilitated Courses explained. This will provide additional information for you to reference regarding what is needs to be completed before entering a roster into EDI.</a:t>
            </a:r>
          </a:p>
          <a:p>
            <a:endParaRPr lang="en-US" dirty="0"/>
          </a:p>
          <a:p>
            <a:r>
              <a:rPr lang="en-US" dirty="0"/>
              <a:t>Press </a:t>
            </a:r>
            <a:r>
              <a:rPr lang="en-US" b="1" i="1" u="sng" dirty="0">
                <a:solidFill>
                  <a:srgbClr val="C00000"/>
                </a:solidFill>
              </a:rPr>
              <a:t>ENTER</a:t>
            </a:r>
          </a:p>
          <a:p>
            <a:endParaRPr lang="en-US" dirty="0"/>
          </a:p>
          <a:p>
            <a:r>
              <a:rPr lang="en-US" dirty="0"/>
              <a:t>Close out using “X”.</a:t>
            </a:r>
          </a:p>
          <a:p>
            <a:endParaRPr lang="en-US" dirty="0"/>
          </a:p>
          <a:p>
            <a:r>
              <a:rPr lang="en-US" dirty="0"/>
              <a:t>Press </a:t>
            </a:r>
            <a:r>
              <a:rPr lang="en-US" b="1" i="1" u="sng" dirty="0">
                <a:solidFill>
                  <a:srgbClr val="C00000"/>
                </a:solidFill>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62</a:t>
            </a:fld>
            <a:endParaRPr lang="en-US"/>
          </a:p>
        </p:txBody>
      </p:sp>
    </p:spTree>
    <p:extLst>
      <p:ext uri="{BB962C8B-B14F-4D97-AF65-F5344CB8AC3E}">
        <p14:creationId xmlns:p14="http://schemas.microsoft.com/office/powerpoint/2010/main" val="27203767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AF78F-025E-A1C6-284C-CACCB47D4B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71CC12-1EEE-BB87-381D-BB6296BB97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4A798-9685-969B-11BA-2951541A83E9}"/>
              </a:ext>
            </a:extLst>
          </p:cNvPr>
          <p:cNvSpPr>
            <a:spLocks noGrp="1"/>
          </p:cNvSpPr>
          <p:nvPr>
            <p:ph type="body" idx="1"/>
          </p:nvPr>
        </p:nvSpPr>
        <p:spPr/>
        <p:txBody>
          <a:bodyPr/>
          <a:lstStyle/>
          <a:p>
            <a:r>
              <a:rPr lang="en-US" dirty="0"/>
              <a:t>Press </a:t>
            </a:r>
            <a:r>
              <a:rPr lang="en-US" b="1" i="1" u="sng" dirty="0">
                <a:solidFill>
                  <a:srgbClr val="C00000"/>
                </a:solidFill>
              </a:rPr>
              <a:t>ENTER</a:t>
            </a:r>
          </a:p>
          <a:p>
            <a:endParaRPr lang="en-US" dirty="0"/>
          </a:p>
          <a:p>
            <a:r>
              <a:rPr lang="en-US" dirty="0"/>
              <a:t>Search for title either alpha order or search function.</a:t>
            </a:r>
          </a:p>
          <a:p>
            <a:endParaRPr lang="en-US" dirty="0"/>
          </a:p>
          <a:p>
            <a:r>
              <a:rPr lang="en-US" dirty="0"/>
              <a:t>Press </a:t>
            </a:r>
            <a:r>
              <a:rPr lang="en-US" b="1" i="1" u="sng" dirty="0">
                <a:solidFill>
                  <a:srgbClr val="C00000"/>
                </a:solidFill>
              </a:rPr>
              <a:t>ENTER</a:t>
            </a:r>
          </a:p>
          <a:p>
            <a:endParaRPr lang="en-US" dirty="0"/>
          </a:p>
          <a:p>
            <a:r>
              <a:rPr lang="en-US" dirty="0"/>
              <a:t>Click overview/guides for facilitation documentation and student guide.</a:t>
            </a:r>
          </a:p>
          <a:p>
            <a:endParaRPr lang="en-US" dirty="0"/>
          </a:p>
          <a:p>
            <a:r>
              <a:rPr lang="en-US" dirty="0"/>
              <a:t>Click to start Active Shooter training.</a:t>
            </a:r>
          </a:p>
          <a:p>
            <a:endParaRPr lang="en-US" dirty="0"/>
          </a:p>
          <a:p>
            <a:r>
              <a:rPr lang="en-US" dirty="0"/>
              <a:t>Press </a:t>
            </a:r>
            <a:r>
              <a:rPr lang="en-US" b="1" i="1" u="sng" dirty="0">
                <a:solidFill>
                  <a:srgbClr val="C00000"/>
                </a:solidFill>
              </a:rPr>
              <a:t>ENTER</a:t>
            </a:r>
          </a:p>
          <a:p>
            <a:endParaRPr lang="en-US" dirty="0"/>
          </a:p>
          <a:p>
            <a:r>
              <a:rPr lang="en-US" dirty="0"/>
              <a:t>Main Menu for Active Shooter. </a:t>
            </a:r>
          </a:p>
          <a:p>
            <a:endParaRPr lang="en-US" dirty="0"/>
          </a:p>
          <a:p>
            <a:r>
              <a:rPr lang="en-US" dirty="0"/>
              <a:t>Notice Facilitator Mode provides access to freely navigate through the course.</a:t>
            </a:r>
          </a:p>
          <a:p>
            <a:endParaRPr lang="en-US" dirty="0"/>
          </a:p>
          <a:p>
            <a:r>
              <a:rPr lang="en-US" dirty="0"/>
              <a:t>Press </a:t>
            </a:r>
            <a:r>
              <a:rPr lang="en-US" b="1" i="1" u="sng" dirty="0">
                <a:solidFill>
                  <a:srgbClr val="C00000"/>
                </a:solidFill>
              </a:rPr>
              <a:t>ENTER</a:t>
            </a:r>
          </a:p>
        </p:txBody>
      </p:sp>
      <p:sp>
        <p:nvSpPr>
          <p:cNvPr id="4" name="Slide Number Placeholder 3">
            <a:extLst>
              <a:ext uri="{FF2B5EF4-FFF2-40B4-BE49-F238E27FC236}">
                <a16:creationId xmlns:a16="http://schemas.microsoft.com/office/drawing/2014/main" id="{08450AA8-2E37-C2EB-44BB-5BFF8D04A95D}"/>
              </a:ext>
            </a:extLst>
          </p:cNvPr>
          <p:cNvSpPr>
            <a:spLocks noGrp="1"/>
          </p:cNvSpPr>
          <p:nvPr>
            <p:ph type="sldNum" sz="quarter" idx="5"/>
          </p:nvPr>
        </p:nvSpPr>
        <p:spPr/>
        <p:txBody>
          <a:bodyPr/>
          <a:lstStyle/>
          <a:p>
            <a:fld id="{7015507C-13FA-4415-A8EB-AC6232854DF1}" type="slidenum">
              <a:rPr lang="en-US" smtClean="0"/>
              <a:t>63</a:t>
            </a:fld>
            <a:endParaRPr lang="en-US"/>
          </a:p>
        </p:txBody>
      </p:sp>
    </p:spTree>
    <p:extLst>
      <p:ext uri="{BB962C8B-B14F-4D97-AF65-F5344CB8AC3E}">
        <p14:creationId xmlns:p14="http://schemas.microsoft.com/office/powerpoint/2010/main" val="36036692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video from Active Shooter.</a:t>
            </a:r>
          </a:p>
          <a:p>
            <a:endParaRPr lang="en-US" dirty="0"/>
          </a:p>
          <a:p>
            <a:r>
              <a:rPr lang="en-US" dirty="0"/>
              <a:t>Press </a:t>
            </a:r>
            <a:r>
              <a:rPr lang="en-US" b="1" i="1" u="sng" dirty="0">
                <a:solidFill>
                  <a:srgbClr val="C00000"/>
                </a:solidFill>
                <a:highlight>
                  <a:srgbClr val="FFFF00"/>
                </a:highlight>
              </a:rPr>
              <a:t>ENTER</a:t>
            </a:r>
          </a:p>
          <a:p>
            <a:endParaRPr lang="en-US" dirty="0"/>
          </a:p>
        </p:txBody>
      </p:sp>
      <p:sp>
        <p:nvSpPr>
          <p:cNvPr id="4" name="Header Placeholder 3"/>
          <p:cNvSpPr>
            <a:spLocks noGrp="1"/>
          </p:cNvSpPr>
          <p:nvPr>
            <p:ph type="hdr" sz="quarter" idx="10"/>
          </p:nvPr>
        </p:nvSpPr>
        <p:spPr/>
        <p:txBody>
          <a:bodyPr/>
          <a:lstStyle/>
          <a:p>
            <a:pPr defTabSz="914069">
              <a:defRPr/>
            </a:pPr>
            <a:endParaRPr lang="en-US" sz="1800" kern="0">
              <a:solidFill>
                <a:sysClr val="windowText" lastClr="000000"/>
              </a:solidFill>
            </a:endParaRPr>
          </a:p>
        </p:txBody>
      </p:sp>
      <p:sp>
        <p:nvSpPr>
          <p:cNvPr id="5" name="Footer Placeholder 4"/>
          <p:cNvSpPr>
            <a:spLocks noGrp="1"/>
          </p:cNvSpPr>
          <p:nvPr>
            <p:ph type="ftr" sz="quarter" idx="11"/>
          </p:nvPr>
        </p:nvSpPr>
        <p:spPr/>
        <p:txBody>
          <a:bodyPr/>
          <a:lstStyle/>
          <a:p>
            <a:pPr defTabSz="913769"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914069">
              <a:defRPr/>
            </a:pPr>
            <a:fld id="{23A5C127-CB05-47B6-8D1E-7BC74A68F508}" type="datetime8">
              <a:rPr lang="en-US" sz="1800" kern="0">
                <a:solidFill>
                  <a:sysClr val="windowText" lastClr="000000"/>
                </a:solidFill>
              </a:rPr>
              <a:pPr defTabSz="914069">
                <a:defRPr/>
              </a:pPr>
              <a:t>10/28/2025 8:08 AM</a:t>
            </a:fld>
            <a:endParaRPr lang="en-US" sz="1800" kern="0">
              <a:solidFill>
                <a:sysClr val="windowText" lastClr="000000"/>
              </a:solidFill>
            </a:endParaRPr>
          </a:p>
        </p:txBody>
      </p:sp>
    </p:spTree>
    <p:extLst>
      <p:ext uri="{BB962C8B-B14F-4D97-AF65-F5344CB8AC3E}">
        <p14:creationId xmlns:p14="http://schemas.microsoft.com/office/powerpoint/2010/main" val="1795573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B7BCD-427D-0B3A-1797-BACB3D5D3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13C6C-30EA-C646-BC89-0D97C5512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26E4A-5E5D-38DB-7F6E-8EA8D9431975}"/>
              </a:ext>
            </a:extLst>
          </p:cNvPr>
          <p:cNvSpPr>
            <a:spLocks noGrp="1"/>
          </p:cNvSpPr>
          <p:nvPr>
            <p:ph type="body" idx="1"/>
          </p:nvPr>
        </p:nvSpPr>
        <p:spPr/>
        <p:txBody>
          <a:bodyPr/>
          <a:lstStyle/>
          <a:p>
            <a:r>
              <a:rPr lang="en-US" dirty="0"/>
              <a:t>Press </a:t>
            </a:r>
            <a:r>
              <a:rPr lang="en-US" b="1" i="1" u="sng" dirty="0">
                <a:solidFill>
                  <a:srgbClr val="C00000"/>
                </a:solidFill>
                <a:highlight>
                  <a:srgbClr val="FFFF00"/>
                </a:highlight>
              </a:rPr>
              <a:t>ENTER</a:t>
            </a:r>
          </a:p>
          <a:p>
            <a:endParaRPr lang="en-US" dirty="0"/>
          </a:p>
          <a:p>
            <a:r>
              <a:rPr lang="en-US" dirty="0"/>
              <a:t>To return to the Dashboard, click the “X”.</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a:extLst>
              <a:ext uri="{FF2B5EF4-FFF2-40B4-BE49-F238E27FC236}">
                <a16:creationId xmlns:a16="http://schemas.microsoft.com/office/drawing/2014/main" id="{086EC362-B2A4-8B99-F47F-FD040B5A883C}"/>
              </a:ext>
            </a:extLst>
          </p:cNvPr>
          <p:cNvSpPr>
            <a:spLocks noGrp="1"/>
          </p:cNvSpPr>
          <p:nvPr>
            <p:ph type="sldNum" sz="quarter" idx="5"/>
          </p:nvPr>
        </p:nvSpPr>
        <p:spPr/>
        <p:txBody>
          <a:bodyPr/>
          <a:lstStyle/>
          <a:p>
            <a:fld id="{7015507C-13FA-4415-A8EB-AC6232854DF1}" type="slidenum">
              <a:rPr lang="en-US" smtClean="0"/>
              <a:t>65</a:t>
            </a:fld>
            <a:endParaRPr lang="en-US"/>
          </a:p>
        </p:txBody>
      </p:sp>
    </p:spTree>
    <p:extLst>
      <p:ext uri="{BB962C8B-B14F-4D97-AF65-F5344CB8AC3E}">
        <p14:creationId xmlns:p14="http://schemas.microsoft.com/office/powerpoint/2010/main" val="11411708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 </a:t>
            </a:r>
            <a:r>
              <a:rPr lang="en-US" b="1" i="1" u="sng" dirty="0">
                <a:solidFill>
                  <a:srgbClr val="C00000"/>
                </a:solidFill>
                <a:highlight>
                  <a:srgbClr val="FFFF00"/>
                </a:highlight>
              </a:rPr>
              <a:t>ENTER</a:t>
            </a:r>
          </a:p>
          <a:p>
            <a:endParaRPr lang="en-US" dirty="0"/>
          </a:p>
          <a:p>
            <a:r>
              <a:rPr lang="en-US" dirty="0"/>
              <a:t>Tools, then Genius Dashboard to get back to the dashboard.</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66</a:t>
            </a:fld>
            <a:endParaRPr lang="en-US"/>
          </a:p>
        </p:txBody>
      </p:sp>
    </p:spTree>
    <p:extLst>
      <p:ext uri="{BB962C8B-B14F-4D97-AF65-F5344CB8AC3E}">
        <p14:creationId xmlns:p14="http://schemas.microsoft.com/office/powerpoint/2010/main" val="14478493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how do you know which courses need a roster? You may need to cross refence courses in the Portal catalog which identify “Roster Required”.</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67</a:t>
            </a:fld>
            <a:endParaRPr lang="en-US"/>
          </a:p>
        </p:txBody>
      </p:sp>
    </p:spTree>
    <p:extLst>
      <p:ext uri="{BB962C8B-B14F-4D97-AF65-F5344CB8AC3E}">
        <p14:creationId xmlns:p14="http://schemas.microsoft.com/office/powerpoint/2010/main" val="8712510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34"/>
              </a:spcAft>
            </a:pPr>
            <a:r>
              <a:rPr lang="en-US" dirty="0"/>
              <a:t>Click to play video.</a:t>
            </a:r>
          </a:p>
          <a:p>
            <a:pPr marL="465887" indent="-465887">
              <a:spcAft>
                <a:spcPts val="1834"/>
              </a:spcAft>
              <a:buFont typeface="+mj-lt"/>
              <a:buAutoNum type="arabicPeriod"/>
            </a:pPr>
            <a:r>
              <a:rPr lang="en-US" dirty="0"/>
              <a:t>Log into your EDI account at </a:t>
            </a:r>
            <a:r>
              <a:rPr lang="en-US" dirty="0">
                <a:hlinkClick r:id="rId3"/>
              </a:rPr>
              <a:t>https://edinet.post.ca.gov/home.aspx</a:t>
            </a:r>
            <a:r>
              <a:rPr lang="en-US" dirty="0"/>
              <a:t> </a:t>
            </a:r>
          </a:p>
          <a:p>
            <a:pPr marL="465887" indent="-465887">
              <a:spcAft>
                <a:spcPts val="1834"/>
              </a:spcAft>
              <a:buFont typeface="+mj-lt"/>
              <a:buAutoNum type="arabicPeriod"/>
            </a:pPr>
            <a:r>
              <a:rPr lang="en-US" dirty="0"/>
              <a:t>Under GENERAL QUICK LINKS section at left, select Course Rosters (or from the top header drop-down menus, select Courses then select Rosters.)</a:t>
            </a:r>
          </a:p>
          <a:p>
            <a:pPr marL="465887" indent="-465887">
              <a:spcAft>
                <a:spcPts val="1834"/>
              </a:spcAft>
              <a:buFont typeface="+mj-lt"/>
              <a:buAutoNum type="arabicPeriod"/>
            </a:pPr>
            <a:r>
              <a:rPr lang="en-US" dirty="0"/>
              <a:t>Select Enter Roster on Behalf of: (Select Agency/Presenter from drop-down)</a:t>
            </a:r>
          </a:p>
          <a:p>
            <a:pPr marL="465887" indent="-465887">
              <a:spcAft>
                <a:spcPts val="1834"/>
              </a:spcAft>
              <a:buFont typeface="+mj-lt"/>
              <a:buAutoNum type="arabicPeriod"/>
            </a:pPr>
            <a:r>
              <a:rPr lang="en-US" dirty="0"/>
              <a:t>Select POST MULTI-MEDIA COURSE (Cert # 29000)</a:t>
            </a:r>
          </a:p>
          <a:p>
            <a:pPr marL="465887" indent="-465887">
              <a:spcAft>
                <a:spcPts val="1834"/>
              </a:spcAft>
              <a:buFont typeface="+mj-lt"/>
              <a:buAutoNum type="arabicPeriod"/>
            </a:pPr>
            <a:r>
              <a:rPr lang="en-US" dirty="0"/>
              <a:t>Select the Presentation Title (you can sort titles A-to-Z by clicking at the top of the column)</a:t>
            </a:r>
          </a:p>
          <a:p>
            <a:pPr marL="465887" indent="-465887">
              <a:buFont typeface="+mj-lt"/>
              <a:buAutoNum type="arabicPeriod"/>
            </a:pPr>
            <a:r>
              <a:rPr lang="en-US" dirty="0"/>
              <a:t>Follow prompts to complete the Course Roster</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68</a:t>
            </a:fld>
            <a:endParaRPr lang="en-US"/>
          </a:p>
        </p:txBody>
      </p:sp>
    </p:spTree>
    <p:extLst>
      <p:ext uri="{BB962C8B-B14F-4D97-AF65-F5344CB8AC3E}">
        <p14:creationId xmlns:p14="http://schemas.microsoft.com/office/powerpoint/2010/main" val="26189025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instructions from the link at the top of the page are on how to enter an EDI roster for the Hybrid/Facilitated course topics. </a:t>
            </a:r>
          </a:p>
          <a:p>
            <a:endParaRPr lang="en-US" dirty="0"/>
          </a:p>
          <a:p>
            <a:r>
              <a:rPr lang="en-US" dirty="0"/>
              <a:t>NOTE: You can only enter one at a time.</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69</a:t>
            </a:fld>
            <a:endParaRPr lang="en-US"/>
          </a:p>
        </p:txBody>
      </p:sp>
    </p:spTree>
    <p:extLst>
      <p:ext uri="{BB962C8B-B14F-4D97-AF65-F5344CB8AC3E}">
        <p14:creationId xmlns:p14="http://schemas.microsoft.com/office/powerpoint/2010/main" val="1270275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55E46-B68F-9F38-2FE5-C737E83A7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313BB2-8278-024E-B67A-EB9F64C4AE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D20FDB-49E5-0274-A580-75BE1F609943}"/>
              </a:ext>
            </a:extLst>
          </p:cNvPr>
          <p:cNvSpPr>
            <a:spLocks noGrp="1"/>
          </p:cNvSpPr>
          <p:nvPr>
            <p:ph type="body" idx="1"/>
          </p:nvPr>
        </p:nvSpPr>
        <p:spPr/>
        <p:txBody>
          <a:bodyPr/>
          <a:lstStyle/>
          <a:p>
            <a:r>
              <a:rPr lang="en-US" dirty="0"/>
              <a:t>Use the following links for additional information:</a:t>
            </a:r>
          </a:p>
          <a:p>
            <a:r>
              <a:rPr lang="en-US" dirty="0"/>
              <a:t>Press </a:t>
            </a:r>
            <a:r>
              <a:rPr lang="en-US" b="1" i="1" u="sng" dirty="0">
                <a:solidFill>
                  <a:srgbClr val="C00000"/>
                </a:solidFill>
                <a:highlight>
                  <a:srgbClr val="FFFF00"/>
                </a:highlight>
              </a:rPr>
              <a:t>ENTER</a:t>
            </a:r>
          </a:p>
          <a:p>
            <a:pPr marL="171450" indent="-171450">
              <a:buFont typeface="Arial" panose="020B0604020202020204" pitchFamily="34" charset="0"/>
              <a:buChar char="•"/>
            </a:pPr>
            <a:r>
              <a:rPr lang="en-US" dirty="0"/>
              <a:t>Training Manager Page on the POST Website: This is where the PPT will be located</a:t>
            </a:r>
          </a:p>
          <a:p>
            <a:pPr marL="0" indent="0">
              <a:buFont typeface="Arial" panose="020B0604020202020204" pitchFamily="34" charset="0"/>
              <a:buNone/>
            </a:pPr>
            <a:r>
              <a:rPr lang="en-US" dirty="0"/>
              <a:t>Press </a:t>
            </a:r>
            <a:r>
              <a:rPr lang="en-US" b="1" i="1" u="sng" dirty="0">
                <a:solidFill>
                  <a:srgbClr val="C00000"/>
                </a:solidFill>
                <a:highlight>
                  <a:srgbClr val="FFFF00"/>
                </a:highlight>
              </a:rPr>
              <a:t>ENTER</a:t>
            </a:r>
          </a:p>
          <a:p>
            <a:pPr marL="171450" indent="-171450">
              <a:buFont typeface="Arial" panose="020B0604020202020204" pitchFamily="34" charset="0"/>
              <a:buChar char="•"/>
            </a:pPr>
            <a:r>
              <a:rPr lang="en-US" dirty="0"/>
              <a:t>Learning Portal Training that Meets Mandates: Use the link or the QR Code for more information.</a:t>
            </a:r>
          </a:p>
          <a:p>
            <a:pPr marL="0" indent="0">
              <a:buFont typeface="Arial" panose="020B0604020202020204" pitchFamily="34" charset="0"/>
              <a:buNone/>
            </a:pPr>
            <a:r>
              <a:rPr lang="en-US" dirty="0"/>
              <a:t>Press </a:t>
            </a:r>
            <a:r>
              <a:rPr lang="en-US" b="1" i="1" u="sng" dirty="0">
                <a:solidFill>
                  <a:srgbClr val="C00000"/>
                </a:solidFill>
                <a:highlight>
                  <a:srgbClr val="FFFF00"/>
                </a:highlight>
              </a:rPr>
              <a:t>ENTER</a:t>
            </a:r>
          </a:p>
        </p:txBody>
      </p:sp>
      <p:sp>
        <p:nvSpPr>
          <p:cNvPr id="4" name="Slide Number Placeholder 3">
            <a:extLst>
              <a:ext uri="{FF2B5EF4-FFF2-40B4-BE49-F238E27FC236}">
                <a16:creationId xmlns:a16="http://schemas.microsoft.com/office/drawing/2014/main" id="{11894001-A185-7FCF-82D6-96B20FDEE714}"/>
              </a:ext>
            </a:extLst>
          </p:cNvPr>
          <p:cNvSpPr>
            <a:spLocks noGrp="1"/>
          </p:cNvSpPr>
          <p:nvPr>
            <p:ph type="sldNum" sz="quarter" idx="5"/>
          </p:nvPr>
        </p:nvSpPr>
        <p:spPr/>
        <p:txBody>
          <a:bodyPr/>
          <a:lstStyle/>
          <a:p>
            <a:pPr defTabSz="931774"/>
            <a:fld id="{7015507C-13FA-4415-A8EB-AC6232854DF1}" type="slidenum">
              <a:rPr lang="en-US">
                <a:solidFill>
                  <a:prstClr val="black"/>
                </a:solidFill>
                <a:latin typeface="Calibri" panose="020F0502020204030204"/>
              </a:rPr>
              <a:pPr defTabSz="931774"/>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7375758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Take 5 minutes to answers these questions</a:t>
            </a:r>
          </a:p>
          <a:p>
            <a:pPr defTabSz="931774">
              <a:defRPr/>
            </a:pPr>
            <a:endParaRPr lang="en-US" dirty="0"/>
          </a:p>
          <a:p>
            <a:pPr defTabSz="931774">
              <a:defRPr/>
            </a:pPr>
            <a:r>
              <a:rPr lang="en-US" dirty="0"/>
              <a:t>Press </a:t>
            </a:r>
            <a:r>
              <a:rPr lang="en-US" b="1" i="1" u="sng" dirty="0">
                <a:solidFill>
                  <a:srgbClr val="C00000"/>
                </a:solidFill>
                <a:highlight>
                  <a:srgbClr val="FFFF00"/>
                </a:highlight>
              </a:rPr>
              <a:t>ENTER</a:t>
            </a:r>
          </a:p>
          <a:p>
            <a:pPr defTabSz="931774">
              <a:defRPr/>
            </a:pPr>
            <a:endParaRPr lang="en-US" dirty="0"/>
          </a:p>
          <a:p>
            <a:pPr marL="232943" indent="-232943">
              <a:buAutoNum type="arabicPeriod"/>
            </a:pPr>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70</a:t>
            </a:fld>
            <a:endParaRPr lang="en-US"/>
          </a:p>
        </p:txBody>
      </p:sp>
    </p:spTree>
    <p:extLst>
      <p:ext uri="{BB962C8B-B14F-4D97-AF65-F5344CB8AC3E}">
        <p14:creationId xmlns:p14="http://schemas.microsoft.com/office/powerpoint/2010/main" val="20239263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switch between your Learner and Manager views?</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After log in, from the left panel, click the arrow next to “Learner” and switch to “Manager”. As a Manager, click the dropdown menu on the right and select Learner.</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71</a:t>
            </a:fld>
            <a:endParaRPr lang="en-US"/>
          </a:p>
        </p:txBody>
      </p:sp>
    </p:spTree>
    <p:extLst>
      <p:ext uri="{BB962C8B-B14F-4D97-AF65-F5344CB8AC3E}">
        <p14:creationId xmlns:p14="http://schemas.microsoft.com/office/powerpoint/2010/main" val="19662952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AC4A8-8683-CCE6-4F56-48D1466833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90F307-AADB-4358-D2AF-C015AF25BE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26478C-DE21-E387-4803-A2B3897D3134}"/>
              </a:ext>
            </a:extLst>
          </p:cNvPr>
          <p:cNvSpPr>
            <a:spLocks noGrp="1"/>
          </p:cNvSpPr>
          <p:nvPr>
            <p:ph type="body" idx="1"/>
          </p:nvPr>
        </p:nvSpPr>
        <p:spPr/>
        <p:txBody>
          <a:bodyPr/>
          <a:lstStyle/>
          <a:p>
            <a:r>
              <a:rPr lang="en-US" dirty="0"/>
              <a:t>How do you enroll/assign training?</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Individual: Find a learner, click Enroll in Section, select the course and section, set the start and end dates (if needed), and enroll.</a:t>
            </a:r>
          </a:p>
          <a:p>
            <a:endParaRPr lang="en-US" dirty="0"/>
          </a:p>
          <a:p>
            <a:r>
              <a:rPr lang="en-US" dirty="0"/>
              <a:t>Group: Go to Bulk Actions, get the list of learners, select the learners to assign, click Bulk Enroll, then select the course and section and set the start and end dates (if needed), and enroll.</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a:extLst>
              <a:ext uri="{FF2B5EF4-FFF2-40B4-BE49-F238E27FC236}">
                <a16:creationId xmlns:a16="http://schemas.microsoft.com/office/drawing/2014/main" id="{39E0B2EE-0B4A-83A1-BE3A-C4810FFE5B71}"/>
              </a:ext>
            </a:extLst>
          </p:cNvPr>
          <p:cNvSpPr>
            <a:spLocks noGrp="1"/>
          </p:cNvSpPr>
          <p:nvPr>
            <p:ph type="sldNum" sz="quarter" idx="5"/>
          </p:nvPr>
        </p:nvSpPr>
        <p:spPr/>
        <p:txBody>
          <a:bodyPr/>
          <a:lstStyle/>
          <a:p>
            <a:fld id="{7015507C-13FA-4415-A8EB-AC6232854DF1}" type="slidenum">
              <a:rPr lang="en-US" smtClean="0"/>
              <a:t>72</a:t>
            </a:fld>
            <a:endParaRPr lang="en-US"/>
          </a:p>
        </p:txBody>
      </p:sp>
    </p:spTree>
    <p:extLst>
      <p:ext uri="{BB962C8B-B14F-4D97-AF65-F5344CB8AC3E}">
        <p14:creationId xmlns:p14="http://schemas.microsoft.com/office/powerpoint/2010/main" val="35169732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F96ED-88AB-49EA-54D6-9366D758D4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286141-C7B8-5D88-2324-0778E6B44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636DB-8B13-31B4-C567-AC3A5CE2070B}"/>
              </a:ext>
            </a:extLst>
          </p:cNvPr>
          <p:cNvSpPr>
            <a:spLocks noGrp="1"/>
          </p:cNvSpPr>
          <p:nvPr>
            <p:ph type="body" idx="1"/>
          </p:nvPr>
        </p:nvSpPr>
        <p:spPr/>
        <p:txBody>
          <a:bodyPr/>
          <a:lstStyle/>
          <a:p>
            <a:r>
              <a:rPr lang="en-US" dirty="0"/>
              <a:t>How do you run reports?</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Go to Reports &gt; Run Report.</a:t>
            </a:r>
          </a:p>
          <a:p>
            <a:endParaRPr lang="en-US" dirty="0"/>
          </a:p>
          <a:p>
            <a:r>
              <a:rPr lang="en-US" dirty="0"/>
              <a:t>Select a report that starts with “Learner Activity”.</a:t>
            </a:r>
          </a:p>
          <a:p>
            <a:endParaRPr lang="en-US" dirty="0"/>
          </a:p>
          <a:p>
            <a:r>
              <a:rPr lang="en-US" dirty="0"/>
              <a:t>Click Run Report button and export to Excel.</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a:extLst>
              <a:ext uri="{FF2B5EF4-FFF2-40B4-BE49-F238E27FC236}">
                <a16:creationId xmlns:a16="http://schemas.microsoft.com/office/drawing/2014/main" id="{24653FA6-0B92-08F6-1A7D-26A633939893}"/>
              </a:ext>
            </a:extLst>
          </p:cNvPr>
          <p:cNvSpPr>
            <a:spLocks noGrp="1"/>
          </p:cNvSpPr>
          <p:nvPr>
            <p:ph type="sldNum" sz="quarter" idx="5"/>
          </p:nvPr>
        </p:nvSpPr>
        <p:spPr/>
        <p:txBody>
          <a:bodyPr/>
          <a:lstStyle/>
          <a:p>
            <a:fld id="{7015507C-13FA-4415-A8EB-AC6232854DF1}" type="slidenum">
              <a:rPr lang="en-US" smtClean="0"/>
              <a:t>73</a:t>
            </a:fld>
            <a:endParaRPr lang="en-US"/>
          </a:p>
        </p:txBody>
      </p:sp>
    </p:spTree>
    <p:extLst>
      <p:ext uri="{BB962C8B-B14F-4D97-AF65-F5344CB8AC3E}">
        <p14:creationId xmlns:p14="http://schemas.microsoft.com/office/powerpoint/2010/main" val="7126186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90319-B9B8-A4C0-3A96-FF28FA37C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5B7237-54D7-2A60-99CB-3F3AD12B5F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2B5A72-FBE5-3B3A-1B84-1D73A947CC2B}"/>
              </a:ext>
            </a:extLst>
          </p:cNvPr>
          <p:cNvSpPr>
            <a:spLocks noGrp="1"/>
          </p:cNvSpPr>
          <p:nvPr>
            <p:ph type="body" idx="1"/>
          </p:nvPr>
        </p:nvSpPr>
        <p:spPr/>
        <p:txBody>
          <a:bodyPr/>
          <a:lstStyle/>
          <a:p>
            <a:r>
              <a:rPr lang="en-US" dirty="0"/>
              <a:t>How do you enter a roster in EDI for the facilitated video courses, so Learners get CPT credit?</a:t>
            </a:r>
          </a:p>
          <a:p>
            <a:endParaRPr lang="en-US" dirty="0"/>
          </a:p>
          <a:p>
            <a:r>
              <a:rPr lang="en-US" dirty="0"/>
              <a:t>Press </a:t>
            </a:r>
            <a:r>
              <a:rPr lang="en-US" b="1" i="1" u="sng" dirty="0">
                <a:solidFill>
                  <a:srgbClr val="C00000"/>
                </a:solidFill>
                <a:highlight>
                  <a:srgbClr val="FFFF00"/>
                </a:highlight>
              </a:rPr>
              <a:t>ENTER</a:t>
            </a:r>
          </a:p>
          <a:p>
            <a:endParaRPr lang="en-US" dirty="0"/>
          </a:p>
          <a:p>
            <a:pPr lvl="0" algn="l"/>
            <a:r>
              <a:rPr lang="en-US" sz="1200" dirty="0"/>
              <a:t>Log into EDI account &gt; Click General Quick Links.</a:t>
            </a:r>
          </a:p>
          <a:p>
            <a:pPr lvl="0" algn="l"/>
            <a:r>
              <a:rPr lang="en-US" sz="1200" dirty="0"/>
              <a:t>Select Courses &gt; Select Rosters &gt; Select Enter Roster on Behalf of.</a:t>
            </a:r>
          </a:p>
          <a:p>
            <a:pPr lvl="0" algn="l"/>
            <a:r>
              <a:rPr lang="en-US" sz="1200" dirty="0"/>
              <a:t>Select POST MULTI-MEDIA COURSE &gt; Select Presentation Title.</a:t>
            </a:r>
          </a:p>
          <a:p>
            <a:pPr lvl="0" algn="l"/>
            <a:r>
              <a:rPr lang="en-US" sz="1200" dirty="0"/>
              <a:t>Follow remaining prompts.</a:t>
            </a:r>
          </a:p>
          <a:p>
            <a:pPr lvl="0" algn="l"/>
            <a:r>
              <a:rPr lang="en-US" sz="1200" dirty="0"/>
              <a:t>Or go to: </a:t>
            </a:r>
            <a:r>
              <a:rPr lang="en-US" sz="1200" dirty="0">
                <a:hlinkClick r:id="rId3"/>
              </a:rPr>
              <a:t>https://post.ca.gov/portals/0/post_docs/training/TrainingVideoCourseRosters_Instructions.pdf</a:t>
            </a:r>
            <a:r>
              <a:rPr lang="en-US" sz="1200" dirty="0"/>
              <a:t> </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a:extLst>
              <a:ext uri="{FF2B5EF4-FFF2-40B4-BE49-F238E27FC236}">
                <a16:creationId xmlns:a16="http://schemas.microsoft.com/office/drawing/2014/main" id="{88A2B8AA-1013-29A6-AAB9-B8AEE9506DC5}"/>
              </a:ext>
            </a:extLst>
          </p:cNvPr>
          <p:cNvSpPr>
            <a:spLocks noGrp="1"/>
          </p:cNvSpPr>
          <p:nvPr>
            <p:ph type="sldNum" sz="quarter" idx="5"/>
          </p:nvPr>
        </p:nvSpPr>
        <p:spPr/>
        <p:txBody>
          <a:bodyPr/>
          <a:lstStyle/>
          <a:p>
            <a:fld id="{7015507C-13FA-4415-A8EB-AC6232854DF1}" type="slidenum">
              <a:rPr lang="en-US" smtClean="0"/>
              <a:t>74</a:t>
            </a:fld>
            <a:endParaRPr lang="en-US"/>
          </a:p>
        </p:txBody>
      </p:sp>
    </p:spTree>
    <p:extLst>
      <p:ext uri="{BB962C8B-B14F-4D97-AF65-F5344CB8AC3E}">
        <p14:creationId xmlns:p14="http://schemas.microsoft.com/office/powerpoint/2010/main" val="35695037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C2650-6A92-8946-754A-F0DD76BB34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1D29B4-D2AD-9BED-8AD7-7C3134969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339823-56C2-27EE-33B3-BB0C6B42BC3A}"/>
              </a:ext>
            </a:extLst>
          </p:cNvPr>
          <p:cNvSpPr>
            <a:spLocks noGrp="1"/>
          </p:cNvSpPr>
          <p:nvPr>
            <p:ph type="body" idx="1"/>
          </p:nvPr>
        </p:nvSpPr>
        <p:spPr/>
        <p:txBody>
          <a:bodyPr/>
          <a:lstStyle/>
          <a:p>
            <a:r>
              <a:rPr lang="en-US" dirty="0"/>
              <a:t>Press </a:t>
            </a:r>
            <a:r>
              <a:rPr lang="en-US" b="1" i="1" u="sng" dirty="0">
                <a:solidFill>
                  <a:srgbClr val="C00000"/>
                </a:solidFill>
                <a:highlight>
                  <a:srgbClr val="FFFF00"/>
                </a:highlight>
              </a:rPr>
              <a:t>ENTER</a:t>
            </a:r>
          </a:p>
          <a:p>
            <a:endParaRPr lang="en-US" dirty="0"/>
          </a:p>
        </p:txBody>
      </p:sp>
      <p:sp>
        <p:nvSpPr>
          <p:cNvPr id="4" name="Slide Number Placeholder 3">
            <a:extLst>
              <a:ext uri="{FF2B5EF4-FFF2-40B4-BE49-F238E27FC236}">
                <a16:creationId xmlns:a16="http://schemas.microsoft.com/office/drawing/2014/main" id="{F0C014AB-C538-FCF5-5494-167FF3606110}"/>
              </a:ext>
            </a:extLst>
          </p:cNvPr>
          <p:cNvSpPr>
            <a:spLocks noGrp="1"/>
          </p:cNvSpPr>
          <p:nvPr>
            <p:ph type="sldNum" sz="quarter" idx="5"/>
          </p:nvPr>
        </p:nvSpPr>
        <p:spPr/>
        <p:txBody>
          <a:bodyPr/>
          <a:lstStyle/>
          <a:p>
            <a:fld id="{7015507C-13FA-4415-A8EB-AC6232854DF1}" type="slidenum">
              <a:rPr lang="en-US" smtClean="0"/>
              <a:t>75</a:t>
            </a:fld>
            <a:endParaRPr lang="en-US"/>
          </a:p>
        </p:txBody>
      </p:sp>
    </p:spTree>
    <p:extLst>
      <p:ext uri="{BB962C8B-B14F-4D97-AF65-F5344CB8AC3E}">
        <p14:creationId xmlns:p14="http://schemas.microsoft.com/office/powerpoint/2010/main" val="31444922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these links for more information</a:t>
            </a:r>
          </a:p>
          <a:p>
            <a:r>
              <a:rPr lang="en-US" dirty="0"/>
              <a:t>Take some time to review the contents of the TM page. </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Training Managers Page on POST Website:</a:t>
            </a:r>
          </a:p>
          <a:p>
            <a:r>
              <a:rPr lang="en-US" dirty="0"/>
              <a:t>Portal Tutorials and Access Instructions</a:t>
            </a:r>
          </a:p>
          <a:p>
            <a:r>
              <a:rPr lang="en-US" dirty="0"/>
              <a:t>Plus this PowerPoint</a:t>
            </a:r>
          </a:p>
          <a:p>
            <a:endParaRPr lang="en-US" dirty="0"/>
          </a:p>
          <a:p>
            <a:r>
              <a:rPr lang="en-US" dirty="0"/>
              <a:t>Press </a:t>
            </a:r>
            <a:r>
              <a:rPr lang="en-US" b="1" i="1" u="sng" dirty="0">
                <a:solidFill>
                  <a:srgbClr val="C00000"/>
                </a:solidFill>
                <a:highlight>
                  <a:srgbClr val="FFFF00"/>
                </a:highlight>
              </a:rPr>
              <a:t>ENTER</a:t>
            </a:r>
          </a:p>
          <a:p>
            <a:endParaRPr lang="en-US" dirty="0"/>
          </a:p>
          <a:p>
            <a:r>
              <a:rPr lang="en-US" dirty="0"/>
              <a:t>Quick Reference Guide that can be downloaded and printed.</a:t>
            </a:r>
          </a:p>
          <a:p>
            <a:endParaRPr lang="en-US" dirty="0"/>
          </a:p>
          <a:p>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76</a:t>
            </a:fld>
            <a:endParaRPr lang="en-US"/>
          </a:p>
        </p:txBody>
      </p:sp>
    </p:spTree>
    <p:extLst>
      <p:ext uri="{BB962C8B-B14F-4D97-AF65-F5344CB8AC3E}">
        <p14:creationId xmlns:p14="http://schemas.microsoft.com/office/powerpoint/2010/main" val="35876191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the Support Team. When contacting Support, please provide as much information as possible.</a:t>
            </a:r>
          </a:p>
          <a:p>
            <a:endParaRPr lang="en-US" dirty="0"/>
          </a:p>
          <a:p>
            <a:r>
              <a:rPr lang="en-US" dirty="0"/>
              <a:t>Entering Rosters for Facilitated Training Videos</a:t>
            </a:r>
          </a:p>
          <a:p>
            <a:endParaRPr lang="en-US" dirty="0"/>
          </a:p>
          <a:p>
            <a:r>
              <a:rPr lang="en-US" dirty="0"/>
              <a:t>Learning Portal Administration/Manager Form 2-339</a:t>
            </a:r>
          </a:p>
          <a:p>
            <a:endParaRPr lang="en-US" dirty="0"/>
          </a:p>
          <a:p>
            <a:r>
              <a:rPr lang="en-US" dirty="0"/>
              <a:t>Learning Portal Trainings that Meet Mandates</a:t>
            </a:r>
          </a:p>
        </p:txBody>
      </p:sp>
      <p:sp>
        <p:nvSpPr>
          <p:cNvPr id="4" name="Slide Number Placeholder 3"/>
          <p:cNvSpPr>
            <a:spLocks noGrp="1"/>
          </p:cNvSpPr>
          <p:nvPr>
            <p:ph type="sldNum" sz="quarter" idx="5"/>
          </p:nvPr>
        </p:nvSpPr>
        <p:spPr/>
        <p:txBody>
          <a:bodyPr/>
          <a:lstStyle/>
          <a:p>
            <a:fld id="{7015507C-13FA-4415-A8EB-AC6232854DF1}" type="slidenum">
              <a:rPr lang="en-US" smtClean="0"/>
              <a:t>77</a:t>
            </a:fld>
            <a:endParaRPr lang="en-US"/>
          </a:p>
        </p:txBody>
      </p:sp>
    </p:spTree>
    <p:extLst>
      <p:ext uri="{BB962C8B-B14F-4D97-AF65-F5344CB8AC3E}">
        <p14:creationId xmlns:p14="http://schemas.microsoft.com/office/powerpoint/2010/main" val="13069639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15507C-13FA-4415-A8EB-AC6232854DF1}" type="slidenum">
              <a:rPr lang="en-US" smtClean="0"/>
              <a:t>78</a:t>
            </a:fld>
            <a:endParaRPr lang="en-US"/>
          </a:p>
        </p:txBody>
      </p:sp>
    </p:spTree>
    <p:extLst>
      <p:ext uri="{BB962C8B-B14F-4D97-AF65-F5344CB8AC3E}">
        <p14:creationId xmlns:p14="http://schemas.microsoft.com/office/powerpoint/2010/main" val="2682631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the Learning Portal, are there any other questions?</a:t>
            </a:r>
          </a:p>
          <a:p>
            <a:r>
              <a:rPr lang="en-US" dirty="0"/>
              <a:t>Press </a:t>
            </a:r>
            <a:r>
              <a:rPr lang="en-US" b="1" i="1" u="sng" dirty="0">
                <a:solidFill>
                  <a:srgbClr val="C00000"/>
                </a:solidFill>
                <a:highlight>
                  <a:srgbClr val="FFFF00"/>
                </a:highlight>
              </a:rPr>
              <a:t>ENTER</a:t>
            </a:r>
          </a:p>
        </p:txBody>
      </p:sp>
      <p:sp>
        <p:nvSpPr>
          <p:cNvPr id="4" name="Slide Number Placeholder 3"/>
          <p:cNvSpPr>
            <a:spLocks noGrp="1"/>
          </p:cNvSpPr>
          <p:nvPr>
            <p:ph type="sldNum" sz="quarter" idx="5"/>
          </p:nvPr>
        </p:nvSpPr>
        <p:spPr/>
        <p:txBody>
          <a:bodyPr/>
          <a:lstStyle/>
          <a:p>
            <a:fld id="{7015507C-13FA-4415-A8EB-AC6232854DF1}" type="slidenum">
              <a:rPr lang="en-US" smtClean="0"/>
              <a:t>8</a:t>
            </a:fld>
            <a:endParaRPr lang="en-US"/>
          </a:p>
        </p:txBody>
      </p:sp>
    </p:spTree>
    <p:extLst>
      <p:ext uri="{BB962C8B-B14F-4D97-AF65-F5344CB8AC3E}">
        <p14:creationId xmlns:p14="http://schemas.microsoft.com/office/powerpoint/2010/main" val="3688949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12230-2E17-F9FB-40C1-4AA2E539C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2BA779-66F2-A1E2-9B73-13114003D5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C8406-BBA5-65EF-D19A-3B5A11274464}"/>
              </a:ext>
            </a:extLst>
          </p:cNvPr>
          <p:cNvSpPr>
            <a:spLocks noGrp="1"/>
          </p:cNvSpPr>
          <p:nvPr>
            <p:ph type="body" idx="1"/>
          </p:nvPr>
        </p:nvSpPr>
        <p:spPr/>
        <p:txBody>
          <a:bodyPr/>
          <a:lstStyle/>
          <a:p>
            <a:pPr marL="111619">
              <a:lnSpc>
                <a:spcPct val="100000"/>
              </a:lnSpc>
              <a:spcBef>
                <a:spcPct val="0"/>
              </a:spcBef>
              <a:spcAft>
                <a:spcPts val="0"/>
              </a:spcAft>
            </a:pPr>
            <a:r>
              <a:rPr lang="en-US" sz="1200" dirty="0">
                <a:latin typeface="+mn-lt"/>
              </a:rPr>
              <a:t>Press </a:t>
            </a:r>
            <a:r>
              <a:rPr lang="en-US" sz="1200" b="1" i="1" u="sng" dirty="0">
                <a:solidFill>
                  <a:srgbClr val="C00000"/>
                </a:solidFill>
                <a:highlight>
                  <a:srgbClr val="FFFF00"/>
                </a:highlight>
                <a:latin typeface="+mn-lt"/>
              </a:rPr>
              <a:t>ENTER</a:t>
            </a:r>
          </a:p>
          <a:p>
            <a:pPr marL="111619">
              <a:lnSpc>
                <a:spcPct val="100000"/>
              </a:lnSpc>
              <a:spcBef>
                <a:spcPct val="0"/>
              </a:spcBef>
              <a:spcAft>
                <a:spcPts val="0"/>
              </a:spcAft>
            </a:pPr>
            <a:r>
              <a:rPr lang="en-US" sz="1200" dirty="0">
                <a:latin typeface="+mn-lt"/>
              </a:rPr>
              <a:t>POST Learning Portal  </a:t>
            </a:r>
          </a:p>
          <a:p>
            <a:pPr marL="111619">
              <a:lnSpc>
                <a:spcPct val="100000"/>
              </a:lnSpc>
              <a:spcBef>
                <a:spcPct val="0"/>
              </a:spcBef>
              <a:spcAft>
                <a:spcPts val="0"/>
              </a:spcAft>
            </a:pPr>
            <a:r>
              <a:rPr lang="en-US" sz="1200" dirty="0">
                <a:latin typeface="+mn-lt"/>
              </a:rPr>
              <a:t>Press </a:t>
            </a:r>
            <a:r>
              <a:rPr lang="en-US" sz="1200" b="1" i="1" u="sng" dirty="0">
                <a:solidFill>
                  <a:srgbClr val="C00000"/>
                </a:solidFill>
                <a:highlight>
                  <a:srgbClr val="FFFF00"/>
                </a:highlight>
                <a:latin typeface="+mn-lt"/>
              </a:rPr>
              <a:t>ENTER</a:t>
            </a:r>
          </a:p>
          <a:p>
            <a:pPr marL="344563" indent="-232943">
              <a:lnSpc>
                <a:spcPct val="100000"/>
              </a:lnSpc>
              <a:spcBef>
                <a:spcPct val="0"/>
              </a:spcBef>
              <a:spcAft>
                <a:spcPts val="0"/>
              </a:spcAft>
              <a:buFont typeface="Arial" panose="020B0604020202020204" pitchFamily="34" charset="0"/>
              <a:buAutoNum type="arabicPeriod"/>
            </a:pPr>
            <a:r>
              <a:rPr lang="en-US" sz="1200" dirty="0">
                <a:solidFill>
                  <a:srgbClr val="333333"/>
                </a:solidFill>
                <a:latin typeface="+mn-lt"/>
              </a:rPr>
              <a:t>Go to </a:t>
            </a:r>
            <a:r>
              <a:rPr lang="en-US" sz="1200" dirty="0">
                <a:solidFill>
                  <a:srgbClr val="046B99"/>
                </a:solidFill>
                <a:latin typeface="+mn-lt"/>
                <a:hlinkClick r:id="rId3"/>
              </a:rPr>
              <a:t>https://lp.post.ca.gov</a:t>
            </a:r>
            <a:r>
              <a:rPr lang="en-US" sz="1200" dirty="0">
                <a:solidFill>
                  <a:srgbClr val="046B99"/>
                </a:solidFill>
                <a:latin typeface="+mn-lt"/>
              </a:rPr>
              <a:t>. DO NOT sign in yet.</a:t>
            </a:r>
            <a:endParaRPr lang="en-US" sz="1200" dirty="0">
              <a:solidFill>
                <a:srgbClr val="333333"/>
              </a:solidFill>
              <a:latin typeface="+mn-lt"/>
            </a:endParaRPr>
          </a:p>
          <a:p>
            <a:pPr marL="344563" indent="-232943">
              <a:lnSpc>
                <a:spcPct val="100000"/>
              </a:lnSpc>
              <a:spcBef>
                <a:spcPct val="0"/>
              </a:spcBef>
              <a:spcAft>
                <a:spcPts val="0"/>
              </a:spcAft>
              <a:buFont typeface="Arial" panose="020B0604020202020204" pitchFamily="34" charset="0"/>
              <a:buAutoNum type="arabicPeriod"/>
            </a:pPr>
            <a:r>
              <a:rPr lang="en-US" sz="1200" dirty="0">
                <a:latin typeface="+mn-lt"/>
              </a:rPr>
              <a:t>Portal Status is listed below the sign in button. This can include portal downtime, new training releases, updated reports, etc.</a:t>
            </a:r>
          </a:p>
          <a:p>
            <a:pPr marL="344563" indent="-232943">
              <a:lnSpc>
                <a:spcPct val="100000"/>
              </a:lnSpc>
              <a:spcBef>
                <a:spcPct val="0"/>
              </a:spcBef>
              <a:spcAft>
                <a:spcPts val="0"/>
              </a:spcAft>
              <a:buFont typeface="Arial" panose="020B0604020202020204" pitchFamily="34" charset="0"/>
              <a:buAutoNum type="arabicPeriod"/>
            </a:pPr>
            <a:r>
              <a:rPr lang="en-US" sz="1200" dirty="0">
                <a:latin typeface="+mn-lt"/>
              </a:rPr>
              <a:t>Quick links are provided to give quick access to various websites (e.g., EDI, LP Updates, etc.). Click “LP Updates”. What information does it provide to you?</a:t>
            </a:r>
          </a:p>
          <a:p>
            <a:pPr marL="344563" indent="-232943">
              <a:lnSpc>
                <a:spcPct val="100000"/>
              </a:lnSpc>
              <a:spcBef>
                <a:spcPct val="0"/>
              </a:spcBef>
              <a:spcAft>
                <a:spcPts val="0"/>
              </a:spcAft>
              <a:buFont typeface="Arial" panose="020B0604020202020204" pitchFamily="34" charset="0"/>
              <a:buAutoNum type="arabicPeriod"/>
            </a:pPr>
            <a:r>
              <a:rPr lang="en-US" sz="1200" dirty="0">
                <a:latin typeface="+mn-lt"/>
              </a:rPr>
              <a:t>Portal Support</a:t>
            </a:r>
          </a:p>
          <a:p>
            <a:pPr marL="344563" indent="-232943">
              <a:lnSpc>
                <a:spcPct val="100000"/>
              </a:lnSpc>
              <a:spcBef>
                <a:spcPct val="0"/>
              </a:spcBef>
              <a:spcAft>
                <a:spcPts val="0"/>
              </a:spcAft>
              <a:buFont typeface="Arial" panose="020B0604020202020204" pitchFamily="34" charset="0"/>
              <a:buAutoNum type="arabicPeriod"/>
            </a:pPr>
            <a:r>
              <a:rPr lang="en-US" sz="1200" dirty="0">
                <a:latin typeface="+mn-lt"/>
              </a:rPr>
              <a:t>We are in the process of adding an LP AI </a:t>
            </a:r>
            <a:r>
              <a:rPr lang="en-US" sz="1200" dirty="0" err="1">
                <a:latin typeface="+mn-lt"/>
              </a:rPr>
              <a:t>ChatBot</a:t>
            </a:r>
            <a:r>
              <a:rPr lang="en-US" sz="1200" dirty="0">
                <a:latin typeface="+mn-lt"/>
              </a:rPr>
              <a:t> Assistant to assist with commonly asked questions. Feel free to look into this feature and see if it works for you. We are currently working on the interface to make it look more user friendly.</a:t>
            </a:r>
          </a:p>
          <a:p>
            <a:pPr marL="344563" indent="-232943">
              <a:lnSpc>
                <a:spcPct val="100000"/>
              </a:lnSpc>
              <a:spcBef>
                <a:spcPct val="0"/>
              </a:spcBef>
              <a:spcAft>
                <a:spcPts val="0"/>
              </a:spcAft>
              <a:buFont typeface="Arial" panose="020B0604020202020204" pitchFamily="34" charset="0"/>
              <a:buAutoNum type="arabicPeriod"/>
            </a:pPr>
            <a:r>
              <a:rPr lang="en-US" sz="1200" dirty="0">
                <a:latin typeface="+mn-lt"/>
              </a:rPr>
              <a:t>Now Sign in with POST PASS.</a:t>
            </a:r>
          </a:p>
          <a:p>
            <a:pPr marL="111620" indent="0">
              <a:lnSpc>
                <a:spcPct val="100000"/>
              </a:lnSpc>
              <a:spcBef>
                <a:spcPct val="0"/>
              </a:spcBef>
              <a:spcAft>
                <a:spcPts val="0"/>
              </a:spcAft>
              <a:buFont typeface="Arial" panose="020B0604020202020204" pitchFamily="34" charset="0"/>
              <a:buNone/>
            </a:pPr>
            <a:r>
              <a:rPr lang="en-US" sz="1200" dirty="0">
                <a:latin typeface="+mn-lt"/>
              </a:rPr>
              <a:t>NOTE: All this information is located under the Sign In button. You should always review this content for updates before logging into POST PASS.</a:t>
            </a:r>
          </a:p>
          <a:p>
            <a:pPr marL="111620" indent="0">
              <a:lnSpc>
                <a:spcPct val="100000"/>
              </a:lnSpc>
              <a:spcBef>
                <a:spcPct val="0"/>
              </a:spcBef>
              <a:spcAft>
                <a:spcPts val="0"/>
              </a:spcAft>
              <a:buFont typeface="Arial" panose="020B0604020202020204" pitchFamily="34" charset="0"/>
              <a:buNone/>
            </a:pPr>
            <a:r>
              <a:rPr lang="en-US" sz="1200" dirty="0">
                <a:latin typeface="+mn-lt"/>
              </a:rPr>
              <a:t>Press </a:t>
            </a:r>
            <a:r>
              <a:rPr lang="en-US" sz="1200" b="1" i="1" u="sng" dirty="0">
                <a:solidFill>
                  <a:srgbClr val="C00000"/>
                </a:solidFill>
                <a:highlight>
                  <a:srgbClr val="FFFF00"/>
                </a:highlight>
                <a:latin typeface="+mn-lt"/>
              </a:rPr>
              <a:t>ENTER</a:t>
            </a:r>
          </a:p>
          <a:p>
            <a:pPr marL="344563" indent="-232943">
              <a:lnSpc>
                <a:spcPct val="90000"/>
              </a:lnSpc>
              <a:spcBef>
                <a:spcPct val="0"/>
              </a:spcBef>
              <a:spcAft>
                <a:spcPts val="611"/>
              </a:spcAft>
              <a:buFont typeface="Arial" panose="020B0604020202020204" pitchFamily="34" charset="0"/>
              <a:buAutoNum type="arabicPeriod"/>
            </a:pPr>
            <a:endParaRPr lang="en-US" sz="800" dirty="0"/>
          </a:p>
        </p:txBody>
      </p:sp>
      <p:sp>
        <p:nvSpPr>
          <p:cNvPr id="4" name="Slide Number Placeholder 3">
            <a:extLst>
              <a:ext uri="{FF2B5EF4-FFF2-40B4-BE49-F238E27FC236}">
                <a16:creationId xmlns:a16="http://schemas.microsoft.com/office/drawing/2014/main" id="{85C53004-F475-34AE-0F77-95B326534909}"/>
              </a:ext>
            </a:extLst>
          </p:cNvPr>
          <p:cNvSpPr>
            <a:spLocks noGrp="1"/>
          </p:cNvSpPr>
          <p:nvPr>
            <p:ph type="sldNum" sz="quarter" idx="5"/>
          </p:nvPr>
        </p:nvSpPr>
        <p:spPr/>
        <p:txBody>
          <a:bodyPr/>
          <a:lstStyle/>
          <a:p>
            <a:fld id="{7015507C-13FA-4415-A8EB-AC6232854DF1}" type="slidenum">
              <a:rPr lang="en-US" smtClean="0"/>
              <a:t>9</a:t>
            </a:fld>
            <a:endParaRPr lang="en-US"/>
          </a:p>
        </p:txBody>
      </p:sp>
    </p:spTree>
    <p:extLst>
      <p:ext uri="{BB962C8B-B14F-4D97-AF65-F5344CB8AC3E}">
        <p14:creationId xmlns:p14="http://schemas.microsoft.com/office/powerpoint/2010/main" val="2934544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2CE0-FB5E-4D4D-7FDB-0EB93B016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560A6C-DBB0-BE90-F9A3-12FCEB9B24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08D742-28EE-4D23-A457-CEF4B0541C64}"/>
              </a:ext>
            </a:extLst>
          </p:cNvPr>
          <p:cNvSpPr>
            <a:spLocks noGrp="1"/>
          </p:cNvSpPr>
          <p:nvPr>
            <p:ph type="dt" sz="half" idx="10"/>
          </p:nvPr>
        </p:nvSpPr>
        <p:spPr/>
        <p:txBody>
          <a:bodyPr/>
          <a:lstStyle/>
          <a:p>
            <a:fld id="{240AC8CC-9C11-4306-8D68-48AF5E3A6331}" type="datetimeFigureOut">
              <a:rPr lang="en-US" smtClean="0"/>
              <a:t>10/28/2025</a:t>
            </a:fld>
            <a:endParaRPr lang="en-US"/>
          </a:p>
        </p:txBody>
      </p:sp>
      <p:sp>
        <p:nvSpPr>
          <p:cNvPr id="5" name="Footer Placeholder 4">
            <a:extLst>
              <a:ext uri="{FF2B5EF4-FFF2-40B4-BE49-F238E27FC236}">
                <a16:creationId xmlns:a16="http://schemas.microsoft.com/office/drawing/2014/main" id="{4859CD1C-C427-2138-BD0D-AFA7229C8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A0818-B1F7-103C-2308-D78CE0C98062}"/>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347563005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573CB-2D6D-EF0D-C62C-8F2F868EEC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451ABB-4EE3-2FD9-BE90-2D6E190111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7CDC68-83EC-B2DE-EA01-B36183C568D6}"/>
              </a:ext>
            </a:extLst>
          </p:cNvPr>
          <p:cNvSpPr>
            <a:spLocks noGrp="1"/>
          </p:cNvSpPr>
          <p:nvPr>
            <p:ph type="dt" sz="half" idx="10"/>
          </p:nvPr>
        </p:nvSpPr>
        <p:spPr/>
        <p:txBody>
          <a:bodyPr/>
          <a:lstStyle/>
          <a:p>
            <a:fld id="{240AC8CC-9C11-4306-8D68-48AF5E3A6331}" type="datetimeFigureOut">
              <a:rPr lang="en-US" smtClean="0"/>
              <a:t>10/28/2025</a:t>
            </a:fld>
            <a:endParaRPr lang="en-US"/>
          </a:p>
        </p:txBody>
      </p:sp>
      <p:sp>
        <p:nvSpPr>
          <p:cNvPr id="5" name="Footer Placeholder 4">
            <a:extLst>
              <a:ext uri="{FF2B5EF4-FFF2-40B4-BE49-F238E27FC236}">
                <a16:creationId xmlns:a16="http://schemas.microsoft.com/office/drawing/2014/main" id="{E177C26B-C2B7-3D3A-AE84-B0AC867EE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0F69E8-2631-67CA-1ED7-A70326C48917}"/>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88230652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C0538C-1E1D-1241-84A9-30C1FE2546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C46AA1-B138-EE68-6BB7-7B912A7D2A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F0A492-3807-E898-3F50-B7B9E5B604B9}"/>
              </a:ext>
            </a:extLst>
          </p:cNvPr>
          <p:cNvSpPr>
            <a:spLocks noGrp="1"/>
          </p:cNvSpPr>
          <p:nvPr>
            <p:ph type="dt" sz="half" idx="10"/>
          </p:nvPr>
        </p:nvSpPr>
        <p:spPr/>
        <p:txBody>
          <a:bodyPr/>
          <a:lstStyle/>
          <a:p>
            <a:fld id="{240AC8CC-9C11-4306-8D68-48AF5E3A6331}" type="datetimeFigureOut">
              <a:rPr lang="en-US" smtClean="0"/>
              <a:t>10/28/2025</a:t>
            </a:fld>
            <a:endParaRPr lang="en-US"/>
          </a:p>
        </p:txBody>
      </p:sp>
      <p:sp>
        <p:nvSpPr>
          <p:cNvPr id="5" name="Footer Placeholder 4">
            <a:extLst>
              <a:ext uri="{FF2B5EF4-FFF2-40B4-BE49-F238E27FC236}">
                <a16:creationId xmlns:a16="http://schemas.microsoft.com/office/drawing/2014/main" id="{3CC5D290-6C22-94EA-83FF-793495C78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69223-A205-AD79-1790-29CF27171769}"/>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4022790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fld id="{5AE1514C-5E56-4738-A1FF-4B1CFD2A3E36}" type="slidenum">
              <a:rPr lang="en-US" smtClean="0"/>
              <a:pPr/>
              <a:t>‹#›</a:t>
            </a:fld>
            <a:endParaRPr lang="en-US"/>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2" name="Slide Number Placeholder 7"/>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7E989-D798-4C62-8E93-3D2D613C2488}"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324515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97C0-EF87-DECA-5958-CF13E15717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C99D-8131-4470-AD59-991C56EDB0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B787F-8348-BF0E-B3DB-1E5C0CE23FA9}"/>
              </a:ext>
            </a:extLst>
          </p:cNvPr>
          <p:cNvSpPr>
            <a:spLocks noGrp="1"/>
          </p:cNvSpPr>
          <p:nvPr>
            <p:ph type="dt" sz="half" idx="10"/>
          </p:nvPr>
        </p:nvSpPr>
        <p:spPr/>
        <p:txBody>
          <a:bodyPr/>
          <a:lstStyle/>
          <a:p>
            <a:fld id="{240AC8CC-9C11-4306-8D68-48AF5E3A6331}" type="datetimeFigureOut">
              <a:rPr lang="en-US" smtClean="0"/>
              <a:t>10/28/2025</a:t>
            </a:fld>
            <a:endParaRPr lang="en-US"/>
          </a:p>
        </p:txBody>
      </p:sp>
      <p:sp>
        <p:nvSpPr>
          <p:cNvPr id="5" name="Footer Placeholder 4">
            <a:extLst>
              <a:ext uri="{FF2B5EF4-FFF2-40B4-BE49-F238E27FC236}">
                <a16:creationId xmlns:a16="http://schemas.microsoft.com/office/drawing/2014/main" id="{69B3AA81-F594-FD95-01D8-940FEE2EA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312B6-F2DC-7B51-C4E4-9DBBF1C769EB}"/>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362297755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0E9BE-6178-1E53-1850-F65A4267CD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ECE95F-2955-073F-6411-9C91684800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E7AFC0-784C-3580-4952-1EDC6FB52AEE}"/>
              </a:ext>
            </a:extLst>
          </p:cNvPr>
          <p:cNvSpPr>
            <a:spLocks noGrp="1"/>
          </p:cNvSpPr>
          <p:nvPr>
            <p:ph type="dt" sz="half" idx="10"/>
          </p:nvPr>
        </p:nvSpPr>
        <p:spPr/>
        <p:txBody>
          <a:bodyPr/>
          <a:lstStyle/>
          <a:p>
            <a:fld id="{240AC8CC-9C11-4306-8D68-48AF5E3A6331}" type="datetimeFigureOut">
              <a:rPr lang="en-US" smtClean="0"/>
              <a:t>10/28/2025</a:t>
            </a:fld>
            <a:endParaRPr lang="en-US"/>
          </a:p>
        </p:txBody>
      </p:sp>
      <p:sp>
        <p:nvSpPr>
          <p:cNvPr id="5" name="Footer Placeholder 4">
            <a:extLst>
              <a:ext uri="{FF2B5EF4-FFF2-40B4-BE49-F238E27FC236}">
                <a16:creationId xmlns:a16="http://schemas.microsoft.com/office/drawing/2014/main" id="{FA6B2C0A-2559-F9BC-D928-B2E1DA62C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AFBB4-FF0B-F7F5-5A8F-89D764F6EDAA}"/>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346191514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35BA-DF19-5C15-1F73-2DDCF658BA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54DEE6-2440-6D69-2697-B983596181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3322A9-4F52-3A16-8A3D-9436AF8079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15CC58-2698-A7E4-F66C-D2CAE3BFFD22}"/>
              </a:ext>
            </a:extLst>
          </p:cNvPr>
          <p:cNvSpPr>
            <a:spLocks noGrp="1"/>
          </p:cNvSpPr>
          <p:nvPr>
            <p:ph type="dt" sz="half" idx="10"/>
          </p:nvPr>
        </p:nvSpPr>
        <p:spPr/>
        <p:txBody>
          <a:bodyPr/>
          <a:lstStyle/>
          <a:p>
            <a:fld id="{240AC8CC-9C11-4306-8D68-48AF5E3A6331}" type="datetimeFigureOut">
              <a:rPr lang="en-US" smtClean="0"/>
              <a:t>10/28/2025</a:t>
            </a:fld>
            <a:endParaRPr lang="en-US"/>
          </a:p>
        </p:txBody>
      </p:sp>
      <p:sp>
        <p:nvSpPr>
          <p:cNvPr id="6" name="Footer Placeholder 5">
            <a:extLst>
              <a:ext uri="{FF2B5EF4-FFF2-40B4-BE49-F238E27FC236}">
                <a16:creationId xmlns:a16="http://schemas.microsoft.com/office/drawing/2014/main" id="{0CB573CA-6373-16D8-0A1A-C5474C881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D4910-8453-57A4-B484-D8533BC3D413}"/>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292899032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8B11E-2245-FCAC-543C-4BE00B18AC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F32B74-201E-69B4-D736-2276AD1279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287A0E-F76D-6B9C-48C3-17822F061C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5A36D8-5789-8BFE-6E1C-A18700A3DF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9B0D66-42D7-51C6-4D0F-7BB91DBF5F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FE31EC-E11F-FD7C-F924-DFE36F2B0C9C}"/>
              </a:ext>
            </a:extLst>
          </p:cNvPr>
          <p:cNvSpPr>
            <a:spLocks noGrp="1"/>
          </p:cNvSpPr>
          <p:nvPr>
            <p:ph type="dt" sz="half" idx="10"/>
          </p:nvPr>
        </p:nvSpPr>
        <p:spPr/>
        <p:txBody>
          <a:bodyPr/>
          <a:lstStyle/>
          <a:p>
            <a:fld id="{240AC8CC-9C11-4306-8D68-48AF5E3A6331}" type="datetimeFigureOut">
              <a:rPr lang="en-US" smtClean="0"/>
              <a:t>10/28/2025</a:t>
            </a:fld>
            <a:endParaRPr lang="en-US"/>
          </a:p>
        </p:txBody>
      </p:sp>
      <p:sp>
        <p:nvSpPr>
          <p:cNvPr id="8" name="Footer Placeholder 7">
            <a:extLst>
              <a:ext uri="{FF2B5EF4-FFF2-40B4-BE49-F238E27FC236}">
                <a16:creationId xmlns:a16="http://schemas.microsoft.com/office/drawing/2014/main" id="{A704A776-A29E-B66E-EE1C-E2596AF9B3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B68FDA-251E-8DDF-A084-44A3A0D0B7EA}"/>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141624311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3AF45-5CF9-D789-9732-4AB1471B50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BA3EEA-9866-81F4-AA80-9C7D85F98FCE}"/>
              </a:ext>
            </a:extLst>
          </p:cNvPr>
          <p:cNvSpPr>
            <a:spLocks noGrp="1"/>
          </p:cNvSpPr>
          <p:nvPr>
            <p:ph type="dt" sz="half" idx="10"/>
          </p:nvPr>
        </p:nvSpPr>
        <p:spPr/>
        <p:txBody>
          <a:bodyPr/>
          <a:lstStyle/>
          <a:p>
            <a:fld id="{240AC8CC-9C11-4306-8D68-48AF5E3A6331}" type="datetimeFigureOut">
              <a:rPr lang="en-US" smtClean="0"/>
              <a:t>10/28/2025</a:t>
            </a:fld>
            <a:endParaRPr lang="en-US"/>
          </a:p>
        </p:txBody>
      </p:sp>
      <p:sp>
        <p:nvSpPr>
          <p:cNvPr id="4" name="Footer Placeholder 3">
            <a:extLst>
              <a:ext uri="{FF2B5EF4-FFF2-40B4-BE49-F238E27FC236}">
                <a16:creationId xmlns:a16="http://schemas.microsoft.com/office/drawing/2014/main" id="{249C8532-ED0B-27D6-48AA-5050C72B3D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8F5702-B59E-B0BF-B765-716EB4EE2AF7}"/>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149818112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9AB3D8-E118-4C54-5540-68F14E9B06D6}"/>
              </a:ext>
            </a:extLst>
          </p:cNvPr>
          <p:cNvSpPr>
            <a:spLocks noGrp="1"/>
          </p:cNvSpPr>
          <p:nvPr>
            <p:ph type="dt" sz="half" idx="10"/>
          </p:nvPr>
        </p:nvSpPr>
        <p:spPr/>
        <p:txBody>
          <a:bodyPr/>
          <a:lstStyle/>
          <a:p>
            <a:fld id="{240AC8CC-9C11-4306-8D68-48AF5E3A6331}" type="datetimeFigureOut">
              <a:rPr lang="en-US" smtClean="0"/>
              <a:t>10/28/2025</a:t>
            </a:fld>
            <a:endParaRPr lang="en-US"/>
          </a:p>
        </p:txBody>
      </p:sp>
      <p:sp>
        <p:nvSpPr>
          <p:cNvPr id="3" name="Footer Placeholder 2">
            <a:extLst>
              <a:ext uri="{FF2B5EF4-FFF2-40B4-BE49-F238E27FC236}">
                <a16:creationId xmlns:a16="http://schemas.microsoft.com/office/drawing/2014/main" id="{73665189-FF3B-31C7-D3B0-4001994E2F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A3CE77-BD84-C02B-B039-2C67A1FFCF8A}"/>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170619151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4FCC-80CD-17AC-EFCA-AEF545421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BF880F-7382-FA4B-8651-C667B10873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9C37FA-59B5-9E31-BFDD-96F49082A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296497-31D9-46C6-7284-77D252DF7590}"/>
              </a:ext>
            </a:extLst>
          </p:cNvPr>
          <p:cNvSpPr>
            <a:spLocks noGrp="1"/>
          </p:cNvSpPr>
          <p:nvPr>
            <p:ph type="dt" sz="half" idx="10"/>
          </p:nvPr>
        </p:nvSpPr>
        <p:spPr/>
        <p:txBody>
          <a:bodyPr/>
          <a:lstStyle/>
          <a:p>
            <a:fld id="{240AC8CC-9C11-4306-8D68-48AF5E3A6331}" type="datetimeFigureOut">
              <a:rPr lang="en-US" smtClean="0"/>
              <a:t>10/28/2025</a:t>
            </a:fld>
            <a:endParaRPr lang="en-US"/>
          </a:p>
        </p:txBody>
      </p:sp>
      <p:sp>
        <p:nvSpPr>
          <p:cNvPr id="6" name="Footer Placeholder 5">
            <a:extLst>
              <a:ext uri="{FF2B5EF4-FFF2-40B4-BE49-F238E27FC236}">
                <a16:creationId xmlns:a16="http://schemas.microsoft.com/office/drawing/2014/main" id="{540DA721-1A52-9B44-38F4-157E0065A2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983C7-A9A8-BC06-D01F-931533D650B4}"/>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27857237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20DA-8683-C604-524F-ACB569A3D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8AA260-A811-D9A9-341E-8E9AFE7B56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463A0-9049-71C3-EBD3-4166E24E6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02283-D3F6-54B4-7BB6-48B08B959DAF}"/>
              </a:ext>
            </a:extLst>
          </p:cNvPr>
          <p:cNvSpPr>
            <a:spLocks noGrp="1"/>
          </p:cNvSpPr>
          <p:nvPr>
            <p:ph type="dt" sz="half" idx="10"/>
          </p:nvPr>
        </p:nvSpPr>
        <p:spPr/>
        <p:txBody>
          <a:bodyPr/>
          <a:lstStyle/>
          <a:p>
            <a:fld id="{240AC8CC-9C11-4306-8D68-48AF5E3A6331}" type="datetimeFigureOut">
              <a:rPr lang="en-US" smtClean="0"/>
              <a:t>10/28/2025</a:t>
            </a:fld>
            <a:endParaRPr lang="en-US"/>
          </a:p>
        </p:txBody>
      </p:sp>
      <p:sp>
        <p:nvSpPr>
          <p:cNvPr id="6" name="Footer Placeholder 5">
            <a:extLst>
              <a:ext uri="{FF2B5EF4-FFF2-40B4-BE49-F238E27FC236}">
                <a16:creationId xmlns:a16="http://schemas.microsoft.com/office/drawing/2014/main" id="{73526743-6948-3614-0F0F-457BF5C84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10EC1A-5A0D-87AE-029F-8B1EB57B557F}"/>
              </a:ext>
            </a:extLst>
          </p:cNvPr>
          <p:cNvSpPr>
            <a:spLocks noGrp="1"/>
          </p:cNvSpPr>
          <p:nvPr>
            <p:ph type="sldNum" sz="quarter" idx="12"/>
          </p:nvPr>
        </p:nvSpPr>
        <p:spPr/>
        <p:txBody>
          <a:bodyPr/>
          <a:lstStyle/>
          <a:p>
            <a:fld id="{BC845924-3C5A-408C-952C-B3937C0C02E7}" type="slidenum">
              <a:rPr lang="en-US" smtClean="0"/>
              <a:t>‹#›</a:t>
            </a:fld>
            <a:endParaRPr lang="en-US"/>
          </a:p>
        </p:txBody>
      </p:sp>
    </p:spTree>
    <p:extLst>
      <p:ext uri="{BB962C8B-B14F-4D97-AF65-F5344CB8AC3E}">
        <p14:creationId xmlns:p14="http://schemas.microsoft.com/office/powerpoint/2010/main" val="406459695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9E9C23-A89A-0667-7582-C738A964F7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914D4B-F535-E83D-030B-4DA72BF769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CCA1E4-60ED-130F-7911-19ED277856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AC8CC-9C11-4306-8D68-48AF5E3A6331}" type="datetimeFigureOut">
              <a:rPr lang="en-US" smtClean="0"/>
              <a:t>10/28/2025</a:t>
            </a:fld>
            <a:endParaRPr lang="en-US"/>
          </a:p>
        </p:txBody>
      </p:sp>
      <p:sp>
        <p:nvSpPr>
          <p:cNvPr id="5" name="Footer Placeholder 4">
            <a:extLst>
              <a:ext uri="{FF2B5EF4-FFF2-40B4-BE49-F238E27FC236}">
                <a16:creationId xmlns:a16="http://schemas.microsoft.com/office/drawing/2014/main" id="{CA9DF638-DB85-FB58-DEF6-0435EC41A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BF35E0-7E0E-B060-A051-F43C1E40A3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845924-3C5A-408C-952C-B3937C0C02E7}" type="slidenum">
              <a:rPr lang="en-US" smtClean="0"/>
              <a:t>‹#›</a:t>
            </a:fld>
            <a:endParaRPr lang="en-US"/>
          </a:p>
        </p:txBody>
      </p:sp>
    </p:spTree>
    <p:extLst>
      <p:ext uri="{BB962C8B-B14F-4D97-AF65-F5344CB8AC3E}">
        <p14:creationId xmlns:p14="http://schemas.microsoft.com/office/powerpoint/2010/main" val="58877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hyperlink" Target="mailto:EDI@post.ca.gov" TargetMode="External"/><Relationship Id="rId5" Type="http://schemas.openxmlformats.org/officeDocument/2006/relationships/hyperlink" Target="mailto:support@postportal.atlassian.net"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hyperlink" Target="https://lp.post.ca.gov/"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3.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16.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16.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25.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1.xml"/><Relationship Id="rId6" Type="http://schemas.openxmlformats.org/officeDocument/2006/relationships/image" Target="../media/image27.png"/><Relationship Id="rId5" Type="http://schemas.openxmlformats.org/officeDocument/2006/relationships/notesSlide" Target="../notesSlides/notesSlide20.xml"/><Relationship Id="rId4"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hyperlink" Target="mailto:support@postportal.Atlassian.net" TargetMode="External"/><Relationship Id="rId4" Type="http://schemas.openxmlformats.org/officeDocument/2006/relationships/hyperlink" Target="https://post.ca.gov/Portals/0/post_docs/bulletin/2025-17.pdf"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8.xml"/><Relationship Id="rId6" Type="http://schemas.openxmlformats.org/officeDocument/2006/relationships/image" Target="../media/image31.png"/><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hyperlink" Target="http://www.lp.post.ca.gov/"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35.pn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38.xml"/><Relationship Id="rId6" Type="http://schemas.openxmlformats.org/officeDocument/2006/relationships/image" Target="../media/image39.png"/><Relationship Id="rId5" Type="http://schemas.openxmlformats.org/officeDocument/2006/relationships/notesSlide" Target="../notesSlides/notesSlide37.xml"/><Relationship Id="rId4"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35.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41.png"/><Relationship Id="rId4" Type="http://schemas.openxmlformats.org/officeDocument/2006/relationships/image" Target="../media/image3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45.png"/><Relationship Id="rId5" Type="http://schemas.openxmlformats.org/officeDocument/2006/relationships/image" Target="../media/image35.png"/><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47.xml"/><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46.png"/><Relationship Id="rId5" Type="http://schemas.openxmlformats.org/officeDocument/2006/relationships/image" Target="../media/image35.png"/><Relationship Id="rId4" Type="http://schemas.openxmlformats.org/officeDocument/2006/relationships/image" Target="../media/image32.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32.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48.png"/><Relationship Id="rId5" Type="http://schemas.openxmlformats.org/officeDocument/2006/relationships/image" Target="../media/image51.png"/><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2.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3.xml"/><Relationship Id="rId5" Type="http://schemas.openxmlformats.org/officeDocument/2006/relationships/image" Target="../media/image54.png"/><Relationship Id="rId4" Type="http://schemas.openxmlformats.org/officeDocument/2006/relationships/image" Target="../media/image32.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55.png"/><Relationship Id="rId4" Type="http://schemas.openxmlformats.org/officeDocument/2006/relationships/image" Target="../media/image32.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5.xml"/><Relationship Id="rId5" Type="http://schemas.openxmlformats.org/officeDocument/2006/relationships/image" Target="../media/image56.png"/><Relationship Id="rId4" Type="http://schemas.openxmlformats.org/officeDocument/2006/relationships/image" Target="../media/image32.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25.png"/><Relationship Id="rId5" Type="http://schemas.openxmlformats.org/officeDocument/2006/relationships/image" Target="../media/image57.png"/><Relationship Id="rId4" Type="http://schemas.openxmlformats.org/officeDocument/2006/relationships/image" Target="../media/image32.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9.xml"/><Relationship Id="rId5" Type="http://schemas.openxmlformats.org/officeDocument/2006/relationships/image" Target="../media/image59.png"/><Relationship Id="rId4" Type="http://schemas.openxmlformats.org/officeDocument/2006/relationships/image" Target="../media/image32.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6.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hyperlink" Target="https://post.ca.gov/portals/0/post_docs/publications/2-339.pdf" TargetMode="External"/><Relationship Id="rId5" Type="http://schemas.openxmlformats.org/officeDocument/2006/relationships/hyperlink" Target="https://post.ca.gov/portals/0/post_docs/training/TrainingVideoCourseRosters_Instructions.pdf" TargetMode="External"/><Relationship Id="rId4" Type="http://schemas.openxmlformats.org/officeDocument/2006/relationships/hyperlink" Target="mailto:support@postportal.atlassian.net" TargetMode="External"/></Relationships>
</file>

<file path=ppt/slides/_rels/slide60.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61.xml"/><Relationship Id="rId6" Type="http://schemas.openxmlformats.org/officeDocument/2006/relationships/image" Target="../media/image62.png"/><Relationship Id="rId5" Type="http://schemas.openxmlformats.org/officeDocument/2006/relationships/notesSlide" Target="../notesSlides/notesSlide60.xml"/><Relationship Id="rId4"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2.xml"/><Relationship Id="rId1" Type="http://schemas.openxmlformats.org/officeDocument/2006/relationships/tags" Target="../tags/tag6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67.xml"/><Relationship Id="rId5" Type="http://schemas.openxmlformats.org/officeDocument/2006/relationships/image" Target="../media/image63.png"/><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69.xml"/><Relationship Id="rId6" Type="http://schemas.openxmlformats.org/officeDocument/2006/relationships/image" Target="../media/image70.png"/><Relationship Id="rId5" Type="http://schemas.openxmlformats.org/officeDocument/2006/relationships/notesSlide" Target="../notesSlides/notesSlide68.xml"/><Relationship Id="rId4"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0.xml"/><Relationship Id="rId5" Type="http://schemas.openxmlformats.org/officeDocument/2006/relationships/hyperlink" Target="https://post.ca.gov/portals/0/post_docs/training/TrainingVideoCourseRosters_Instructions.pdf" TargetMode="External"/><Relationship Id="rId4" Type="http://schemas.openxmlformats.org/officeDocument/2006/relationships/hyperlink" Target="https://edinet.post.ca.gov/home.aspx"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7.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hyperlink" Target="https://post.ca.gov/Learning-Portal-Training-that-Meets-Mandates" TargetMode="External"/><Relationship Id="rId5" Type="http://schemas.openxmlformats.org/officeDocument/2006/relationships/hyperlink" Target="https://post.ca.gov/training-managers" TargetMode="External"/><Relationship Id="rId4" Type="http://schemas.openxmlformats.org/officeDocument/2006/relationships/hyperlink" Target="http://www.post.ca.gov/" TargetMode="External"/></Relationships>
</file>

<file path=ppt/slides/_rels/slide7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70.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71.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72.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73.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74.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76.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hyperlink" Target="http://www.post.ca.gov/" TargetMode="Externa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77.xml"/><Relationship Id="rId5" Type="http://schemas.openxmlformats.org/officeDocument/2006/relationships/hyperlink" Target="https://post.ca.gov/learning-technology-resources" TargetMode="External"/><Relationship Id="rId4" Type="http://schemas.openxmlformats.org/officeDocument/2006/relationships/hyperlink" Target="https://post.ca.gov/training-managers"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77.xml"/><Relationship Id="rId7" Type="http://schemas.openxmlformats.org/officeDocument/2006/relationships/hyperlink" Target="https://post.ca.gov/Learning-Portal-Training-that-Meets-Mandates" TargetMode="External"/><Relationship Id="rId2" Type="http://schemas.openxmlformats.org/officeDocument/2006/relationships/slideLayout" Target="../slideLayouts/slideLayout7.xml"/><Relationship Id="rId1" Type="http://schemas.openxmlformats.org/officeDocument/2006/relationships/tags" Target="../tags/tag78.xml"/><Relationship Id="rId6" Type="http://schemas.openxmlformats.org/officeDocument/2006/relationships/hyperlink" Target="https://post.ca.gov/portals/0/post_docs/publications/2-339.pdf" TargetMode="External"/><Relationship Id="rId5" Type="http://schemas.openxmlformats.org/officeDocument/2006/relationships/hyperlink" Target="https://post.ca.gov/portals/0/post_docs/training/TrainingVideoCourseRosters_Instructions.pdf" TargetMode="External"/><Relationship Id="rId10" Type="http://schemas.openxmlformats.org/officeDocument/2006/relationships/image" Target="../media/image4.png"/><Relationship Id="rId4" Type="http://schemas.openxmlformats.org/officeDocument/2006/relationships/hyperlink" Target="mailto:support@postportal.atlassian.net" TargetMode="External"/><Relationship Id="rId9"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79.xml"/><Relationship Id="rId4" Type="http://schemas.openxmlformats.org/officeDocument/2006/relationships/image" Target="../media/image8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hyperlink" Target="https://lp.post.ca.gov/"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24">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26">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28">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30">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32">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reeform: Shape 34">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4E0CF8-40DF-3DA2-64D6-DDB7748DD233}"/>
              </a:ext>
            </a:extLst>
          </p:cNvPr>
          <p:cNvSpPr>
            <a:spLocks noGrp="1"/>
          </p:cNvSpPr>
          <p:nvPr>
            <p:ph type="ctrTitle"/>
          </p:nvPr>
        </p:nvSpPr>
        <p:spPr>
          <a:xfrm>
            <a:off x="1069118" y="306788"/>
            <a:ext cx="10053763" cy="2928470"/>
          </a:xfrm>
        </p:spPr>
        <p:txBody>
          <a:bodyPr anchor="b">
            <a:normAutofit/>
          </a:bodyPr>
          <a:lstStyle/>
          <a:p>
            <a:r>
              <a:rPr lang="en-US" sz="5400" dirty="0">
                <a:solidFill>
                  <a:srgbClr val="FFFFFF"/>
                </a:solidFill>
              </a:rPr>
              <a:t>POST Learning Portal Overview</a:t>
            </a:r>
            <a:br>
              <a:rPr lang="en-US" sz="5400" dirty="0">
                <a:solidFill>
                  <a:srgbClr val="FFFFFF"/>
                </a:solidFill>
              </a:rPr>
            </a:br>
            <a:endParaRPr lang="en-US" sz="5400" dirty="0">
              <a:solidFill>
                <a:srgbClr val="FFFFFF"/>
              </a:solidFill>
            </a:endParaRPr>
          </a:p>
        </p:txBody>
      </p:sp>
      <p:sp>
        <p:nvSpPr>
          <p:cNvPr id="4" name="TextBox 3">
            <a:extLst>
              <a:ext uri="{FF2B5EF4-FFF2-40B4-BE49-F238E27FC236}">
                <a16:creationId xmlns:a16="http://schemas.microsoft.com/office/drawing/2014/main" id="{1E484592-EBF4-0453-6BF9-BB6ECC54580C}"/>
              </a:ext>
            </a:extLst>
          </p:cNvPr>
          <p:cNvSpPr txBox="1"/>
          <p:nvPr/>
        </p:nvSpPr>
        <p:spPr>
          <a:xfrm>
            <a:off x="7089488" y="5941551"/>
            <a:ext cx="371856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California Commission 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P</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eace </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O</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fficer </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S</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tandards and </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T</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raining</a:t>
            </a:r>
          </a:p>
        </p:txBody>
      </p:sp>
      <p:pic>
        <p:nvPicPr>
          <p:cNvPr id="5" name="Picture 4" descr="A picture containing calendar&#10;&#10;Description automatically generated">
            <a:extLst>
              <a:ext uri="{FF2B5EF4-FFF2-40B4-BE49-F238E27FC236}">
                <a16:creationId xmlns:a16="http://schemas.microsoft.com/office/drawing/2014/main" id="{BFE449F5-1E70-656C-D354-865D0CBD7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8048" y="5850749"/>
            <a:ext cx="648207" cy="688829"/>
          </a:xfrm>
          <a:prstGeom prst="rect">
            <a:avLst/>
          </a:prstGeom>
        </p:spPr>
      </p:pic>
      <p:sp>
        <p:nvSpPr>
          <p:cNvPr id="7" name="Oval 6">
            <a:extLst>
              <a:ext uri="{FF2B5EF4-FFF2-40B4-BE49-F238E27FC236}">
                <a16:creationId xmlns:a16="http://schemas.microsoft.com/office/drawing/2014/main" id="{C102A47F-AF3F-D209-F2E2-AD3E3BBB6678}"/>
              </a:ext>
            </a:extLst>
          </p:cNvPr>
          <p:cNvSpPr/>
          <p:nvPr/>
        </p:nvSpPr>
        <p:spPr>
          <a:xfrm>
            <a:off x="-984881" y="3626768"/>
            <a:ext cx="7518417" cy="40137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08A7F6C0-D89F-239A-ECC6-FDBCF5861015}"/>
              </a:ext>
            </a:extLst>
          </p:cNvPr>
          <p:cNvSpPr>
            <a:spLocks noGrp="1"/>
          </p:cNvSpPr>
          <p:nvPr>
            <p:ph type="subTitle" idx="1"/>
          </p:nvPr>
        </p:nvSpPr>
        <p:spPr>
          <a:xfrm>
            <a:off x="1016983" y="4162516"/>
            <a:ext cx="8025195" cy="2300877"/>
          </a:xfrm>
        </p:spPr>
        <p:txBody>
          <a:bodyPr anchor="ctr">
            <a:noAutofit/>
          </a:bodyPr>
          <a:lstStyle/>
          <a:p>
            <a:pPr algn="l">
              <a:spcBef>
                <a:spcPts val="0"/>
              </a:spcBef>
            </a:pPr>
            <a:r>
              <a:rPr lang="en-US" dirty="0">
                <a:solidFill>
                  <a:schemeClr val="bg1"/>
                </a:solidFill>
              </a:rPr>
              <a:t>Portal Support Team </a:t>
            </a:r>
          </a:p>
          <a:p>
            <a:pPr algn="l">
              <a:spcBef>
                <a:spcPts val="0"/>
              </a:spcBef>
            </a:pPr>
            <a:r>
              <a:rPr lang="en-US" dirty="0">
                <a:solidFill>
                  <a:srgbClr val="FFFFFF"/>
                </a:solidFill>
                <a:hlinkClick r:id="rId5">
                  <a:extLst>
                    <a:ext uri="{A12FA001-AC4F-418D-AE19-62706E023703}">
                      <ahyp:hlinkClr xmlns:ahyp="http://schemas.microsoft.com/office/drawing/2018/hyperlinkcolor" val="tx"/>
                    </a:ext>
                  </a:extLst>
                </a:hlinkClick>
              </a:rPr>
              <a:t>support@postportal.atlassian.net</a:t>
            </a:r>
            <a:endParaRPr lang="en-US" dirty="0">
              <a:solidFill>
                <a:srgbClr val="FFFFFF"/>
              </a:solidFill>
            </a:endParaRPr>
          </a:p>
          <a:p>
            <a:pPr algn="l">
              <a:spcBef>
                <a:spcPts val="0"/>
              </a:spcBef>
            </a:pPr>
            <a:r>
              <a:rPr lang="en-US" dirty="0">
                <a:solidFill>
                  <a:schemeClr val="bg1"/>
                </a:solidFill>
              </a:rPr>
              <a:t>916-970-4650</a:t>
            </a:r>
          </a:p>
          <a:p>
            <a:pPr algn="l">
              <a:spcBef>
                <a:spcPts val="0"/>
              </a:spcBef>
            </a:pPr>
            <a:r>
              <a:rPr lang="en-US" dirty="0"/>
              <a:t> </a:t>
            </a:r>
          </a:p>
          <a:p>
            <a:pPr algn="l">
              <a:spcBef>
                <a:spcPts val="0"/>
              </a:spcBef>
            </a:pPr>
            <a:r>
              <a:rPr lang="en-US" dirty="0">
                <a:solidFill>
                  <a:schemeClr val="bg1"/>
                </a:solidFill>
              </a:rPr>
              <a:t>EDI Help</a:t>
            </a:r>
          </a:p>
          <a:p>
            <a:pPr algn="l">
              <a:spcBef>
                <a:spcPts val="0"/>
              </a:spcBef>
            </a:pPr>
            <a:r>
              <a:rPr lang="en-US" dirty="0">
                <a:solidFill>
                  <a:srgbClr val="FFFFFF"/>
                </a:solidFill>
                <a:hlinkClick r:id="rId6">
                  <a:extLst>
                    <a:ext uri="{A12FA001-AC4F-418D-AE19-62706E023703}">
                      <ahyp:hlinkClr xmlns:ahyp="http://schemas.microsoft.com/office/drawing/2018/hyperlinkcolor" val="tx"/>
                    </a:ext>
                  </a:extLst>
                </a:hlinkClick>
              </a:rPr>
              <a:t>EDI@post.ca.gov</a:t>
            </a:r>
            <a:endParaRPr lang="en-US" dirty="0">
              <a:solidFill>
                <a:srgbClr val="FFFFFF"/>
              </a:solidFill>
            </a:endParaRPr>
          </a:p>
          <a:p>
            <a:pPr algn="l">
              <a:spcBef>
                <a:spcPts val="0"/>
              </a:spcBef>
            </a:pPr>
            <a:r>
              <a:rPr lang="en-US" dirty="0">
                <a:solidFill>
                  <a:schemeClr val="bg1"/>
                </a:solidFill>
              </a:rPr>
              <a:t>916-275-5872</a:t>
            </a:r>
          </a:p>
        </p:txBody>
      </p:sp>
    </p:spTree>
    <p:custDataLst>
      <p:tags r:id="rId1"/>
    </p:custDataLst>
    <p:extLst>
      <p:ext uri="{BB962C8B-B14F-4D97-AF65-F5344CB8AC3E}">
        <p14:creationId xmlns:p14="http://schemas.microsoft.com/office/powerpoint/2010/main" val="315343532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3AD2AA-523B-5377-027F-814814DF17B9}"/>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D94CEB0A-9DAA-D388-E803-72BAD5EAD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4820BBAF-49C9-96F3-1672-D36EFDEE0C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BC4A5BE-8594-0542-F5AF-B1775773507F}"/>
              </a:ext>
            </a:extLst>
          </p:cNvPr>
          <p:cNvSpPr>
            <a:spLocks noGrp="1"/>
          </p:cNvSpPr>
          <p:nvPr>
            <p:ph type="title"/>
          </p:nvPr>
        </p:nvSpPr>
        <p:spPr>
          <a:xfrm>
            <a:off x="6803409" y="762001"/>
            <a:ext cx="4156512" cy="1708244"/>
          </a:xfrm>
        </p:spPr>
        <p:txBody>
          <a:bodyPr vert="horz" lIns="91440" tIns="45720" rIns="91440" bIns="45720" rtlCol="0" anchor="ctr">
            <a:normAutofit/>
          </a:bodyPr>
          <a:lstStyle/>
          <a:p>
            <a:r>
              <a:rPr lang="en-US" sz="4000" kern="1200">
                <a:latin typeface="+mj-lt"/>
                <a:ea typeface="+mj-ea"/>
                <a:cs typeface="+mj-cs"/>
              </a:rPr>
              <a:t>Sign In</a:t>
            </a:r>
          </a:p>
        </p:txBody>
      </p:sp>
      <p:pic>
        <p:nvPicPr>
          <p:cNvPr id="12" name="Picture 11" descr="Graphical user interface, website&#10;&#10;Description automatically generated">
            <a:extLst>
              <a:ext uri="{FF2B5EF4-FFF2-40B4-BE49-F238E27FC236}">
                <a16:creationId xmlns:a16="http://schemas.microsoft.com/office/drawing/2014/main" id="{2CC4A375-3857-D6C7-84C2-B19DF4C123C8}"/>
              </a:ext>
            </a:extLst>
          </p:cNvPr>
          <p:cNvPicPr>
            <a:picLocks noChangeAspect="1"/>
          </p:cNvPicPr>
          <p:nvPr/>
        </p:nvPicPr>
        <p:blipFill>
          <a:blip r:embed="rId4">
            <a:extLst>
              <a:ext uri="{28A0092B-C50C-407E-A947-70E740481C1C}">
                <a14:useLocalDpi xmlns:a14="http://schemas.microsoft.com/office/drawing/2010/main" val="0"/>
              </a:ext>
            </a:extLst>
          </a:blip>
          <a:srcRect r="1" b="20126"/>
          <a:stretch/>
        </p:blipFill>
        <p:spPr>
          <a:xfrm>
            <a:off x="-1" y="-2"/>
            <a:ext cx="6096001" cy="6858002"/>
          </a:xfrm>
          <a:prstGeom prst="rect">
            <a:avLst/>
          </a:prstGeom>
        </p:spPr>
      </p:pic>
      <p:sp>
        <p:nvSpPr>
          <p:cNvPr id="15" name="Content Placeholder 14">
            <a:extLst>
              <a:ext uri="{FF2B5EF4-FFF2-40B4-BE49-F238E27FC236}">
                <a16:creationId xmlns:a16="http://schemas.microsoft.com/office/drawing/2014/main" id="{8AD8B91D-03C7-93B2-008C-A966F41925AC}"/>
              </a:ext>
            </a:extLst>
          </p:cNvPr>
          <p:cNvSpPr>
            <a:spLocks noGrp="1"/>
          </p:cNvSpPr>
          <p:nvPr>
            <p:ph idx="1"/>
          </p:nvPr>
        </p:nvSpPr>
        <p:spPr>
          <a:xfrm>
            <a:off x="6803409" y="2236807"/>
            <a:ext cx="4470333" cy="3133845"/>
          </a:xfrm>
        </p:spPr>
        <p:txBody>
          <a:bodyPr anchor="ctr">
            <a:normAutofit/>
          </a:bodyPr>
          <a:lstStyle/>
          <a:p>
            <a:pPr marL="566738" indent="-457200">
              <a:spcBef>
                <a:spcPct val="0"/>
              </a:spcBef>
              <a:spcAft>
                <a:spcPts val="1200"/>
              </a:spcAft>
              <a:buFont typeface="+mj-lt"/>
              <a:buAutoNum type="arabicPeriod"/>
            </a:pPr>
            <a:r>
              <a:rPr lang="en-US" sz="2400" b="0" i="0">
                <a:effectLst/>
                <a:latin typeface="Source Sans Pro" panose="020B0503030403020204" pitchFamily="34" charset="0"/>
              </a:rPr>
              <a:t>Go to </a:t>
            </a:r>
            <a:r>
              <a:rPr lang="en-US" sz="2400" b="0" i="0" u="none" strike="noStrike">
                <a:effectLst/>
                <a:latin typeface="Source Sans Pro" panose="020B0503030403020204" pitchFamily="34" charset="0"/>
                <a:hlinkClick r:id="rId5"/>
              </a:rPr>
              <a:t>https://lp.post.ca.gov</a:t>
            </a:r>
            <a:endParaRPr lang="en-US" sz="2400" b="0" i="0" u="none" strike="noStrike">
              <a:effectLst/>
              <a:latin typeface="Source Sans Pro" panose="020B0503030403020204" pitchFamily="34" charset="0"/>
            </a:endParaRPr>
          </a:p>
          <a:p>
            <a:pPr marL="566738" indent="-457200">
              <a:spcBef>
                <a:spcPct val="0"/>
              </a:spcBef>
              <a:spcAft>
                <a:spcPts val="1200"/>
              </a:spcAft>
              <a:buFont typeface="+mj-lt"/>
              <a:buAutoNum type="arabicPeriod"/>
            </a:pPr>
            <a:r>
              <a:rPr lang="en-US" sz="2400"/>
              <a:t>Watch for Portal Status Alerts (downtime, new releases)</a:t>
            </a:r>
          </a:p>
          <a:p>
            <a:pPr marL="566738" indent="-457200">
              <a:spcBef>
                <a:spcPct val="0"/>
              </a:spcBef>
              <a:spcAft>
                <a:spcPts val="1200"/>
              </a:spcAft>
              <a:buFont typeface="+mj-lt"/>
              <a:buAutoNum type="arabicPeriod"/>
            </a:pPr>
            <a:r>
              <a:rPr lang="en-US" sz="2400"/>
              <a:t>Quick link to Entering Rosters</a:t>
            </a:r>
          </a:p>
          <a:p>
            <a:pPr marL="566738" indent="-457200">
              <a:spcBef>
                <a:spcPct val="0"/>
              </a:spcBef>
              <a:spcAft>
                <a:spcPts val="1200"/>
              </a:spcAft>
              <a:buFont typeface="+mj-lt"/>
              <a:buAutoNum type="arabicPeriod"/>
            </a:pPr>
            <a:r>
              <a:rPr lang="en-US" sz="2400"/>
              <a:t>Portal Support at bottom</a:t>
            </a:r>
          </a:p>
          <a:p>
            <a:pPr marL="566738" indent="-457200">
              <a:spcBef>
                <a:spcPct val="0"/>
              </a:spcBef>
              <a:spcAft>
                <a:spcPts val="1200"/>
              </a:spcAft>
              <a:buFont typeface="+mj-lt"/>
              <a:buAutoNum type="arabicPeriod"/>
            </a:pPr>
            <a:r>
              <a:rPr lang="en-US" sz="2400"/>
              <a:t>Click Sign in with POST PASS</a:t>
            </a:r>
          </a:p>
          <a:p>
            <a:endParaRPr lang="en-US" sz="2400"/>
          </a:p>
        </p:txBody>
      </p:sp>
      <p:pic>
        <p:nvPicPr>
          <p:cNvPr id="2" name="Content Placeholder 16" descr="Graphical user interface, text, application, email&#10;&#10;Description automatically generated">
            <a:extLst>
              <a:ext uri="{FF2B5EF4-FFF2-40B4-BE49-F238E27FC236}">
                <a16:creationId xmlns:a16="http://schemas.microsoft.com/office/drawing/2014/main" id="{72E43B1F-8C7D-74DC-75C5-CC458468FDAD}"/>
              </a:ext>
            </a:extLst>
          </p:cNvPr>
          <p:cNvPicPr>
            <a:picLocks noChangeAspect="1"/>
          </p:cNvPicPr>
          <p:nvPr/>
        </p:nvPicPr>
        <p:blipFill>
          <a:blip r:embed="rId6">
            <a:extLst>
              <a:ext uri="{28A0092B-C50C-407E-A947-70E740481C1C}">
                <a14:useLocalDpi xmlns:a14="http://schemas.microsoft.com/office/drawing/2010/main" val="0"/>
              </a:ext>
            </a:extLst>
          </a:blip>
          <a:srcRect l="3719" t="1337" r="6093" b="11664"/>
          <a:stretch/>
        </p:blipFill>
        <p:spPr>
          <a:xfrm>
            <a:off x="1093594" y="1071629"/>
            <a:ext cx="10180148" cy="4714739"/>
          </a:xfrm>
          <a:prstGeom prst="rect">
            <a:avLst/>
          </a:prstGeom>
        </p:spPr>
      </p:pic>
    </p:spTree>
    <p:custDataLst>
      <p:tags r:id="rId1"/>
    </p:custDataLst>
    <p:extLst>
      <p:ext uri="{BB962C8B-B14F-4D97-AF65-F5344CB8AC3E}">
        <p14:creationId xmlns:p14="http://schemas.microsoft.com/office/powerpoint/2010/main" val="9078259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1DFEF7-A6C2-B913-0228-08F32D2D4259}"/>
              </a:ext>
            </a:extLst>
          </p:cNvPr>
          <p:cNvSpPr>
            <a:spLocks noGrp="1"/>
          </p:cNvSpPr>
          <p:nvPr>
            <p:ph type="title"/>
          </p:nvPr>
        </p:nvSpPr>
        <p:spPr>
          <a:xfrm>
            <a:off x="947054" y="256428"/>
            <a:ext cx="10044023" cy="877729"/>
          </a:xfrm>
        </p:spPr>
        <p:txBody>
          <a:bodyPr vert="horz" lIns="91440" tIns="45720" rIns="91440" bIns="45720" rtlCol="0" anchor="ctr">
            <a:normAutofit/>
          </a:bodyPr>
          <a:lstStyle/>
          <a:p>
            <a:r>
              <a:rPr lang="en-US" sz="4000" b="1" kern="1200">
                <a:solidFill>
                  <a:srgbClr val="FFFFFF"/>
                </a:solidFill>
                <a:latin typeface="+mj-lt"/>
                <a:ea typeface="+mj-ea"/>
                <a:cs typeface="+mj-cs"/>
              </a:rPr>
              <a:t>			Learning Portal Terms </a:t>
            </a:r>
          </a:p>
        </p:txBody>
      </p:sp>
      <p:graphicFrame>
        <p:nvGraphicFramePr>
          <p:cNvPr id="11" name="Content Placeholder 2">
            <a:extLst>
              <a:ext uri="{FF2B5EF4-FFF2-40B4-BE49-F238E27FC236}">
                <a16:creationId xmlns:a16="http://schemas.microsoft.com/office/drawing/2014/main" id="{23C54EEA-639F-F3E7-9839-3D59EC7A7492}"/>
              </a:ext>
            </a:extLst>
          </p:cNvPr>
          <p:cNvGraphicFramePr>
            <a:graphicFrameLocks noGrp="1"/>
          </p:cNvGraphicFramePr>
          <p:nvPr>
            <p:ph idx="1"/>
            <p:extLst>
              <p:ext uri="{D42A27DB-BD31-4B8C-83A1-F6EECF244321}">
                <p14:modId xmlns:p14="http://schemas.microsoft.com/office/powerpoint/2010/main" val="1198606437"/>
              </p:ext>
            </p:extLst>
          </p:nvPr>
        </p:nvGraphicFramePr>
        <p:xfrm>
          <a:off x="169628" y="1729308"/>
          <a:ext cx="11852744" cy="5054537"/>
        </p:xfrm>
        <a:graphic>
          <a:graphicData uri="http://schemas.openxmlformats.org/drawingml/2006/table">
            <a:tbl>
              <a:tblPr firstRow="1" bandRow="1">
                <a:tableStyleId>{5C22544A-7EE6-4342-B048-85BDC9FD1C3A}</a:tableStyleId>
              </a:tblPr>
              <a:tblGrid>
                <a:gridCol w="3167932">
                  <a:extLst>
                    <a:ext uri="{9D8B030D-6E8A-4147-A177-3AD203B41FA5}">
                      <a16:colId xmlns:a16="http://schemas.microsoft.com/office/drawing/2014/main" val="700809226"/>
                    </a:ext>
                  </a:extLst>
                </a:gridCol>
                <a:gridCol w="8684812">
                  <a:extLst>
                    <a:ext uri="{9D8B030D-6E8A-4147-A177-3AD203B41FA5}">
                      <a16:colId xmlns:a16="http://schemas.microsoft.com/office/drawing/2014/main" val="1085147659"/>
                    </a:ext>
                  </a:extLst>
                </a:gridCol>
              </a:tblGrid>
              <a:tr h="388965">
                <a:tc>
                  <a:txBody>
                    <a:bodyPr/>
                    <a:lstStyle/>
                    <a:p>
                      <a:r>
                        <a:rPr lang="en-US" sz="2200" dirty="0"/>
                        <a:t>Term</a:t>
                      </a:r>
                    </a:p>
                  </a:txBody>
                  <a:tcPr marL="63023" marR="63023" marT="31512" marB="31512" anchor="ctr">
                    <a:solidFill>
                      <a:schemeClr val="accent1">
                        <a:lumMod val="50000"/>
                      </a:schemeClr>
                    </a:solidFill>
                  </a:tcPr>
                </a:tc>
                <a:tc>
                  <a:txBody>
                    <a:bodyPr/>
                    <a:lstStyle/>
                    <a:p>
                      <a:r>
                        <a:rPr lang="en-US" sz="2200" dirty="0"/>
                        <a:t> Meaning</a:t>
                      </a:r>
                    </a:p>
                  </a:txBody>
                  <a:tcPr marL="63023" marR="63023" marT="31512" marB="31512" anchor="ctr">
                    <a:solidFill>
                      <a:schemeClr val="accent1">
                        <a:lumMod val="50000"/>
                      </a:schemeClr>
                    </a:solidFill>
                  </a:tcPr>
                </a:tc>
                <a:extLst>
                  <a:ext uri="{0D108BD9-81ED-4DB2-BD59-A6C34878D82A}">
                    <a16:rowId xmlns:a16="http://schemas.microsoft.com/office/drawing/2014/main" val="4184974688"/>
                  </a:ext>
                </a:extLst>
              </a:tr>
              <a:tr h="417563">
                <a:tc>
                  <a:txBody>
                    <a:bodyPr/>
                    <a:lstStyle/>
                    <a:p>
                      <a:r>
                        <a:rPr lang="en-US" sz="2200" dirty="0"/>
                        <a:t>Dashboard</a:t>
                      </a:r>
                    </a:p>
                  </a:txBody>
                  <a:tcPr marL="63023" marR="63023" marT="31512" marB="31512" anchor="ctr"/>
                </a:tc>
                <a:tc>
                  <a:txBody>
                    <a:bodyPr/>
                    <a:lstStyle/>
                    <a:p>
                      <a:r>
                        <a:rPr lang="en-US" sz="2200" dirty="0"/>
                        <a:t>The “landing” page when first logging into POST PASS.</a:t>
                      </a:r>
                    </a:p>
                  </a:txBody>
                  <a:tcPr marL="63023" marR="63023" marT="31512" marB="31512" anchor="ctr"/>
                </a:tc>
                <a:extLst>
                  <a:ext uri="{0D108BD9-81ED-4DB2-BD59-A6C34878D82A}">
                    <a16:rowId xmlns:a16="http://schemas.microsoft.com/office/drawing/2014/main" val="956493641"/>
                  </a:ext>
                </a:extLst>
              </a:tr>
              <a:tr h="449943">
                <a:tc>
                  <a:txBody>
                    <a:bodyPr/>
                    <a:lstStyle/>
                    <a:p>
                      <a:r>
                        <a:rPr lang="en-US" sz="2200" dirty="0"/>
                        <a:t>Active Courses </a:t>
                      </a:r>
                    </a:p>
                  </a:txBody>
                  <a:tcPr marL="63023" marR="63023" marT="31512" marB="31512" anchor="ctr"/>
                </a:tc>
                <a:tc>
                  <a:txBody>
                    <a:bodyPr/>
                    <a:lstStyle/>
                    <a:p>
                      <a:r>
                        <a:rPr lang="en-US" sz="2200" dirty="0"/>
                        <a:t>Courses the learner is currently enrolled in.</a:t>
                      </a:r>
                    </a:p>
                  </a:txBody>
                  <a:tcPr marL="63023" marR="63023" marT="31512" marB="31512" anchor="ctr"/>
                </a:tc>
                <a:extLst>
                  <a:ext uri="{0D108BD9-81ED-4DB2-BD59-A6C34878D82A}">
                    <a16:rowId xmlns:a16="http://schemas.microsoft.com/office/drawing/2014/main" val="307191378"/>
                  </a:ext>
                </a:extLst>
              </a:tr>
              <a:tr h="501151">
                <a:tc>
                  <a:txBody>
                    <a:bodyPr/>
                    <a:lstStyle/>
                    <a:p>
                      <a:r>
                        <a:rPr lang="en-US" sz="2200" dirty="0"/>
                        <a:t>Completed Courses</a:t>
                      </a:r>
                    </a:p>
                  </a:txBody>
                  <a:tcPr marL="63023" marR="63023" marT="31512" marB="31512" anchor="ctr"/>
                </a:tc>
                <a:tc>
                  <a:txBody>
                    <a:bodyPr/>
                    <a:lstStyle/>
                    <a:p>
                      <a:r>
                        <a:rPr lang="en-US" sz="2200" dirty="0"/>
                        <a:t>Find completion certificates. The learner can download, if needed.</a:t>
                      </a:r>
                    </a:p>
                  </a:txBody>
                  <a:tcPr marL="63023" marR="63023" marT="31512" marB="31512" anchor="ctr"/>
                </a:tc>
                <a:extLst>
                  <a:ext uri="{0D108BD9-81ED-4DB2-BD59-A6C34878D82A}">
                    <a16:rowId xmlns:a16="http://schemas.microsoft.com/office/drawing/2014/main" val="1653927636"/>
                  </a:ext>
                </a:extLst>
              </a:tr>
              <a:tr h="429228">
                <a:tc>
                  <a:txBody>
                    <a:bodyPr/>
                    <a:lstStyle/>
                    <a:p>
                      <a:r>
                        <a:rPr lang="en-US" sz="2200" dirty="0"/>
                        <a:t>Pending &amp; Learning Paths</a:t>
                      </a:r>
                    </a:p>
                  </a:txBody>
                  <a:tcPr marL="63023" marR="63023" marT="31512" marB="31512" anchor="ctr"/>
                </a:tc>
                <a:tc>
                  <a:txBody>
                    <a:bodyPr/>
                    <a:lstStyle/>
                    <a:p>
                      <a:r>
                        <a:rPr lang="en-US" sz="2200" dirty="0"/>
                        <a:t>Aren’t used right now.</a:t>
                      </a:r>
                    </a:p>
                  </a:txBody>
                  <a:tcPr marL="63023" marR="63023" marT="31512" marB="31512" anchor="ctr"/>
                </a:tc>
                <a:extLst>
                  <a:ext uri="{0D108BD9-81ED-4DB2-BD59-A6C34878D82A}">
                    <a16:rowId xmlns:a16="http://schemas.microsoft.com/office/drawing/2014/main" val="3772102727"/>
                  </a:ext>
                </a:extLst>
              </a:tr>
              <a:tr h="716383">
                <a:tc>
                  <a:txBody>
                    <a:bodyPr/>
                    <a:lstStyle/>
                    <a:p>
                      <a:r>
                        <a:rPr lang="en-US" sz="2200" dirty="0"/>
                        <a:t>Enrollment </a:t>
                      </a:r>
                    </a:p>
                  </a:txBody>
                  <a:tcPr marL="63023" marR="63023" marT="31512" marB="31512" anchor="ctr"/>
                </a:tc>
                <a:tc>
                  <a:txBody>
                    <a:bodyPr/>
                    <a:lstStyle/>
                    <a:p>
                      <a:r>
                        <a:rPr lang="en-US" sz="2200" dirty="0"/>
                        <a:t>Active registration in a course from Register for Courses or when assigned a course. </a:t>
                      </a:r>
                    </a:p>
                  </a:txBody>
                  <a:tcPr marL="63023" marR="63023" marT="31512" marB="31512" anchor="ctr"/>
                </a:tc>
                <a:extLst>
                  <a:ext uri="{0D108BD9-81ED-4DB2-BD59-A6C34878D82A}">
                    <a16:rowId xmlns:a16="http://schemas.microsoft.com/office/drawing/2014/main" val="1239726678"/>
                  </a:ext>
                </a:extLst>
              </a:tr>
              <a:tr h="445391">
                <a:tc>
                  <a:txBody>
                    <a:bodyPr/>
                    <a:lstStyle/>
                    <a:p>
                      <a:r>
                        <a:rPr lang="en-US" sz="2200" dirty="0"/>
                        <a:t>Affiliation</a:t>
                      </a:r>
                    </a:p>
                  </a:txBody>
                  <a:tcPr marL="63023" marR="63023" marT="31512" marB="31512" anchor="ctr"/>
                </a:tc>
                <a:tc>
                  <a:txBody>
                    <a:bodyPr/>
                    <a:lstStyle/>
                    <a:p>
                      <a:r>
                        <a:rPr lang="en-US" sz="2200" dirty="0"/>
                        <a:t>Agency or Group in which the learner is currently employed.</a:t>
                      </a:r>
                    </a:p>
                  </a:txBody>
                  <a:tcPr marL="63023" marR="63023" marT="31512" marB="31512" anchor="ctr"/>
                </a:tc>
                <a:extLst>
                  <a:ext uri="{0D108BD9-81ED-4DB2-BD59-A6C34878D82A}">
                    <a16:rowId xmlns:a16="http://schemas.microsoft.com/office/drawing/2014/main" val="1978187320"/>
                  </a:ext>
                </a:extLst>
              </a:tr>
              <a:tr h="491257">
                <a:tc>
                  <a:txBody>
                    <a:bodyPr/>
                    <a:lstStyle/>
                    <a:p>
                      <a:r>
                        <a:rPr lang="en-US" sz="2200" dirty="0"/>
                        <a:t>Role</a:t>
                      </a:r>
                    </a:p>
                  </a:txBody>
                  <a:tcPr marL="63023" marR="63023" marT="31512" marB="31512" anchor="ctr"/>
                </a:tc>
                <a:tc>
                  <a:txBody>
                    <a:bodyPr/>
                    <a:lstStyle/>
                    <a:p>
                      <a:r>
                        <a:rPr lang="en-US" sz="2200" dirty="0"/>
                        <a:t>Who you are in the system and permissions you have: Learner/Manager.</a:t>
                      </a:r>
                    </a:p>
                  </a:txBody>
                  <a:tcPr marL="63023" marR="63023" marT="31512" marB="31512" anchor="ctr"/>
                </a:tc>
                <a:extLst>
                  <a:ext uri="{0D108BD9-81ED-4DB2-BD59-A6C34878D82A}">
                    <a16:rowId xmlns:a16="http://schemas.microsoft.com/office/drawing/2014/main" val="2208178583"/>
                  </a:ext>
                </a:extLst>
              </a:tr>
              <a:tr h="454532">
                <a:tc>
                  <a:txBody>
                    <a:bodyPr/>
                    <a:lstStyle/>
                    <a:p>
                      <a:r>
                        <a:rPr lang="en-US" sz="2200" dirty="0"/>
                        <a:t>Course</a:t>
                      </a:r>
                    </a:p>
                  </a:txBody>
                  <a:tcPr marL="63023" marR="63023" marT="31512" marB="31512" anchor="ctr"/>
                </a:tc>
                <a:tc>
                  <a:txBody>
                    <a:bodyPr/>
                    <a:lstStyle/>
                    <a:p>
                      <a:r>
                        <a:rPr lang="en-US" sz="2200" dirty="0"/>
                        <a:t>Title or topic for training.</a:t>
                      </a:r>
                    </a:p>
                  </a:txBody>
                  <a:tcPr marL="63023" marR="63023" marT="31512" marB="31512" anchor="ctr"/>
                </a:tc>
                <a:extLst>
                  <a:ext uri="{0D108BD9-81ED-4DB2-BD59-A6C34878D82A}">
                    <a16:rowId xmlns:a16="http://schemas.microsoft.com/office/drawing/2014/main" val="1533827772"/>
                  </a:ext>
                </a:extLst>
              </a:tr>
              <a:tr h="612901">
                <a:tc>
                  <a:txBody>
                    <a:bodyPr/>
                    <a:lstStyle/>
                    <a:p>
                      <a:r>
                        <a:rPr lang="en-US" sz="2200" dirty="0"/>
                        <a:t>Section</a:t>
                      </a:r>
                    </a:p>
                  </a:txBody>
                  <a:tcPr marL="63023" marR="63023" marT="31512" marB="31512" anchor="ctr"/>
                </a:tc>
                <a:tc>
                  <a:txBody>
                    <a:bodyPr/>
                    <a:lstStyle/>
                    <a:p>
                      <a:r>
                        <a:rPr lang="en-US" sz="2200" dirty="0"/>
                        <a:t>A breakdown of the course enrollments by CPT quarter*. </a:t>
                      </a:r>
                      <a:r>
                        <a:rPr lang="en-US" sz="2200" b="1" dirty="0"/>
                        <a:t>Ends Dec 31, 2025.</a:t>
                      </a:r>
                    </a:p>
                  </a:txBody>
                  <a:tcPr marL="63023" marR="63023" marT="31512" marB="31512" anchor="ctr"/>
                </a:tc>
                <a:extLst>
                  <a:ext uri="{0D108BD9-81ED-4DB2-BD59-A6C34878D82A}">
                    <a16:rowId xmlns:a16="http://schemas.microsoft.com/office/drawing/2014/main" val="1041259015"/>
                  </a:ext>
                </a:extLst>
              </a:tr>
            </a:tbl>
          </a:graphicData>
        </a:graphic>
      </p:graphicFrame>
    </p:spTree>
    <p:custDataLst>
      <p:tags r:id="rId1"/>
    </p:custDataLst>
    <p:extLst>
      <p:ext uri="{BB962C8B-B14F-4D97-AF65-F5344CB8AC3E}">
        <p14:creationId xmlns:p14="http://schemas.microsoft.com/office/powerpoint/2010/main" val="28212875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6BF02F-7269-8CBE-9751-389D88D418B0}"/>
              </a:ext>
            </a:extLst>
          </p:cNvPr>
          <p:cNvSpPr>
            <a:spLocks noGrp="1"/>
          </p:cNvSpPr>
          <p:nvPr>
            <p:ph type="title"/>
          </p:nvPr>
        </p:nvSpPr>
        <p:spPr>
          <a:xfrm>
            <a:off x="0" y="1272665"/>
            <a:ext cx="12179370" cy="3268520"/>
          </a:xfrm>
        </p:spPr>
        <p:txBody>
          <a:bodyPr vert="horz" lIns="91440" tIns="45720" rIns="91440" bIns="45720" rtlCol="0" anchor="b">
            <a:normAutofit/>
          </a:bodyPr>
          <a:lstStyle/>
          <a:p>
            <a:pPr algn="ctr"/>
            <a:r>
              <a:rPr lang="en-US" sz="5400" b="1">
                <a:solidFill>
                  <a:schemeClr val="accent2"/>
                </a:solidFill>
              </a:rPr>
              <a:t>Activity</a:t>
            </a:r>
            <a:r>
              <a:rPr lang="en-US" sz="4800">
                <a:solidFill>
                  <a:schemeClr val="accent2"/>
                </a:solidFill>
              </a:rPr>
              <a:t> </a:t>
            </a:r>
            <a:br>
              <a:rPr lang="en-US" sz="4800">
                <a:solidFill>
                  <a:schemeClr val="accent2"/>
                </a:solidFill>
              </a:rPr>
            </a:br>
            <a:br>
              <a:rPr lang="en-US" sz="4800">
                <a:solidFill>
                  <a:schemeClr val="bg1"/>
                </a:solidFill>
              </a:rPr>
            </a:br>
            <a:r>
              <a:rPr lang="en-US" sz="4800" kern="1200">
                <a:solidFill>
                  <a:srgbClr val="FFFFFF"/>
                </a:solidFill>
                <a:latin typeface="+mj-lt"/>
                <a:ea typeface="+mj-ea"/>
                <a:cs typeface="+mj-cs"/>
              </a:rPr>
              <a:t>Learner View and Register for Courses</a:t>
            </a:r>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4143118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0">
            <a:extLst>
              <a:ext uri="{FF2B5EF4-FFF2-40B4-BE49-F238E27FC236}">
                <a16:creationId xmlns:a16="http://schemas.microsoft.com/office/drawing/2014/main" id="{3657F65C-FA7D-D05E-6C4B-DF9816D5B842}"/>
              </a:ext>
            </a:extLst>
          </p:cNvPr>
          <p:cNvSpPr txBox="1">
            <a:spLocks/>
          </p:cNvSpPr>
          <p:nvPr/>
        </p:nvSpPr>
        <p:spPr>
          <a:xfrm>
            <a:off x="4391152" y="5606184"/>
            <a:ext cx="2845943" cy="932300"/>
          </a:xfrm>
          <a:prstGeom prst="rect">
            <a:avLst/>
          </a:prstGeom>
        </p:spPr>
        <p:txBody>
          <a:bodyPr vert="horz" wrap="square" lIns="91440" tIns="45720" rIns="91440" bIns="45720" rtlCol="0" anchor="t" anchorCtr="0">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800"/>
              </a:spcAft>
            </a:pPr>
            <a:r>
              <a:rPr lang="en-US" sz="2800">
                <a:solidFill>
                  <a:schemeClr val="bg1"/>
                </a:solidFill>
              </a:rPr>
              <a:t>Some Meet Mandates</a:t>
            </a:r>
          </a:p>
        </p:txBody>
      </p:sp>
      <p:sp>
        <p:nvSpPr>
          <p:cNvPr id="4" name="Text Placeholder 20">
            <a:extLst>
              <a:ext uri="{FF2B5EF4-FFF2-40B4-BE49-F238E27FC236}">
                <a16:creationId xmlns:a16="http://schemas.microsoft.com/office/drawing/2014/main" id="{CCC86386-BCFC-69BC-C2B6-BE1C2E86A7C4}"/>
              </a:ext>
            </a:extLst>
          </p:cNvPr>
          <p:cNvSpPr txBox="1">
            <a:spLocks/>
          </p:cNvSpPr>
          <p:nvPr/>
        </p:nvSpPr>
        <p:spPr>
          <a:xfrm>
            <a:off x="7340323" y="5652675"/>
            <a:ext cx="3091447" cy="1198031"/>
          </a:xfrm>
          <a:prstGeom prst="rect">
            <a:avLst/>
          </a:prstGeom>
        </p:spPr>
        <p:txBody>
          <a:bodyPr vert="horz" wrap="square" lIns="91440" tIns="45720" rIns="91440" bIns="45720" rtlCol="0" anchor="ctr" anchorCtr="0">
            <a:noAutofit/>
          </a:bodyPr>
          <a:lstStyle>
            <a:lvl1pPr marL="0" indent="0" algn="ctr" defTabSz="914400" rtl="0" eaLnBrk="1" latinLnBrk="0" hangingPunct="1">
              <a:lnSpc>
                <a:spcPct val="90000"/>
              </a:lnSpc>
              <a:spcBef>
                <a:spcPct val="0"/>
              </a:spcBef>
              <a:spcAft>
                <a:spcPts val="3000"/>
              </a:spcAft>
              <a:buFont typeface="Arial" panose="020B0604020202020204" pitchFamily="34" charset="0"/>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800" kern="1200">
                <a:solidFill>
                  <a:schemeClr val="tx1">
                    <a:lumMod val="65000"/>
                    <a:lumOff val="35000"/>
                  </a:schemeClr>
                </a:solidFill>
                <a:latin typeface="+mn-lt"/>
                <a:ea typeface="+mn-ea"/>
                <a:cs typeface="+mn-cs"/>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lang="en-US" sz="2400" b="0" kern="1200" dirty="0">
                <a:solidFill>
                  <a:schemeClr val="tx1">
                    <a:lumMod val="85000"/>
                    <a:lumOff val="15000"/>
                  </a:schemeClr>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2000" b="1"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2800">
                <a:solidFill>
                  <a:schemeClr val="bg1"/>
                </a:solidFill>
                <a:latin typeface="+mn-lt"/>
              </a:rPr>
              <a:t>Continuing Professional Training (CPT)</a:t>
            </a:r>
          </a:p>
        </p:txBody>
      </p:sp>
      <p:sp>
        <p:nvSpPr>
          <p:cNvPr id="6" name="Oval 5">
            <a:extLst>
              <a:ext uri="{FF2B5EF4-FFF2-40B4-BE49-F238E27FC236}">
                <a16:creationId xmlns:a16="http://schemas.microsoft.com/office/drawing/2014/main" id="{3EFBCFC9-0337-96D0-8FE5-53D8195C421C}"/>
              </a:ext>
            </a:extLst>
          </p:cNvPr>
          <p:cNvSpPr/>
          <p:nvPr/>
        </p:nvSpPr>
        <p:spPr>
          <a:xfrm>
            <a:off x="7284858" y="6002132"/>
            <a:ext cx="215757" cy="19520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Text Placeholder 20">
            <a:extLst>
              <a:ext uri="{FF2B5EF4-FFF2-40B4-BE49-F238E27FC236}">
                <a16:creationId xmlns:a16="http://schemas.microsoft.com/office/drawing/2014/main" id="{065E0841-CD75-856F-8D42-A23E4CD0E859}"/>
              </a:ext>
            </a:extLst>
          </p:cNvPr>
          <p:cNvSpPr txBox="1">
            <a:spLocks/>
          </p:cNvSpPr>
          <p:nvPr/>
        </p:nvSpPr>
        <p:spPr>
          <a:xfrm>
            <a:off x="2052601" y="5680077"/>
            <a:ext cx="1873940" cy="1034527"/>
          </a:xfrm>
          <a:prstGeom prst="rect">
            <a:avLst/>
          </a:prstGeom>
        </p:spPr>
        <p:txBody>
          <a:bodyPr vert="horz" wrap="square" lIns="91440" tIns="45720" rIns="91440" bIns="45720" rtlCol="0" anchor="t" anchorCtr="0">
            <a:noAutofit/>
          </a:bodyPr>
          <a:lstStyle>
            <a:lvl1pPr marL="0" indent="0" algn="ctr" defTabSz="914400" rtl="0" eaLnBrk="1" latinLnBrk="0" hangingPunct="1">
              <a:lnSpc>
                <a:spcPct val="90000"/>
              </a:lnSpc>
              <a:spcBef>
                <a:spcPct val="0"/>
              </a:spcBef>
              <a:spcAft>
                <a:spcPts val="3000"/>
              </a:spcAft>
              <a:buFont typeface="Arial" panose="020B0604020202020204" pitchFamily="34" charset="0"/>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800" kern="1200">
                <a:solidFill>
                  <a:schemeClr val="tx1">
                    <a:lumMod val="65000"/>
                    <a:lumOff val="35000"/>
                  </a:schemeClr>
                </a:solidFill>
                <a:latin typeface="+mn-lt"/>
                <a:ea typeface="+mn-ea"/>
                <a:cs typeface="+mn-cs"/>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lang="en-US" sz="2400" b="0" kern="1200" dirty="0">
                <a:solidFill>
                  <a:schemeClr val="tx1">
                    <a:lumMod val="85000"/>
                    <a:lumOff val="15000"/>
                  </a:schemeClr>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2000" b="1"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sz="2800">
                <a:solidFill>
                  <a:schemeClr val="bg1"/>
                </a:solidFill>
                <a:latin typeface="+mn-lt"/>
              </a:rPr>
              <a:t>Many Topics</a:t>
            </a:r>
          </a:p>
        </p:txBody>
      </p:sp>
      <p:sp>
        <p:nvSpPr>
          <p:cNvPr id="9" name="Oval 8">
            <a:extLst>
              <a:ext uri="{FF2B5EF4-FFF2-40B4-BE49-F238E27FC236}">
                <a16:creationId xmlns:a16="http://schemas.microsoft.com/office/drawing/2014/main" id="{FA67BD5C-EAA4-25A7-9F4A-DEB90A6E108A}"/>
              </a:ext>
            </a:extLst>
          </p:cNvPr>
          <p:cNvSpPr/>
          <p:nvPr/>
        </p:nvSpPr>
        <p:spPr>
          <a:xfrm>
            <a:off x="4175427" y="6039566"/>
            <a:ext cx="215757" cy="19520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7" name="Picture 6">
            <a:extLst>
              <a:ext uri="{FF2B5EF4-FFF2-40B4-BE49-F238E27FC236}">
                <a16:creationId xmlns:a16="http://schemas.microsoft.com/office/drawing/2014/main" id="{F1E8C689-D1D9-1999-F532-4E26EEB68C7B}"/>
              </a:ext>
            </a:extLst>
          </p:cNvPr>
          <p:cNvPicPr>
            <a:picLocks noChangeAspect="1"/>
          </p:cNvPicPr>
          <p:nvPr/>
        </p:nvPicPr>
        <p:blipFill rotWithShape="1">
          <a:blip r:embed="rId4"/>
          <a:srcRect l="35988" t="32353" r="45616" b="19175"/>
          <a:stretch/>
        </p:blipFill>
        <p:spPr>
          <a:xfrm>
            <a:off x="2807416" y="1183340"/>
            <a:ext cx="2880690" cy="4278335"/>
          </a:xfrm>
          <a:prstGeom prst="rect">
            <a:avLst/>
          </a:prstGeom>
        </p:spPr>
      </p:pic>
      <p:pic>
        <p:nvPicPr>
          <p:cNvPr id="14" name="Picture 13">
            <a:extLst>
              <a:ext uri="{FF2B5EF4-FFF2-40B4-BE49-F238E27FC236}">
                <a16:creationId xmlns:a16="http://schemas.microsoft.com/office/drawing/2014/main" id="{3601AE30-801A-DB83-B719-58E22B0C3B49}"/>
              </a:ext>
            </a:extLst>
          </p:cNvPr>
          <p:cNvPicPr>
            <a:picLocks noChangeAspect="1"/>
          </p:cNvPicPr>
          <p:nvPr/>
        </p:nvPicPr>
        <p:blipFill rotWithShape="1">
          <a:blip r:embed="rId4"/>
          <a:srcRect l="55158" t="32353" r="25612" b="18253"/>
          <a:stretch/>
        </p:blipFill>
        <p:spPr>
          <a:xfrm>
            <a:off x="5866520" y="1196787"/>
            <a:ext cx="2961256" cy="4287146"/>
          </a:xfrm>
          <a:prstGeom prst="rect">
            <a:avLst/>
          </a:prstGeom>
        </p:spPr>
      </p:pic>
      <p:pic>
        <p:nvPicPr>
          <p:cNvPr id="18" name="Picture 17">
            <a:extLst>
              <a:ext uri="{FF2B5EF4-FFF2-40B4-BE49-F238E27FC236}">
                <a16:creationId xmlns:a16="http://schemas.microsoft.com/office/drawing/2014/main" id="{6F8DCB3E-E0B8-9F82-A77C-2EC7C8A19146}"/>
              </a:ext>
            </a:extLst>
          </p:cNvPr>
          <p:cNvPicPr>
            <a:picLocks noChangeAspect="1"/>
          </p:cNvPicPr>
          <p:nvPr/>
        </p:nvPicPr>
        <p:blipFill rotWithShape="1">
          <a:blip r:embed="rId5"/>
          <a:srcRect l="55233" t="36470" r="25612" b="12480"/>
          <a:stretch/>
        </p:blipFill>
        <p:spPr>
          <a:xfrm>
            <a:off x="8859152" y="1196786"/>
            <a:ext cx="2880690" cy="4327143"/>
          </a:xfrm>
          <a:prstGeom prst="rect">
            <a:avLst/>
          </a:prstGeom>
        </p:spPr>
      </p:pic>
      <p:sp>
        <p:nvSpPr>
          <p:cNvPr id="21" name="Rectangle 20">
            <a:extLst>
              <a:ext uri="{FF2B5EF4-FFF2-40B4-BE49-F238E27FC236}">
                <a16:creationId xmlns:a16="http://schemas.microsoft.com/office/drawing/2014/main" id="{1470CDE5-72B8-CEC1-E9BD-B5984AE48168}"/>
              </a:ext>
            </a:extLst>
          </p:cNvPr>
          <p:cNvSpPr/>
          <p:nvPr/>
        </p:nvSpPr>
        <p:spPr>
          <a:xfrm>
            <a:off x="2127881" y="222689"/>
            <a:ext cx="10064119" cy="52612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9393FCB-86D4-10AF-7594-0F3188E352DE}"/>
              </a:ext>
            </a:extLst>
          </p:cNvPr>
          <p:cNvGrpSpPr/>
          <p:nvPr/>
        </p:nvGrpSpPr>
        <p:grpSpPr>
          <a:xfrm>
            <a:off x="0" y="-33047"/>
            <a:ext cx="12192000" cy="6347112"/>
            <a:chOff x="0" y="-28564"/>
            <a:chExt cx="12192000" cy="6347112"/>
          </a:xfrm>
        </p:grpSpPr>
        <p:pic>
          <p:nvPicPr>
            <p:cNvPr id="10" name="Picture 9" descr="Graphical user interface, application">
              <a:extLst>
                <a:ext uri="{FF2B5EF4-FFF2-40B4-BE49-F238E27FC236}">
                  <a16:creationId xmlns:a16="http://schemas.microsoft.com/office/drawing/2014/main" id="{C11996A4-CC58-15E7-77F6-DE409995CE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294"/>
              <a:ext cx="12192000" cy="6311254"/>
            </a:xfrm>
            <a:prstGeom prst="rect">
              <a:avLst/>
            </a:prstGeom>
          </p:spPr>
        </p:pic>
        <p:pic>
          <p:nvPicPr>
            <p:cNvPr id="12" name="Picture 11">
              <a:extLst>
                <a:ext uri="{FF2B5EF4-FFF2-40B4-BE49-F238E27FC236}">
                  <a16:creationId xmlns:a16="http://schemas.microsoft.com/office/drawing/2014/main" id="{CB5FB39C-2343-43A9-E21A-52B2FF567FD8}"/>
                </a:ext>
              </a:extLst>
            </p:cNvPr>
            <p:cNvPicPr>
              <a:picLocks noChangeAspect="1"/>
            </p:cNvPicPr>
            <p:nvPr/>
          </p:nvPicPr>
          <p:blipFill>
            <a:blip r:embed="rId7"/>
            <a:srcRect l="110" t="14114" r="83164" b="24207"/>
            <a:stretch/>
          </p:blipFill>
          <p:spPr>
            <a:xfrm>
              <a:off x="10054" y="-28564"/>
              <a:ext cx="2137282" cy="4392522"/>
            </a:xfrm>
            <a:prstGeom prst="rect">
              <a:avLst/>
            </a:prstGeom>
          </p:spPr>
        </p:pic>
      </p:grpSp>
      <p:pic>
        <p:nvPicPr>
          <p:cNvPr id="15" name="Picture 14">
            <a:extLst>
              <a:ext uri="{FF2B5EF4-FFF2-40B4-BE49-F238E27FC236}">
                <a16:creationId xmlns:a16="http://schemas.microsoft.com/office/drawing/2014/main" id="{6213B4D4-CD05-4B96-5162-DF409A32E943}"/>
              </a:ext>
            </a:extLst>
          </p:cNvPr>
          <p:cNvPicPr>
            <a:picLocks noChangeAspect="1"/>
          </p:cNvPicPr>
          <p:nvPr/>
        </p:nvPicPr>
        <p:blipFill>
          <a:blip r:embed="rId8"/>
          <a:srcRect l="331" t="13148" r="84527" b="25001"/>
          <a:stretch/>
        </p:blipFill>
        <p:spPr>
          <a:xfrm>
            <a:off x="-1882" y="-33048"/>
            <a:ext cx="2137282" cy="5112667"/>
          </a:xfrm>
          <a:prstGeom prst="rect">
            <a:avLst/>
          </a:prstGeom>
        </p:spPr>
      </p:pic>
      <p:pic>
        <p:nvPicPr>
          <p:cNvPr id="2" name="Picture 1">
            <a:extLst>
              <a:ext uri="{FF2B5EF4-FFF2-40B4-BE49-F238E27FC236}">
                <a16:creationId xmlns:a16="http://schemas.microsoft.com/office/drawing/2014/main" id="{02BDA76E-6C84-6C1D-2486-A643D01F8E18}"/>
              </a:ext>
            </a:extLst>
          </p:cNvPr>
          <p:cNvPicPr>
            <a:picLocks noChangeAspect="1"/>
          </p:cNvPicPr>
          <p:nvPr/>
        </p:nvPicPr>
        <p:blipFill>
          <a:blip r:embed="rId9"/>
          <a:srcRect t="16088" r="81708" b="18500"/>
          <a:stretch/>
        </p:blipFill>
        <p:spPr>
          <a:xfrm>
            <a:off x="-27594" y="-57860"/>
            <a:ext cx="2212578" cy="5137479"/>
          </a:xfrm>
          <a:prstGeom prst="rect">
            <a:avLst/>
          </a:prstGeom>
        </p:spPr>
      </p:pic>
      <p:grpSp>
        <p:nvGrpSpPr>
          <p:cNvPr id="24" name="Group 23">
            <a:extLst>
              <a:ext uri="{FF2B5EF4-FFF2-40B4-BE49-F238E27FC236}">
                <a16:creationId xmlns:a16="http://schemas.microsoft.com/office/drawing/2014/main" id="{9B1D7AC1-4AA5-5F1D-FA10-47494391A362}"/>
              </a:ext>
            </a:extLst>
          </p:cNvPr>
          <p:cNvGrpSpPr/>
          <p:nvPr/>
        </p:nvGrpSpPr>
        <p:grpSpPr>
          <a:xfrm>
            <a:off x="1859712" y="1917362"/>
            <a:ext cx="4133658" cy="2308324"/>
            <a:chOff x="1637983" y="1941563"/>
            <a:chExt cx="3401896" cy="2308324"/>
          </a:xfrm>
        </p:grpSpPr>
        <p:sp>
          <p:nvSpPr>
            <p:cNvPr id="20" name="Arrow: Right 19">
              <a:extLst>
                <a:ext uri="{FF2B5EF4-FFF2-40B4-BE49-F238E27FC236}">
                  <a16:creationId xmlns:a16="http://schemas.microsoft.com/office/drawing/2014/main" id="{812D6681-8D2D-16E2-13FE-86A2E8425C81}"/>
                </a:ext>
              </a:extLst>
            </p:cNvPr>
            <p:cNvSpPr/>
            <p:nvPr/>
          </p:nvSpPr>
          <p:spPr>
            <a:xfrm rot="8482224">
              <a:off x="1637983" y="2421088"/>
              <a:ext cx="1087369" cy="75061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A346FB0-6EC2-9477-BA8C-490ECFC9D72B}"/>
                </a:ext>
              </a:extLst>
            </p:cNvPr>
            <p:cNvSpPr txBox="1"/>
            <p:nvPr/>
          </p:nvSpPr>
          <p:spPr>
            <a:xfrm>
              <a:off x="2450957" y="1941563"/>
              <a:ext cx="2588922" cy="2308324"/>
            </a:xfrm>
            <a:prstGeom prst="rect">
              <a:avLst/>
            </a:prstGeom>
            <a:solidFill>
              <a:schemeClr val="accent6"/>
            </a:solidFill>
          </p:spPr>
          <p:txBody>
            <a:bodyPr wrap="square" rtlCol="0">
              <a:spAutoFit/>
            </a:bodyPr>
            <a:lstStyle/>
            <a:p>
              <a:pPr algn="ctr"/>
              <a:r>
                <a:rPr lang="en-US" sz="4800">
                  <a:solidFill>
                    <a:schemeClr val="bg1"/>
                  </a:solidFill>
                </a:rPr>
                <a:t>Click Register for Courses</a:t>
              </a:r>
            </a:p>
          </p:txBody>
        </p:sp>
      </p:grpSp>
    </p:spTree>
    <p:custDataLst>
      <p:tags r:id="rId1"/>
    </p:custDataLst>
    <p:extLst>
      <p:ext uri="{BB962C8B-B14F-4D97-AF65-F5344CB8AC3E}">
        <p14:creationId xmlns:p14="http://schemas.microsoft.com/office/powerpoint/2010/main" val="254725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FA67BD5C-EAA4-25A7-9F4A-DEB90A6E108A}"/>
              </a:ext>
            </a:extLst>
          </p:cNvPr>
          <p:cNvSpPr/>
          <p:nvPr/>
        </p:nvSpPr>
        <p:spPr>
          <a:xfrm>
            <a:off x="4175427" y="6039566"/>
            <a:ext cx="215757" cy="19520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12" name="Picture 11">
            <a:extLst>
              <a:ext uri="{FF2B5EF4-FFF2-40B4-BE49-F238E27FC236}">
                <a16:creationId xmlns:a16="http://schemas.microsoft.com/office/drawing/2014/main" id="{530D9225-6DD3-C27F-0FCF-FFB256314D48}"/>
              </a:ext>
            </a:extLst>
          </p:cNvPr>
          <p:cNvPicPr>
            <a:picLocks noChangeAspect="1"/>
          </p:cNvPicPr>
          <p:nvPr/>
        </p:nvPicPr>
        <p:blipFill>
          <a:blip r:embed="rId4">
            <a:extLst>
              <a:ext uri="{28A0092B-C50C-407E-A947-70E740481C1C}">
                <a14:useLocalDpi xmlns:a14="http://schemas.microsoft.com/office/drawing/2010/main" val="0"/>
              </a:ext>
            </a:extLst>
          </a:blip>
          <a:srcRect l="929" r="929"/>
          <a:stretch/>
        </p:blipFill>
        <p:spPr>
          <a:xfrm>
            <a:off x="3340" y="-25139"/>
            <a:ext cx="12188660" cy="6197341"/>
          </a:xfrm>
          <a:prstGeom prst="rect">
            <a:avLst/>
          </a:prstGeom>
        </p:spPr>
      </p:pic>
      <p:sp>
        <p:nvSpPr>
          <p:cNvPr id="20" name="Arrow: Right 19">
            <a:extLst>
              <a:ext uri="{FF2B5EF4-FFF2-40B4-BE49-F238E27FC236}">
                <a16:creationId xmlns:a16="http://schemas.microsoft.com/office/drawing/2014/main" id="{A7A021DE-47F6-1A9A-7300-7DAA6E05685B}"/>
              </a:ext>
            </a:extLst>
          </p:cNvPr>
          <p:cNvSpPr/>
          <p:nvPr/>
        </p:nvSpPr>
        <p:spPr>
          <a:xfrm rot="7561769">
            <a:off x="3008428" y="3603056"/>
            <a:ext cx="1087369" cy="75061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1B22C5F-244F-10F9-7211-FED5962C57E0}"/>
              </a:ext>
            </a:extLst>
          </p:cNvPr>
          <p:cNvSpPr txBox="1"/>
          <p:nvPr/>
        </p:nvSpPr>
        <p:spPr>
          <a:xfrm>
            <a:off x="4175426" y="4701379"/>
            <a:ext cx="5213791" cy="1754326"/>
          </a:xfrm>
          <a:prstGeom prst="rect">
            <a:avLst/>
          </a:prstGeom>
          <a:solidFill>
            <a:schemeClr val="accent6"/>
          </a:solidFill>
        </p:spPr>
        <p:txBody>
          <a:bodyPr wrap="square" rtlCol="0">
            <a:spAutoFit/>
          </a:bodyPr>
          <a:lstStyle/>
          <a:p>
            <a:pPr marL="344488" indent="-344488">
              <a:buFont typeface="Arial" panose="020B0604020202020204" pitchFamily="34" charset="0"/>
              <a:buChar char="•"/>
            </a:pPr>
            <a:r>
              <a:rPr lang="en-US" sz="3600">
                <a:solidFill>
                  <a:schemeClr val="bg1"/>
                </a:solidFill>
              </a:rPr>
              <a:t>Automatic CPT </a:t>
            </a:r>
          </a:p>
          <a:p>
            <a:pPr marL="344488" indent="-344488">
              <a:buFont typeface="Arial" panose="020B0604020202020204" pitchFamily="34" charset="0"/>
              <a:buChar char="•"/>
            </a:pPr>
            <a:r>
              <a:rPr lang="en-US" sz="3600">
                <a:solidFill>
                  <a:schemeClr val="bg1"/>
                </a:solidFill>
              </a:rPr>
              <a:t>Online Resource</a:t>
            </a:r>
          </a:p>
          <a:p>
            <a:pPr marL="344488" indent="-344488">
              <a:buFont typeface="Arial" panose="020B0604020202020204" pitchFamily="34" charset="0"/>
              <a:buChar char="•"/>
            </a:pPr>
            <a:r>
              <a:rPr lang="en-US" sz="3600">
                <a:solidFill>
                  <a:schemeClr val="bg1"/>
                </a:solidFill>
              </a:rPr>
              <a:t>Roster Required for CPT</a:t>
            </a:r>
          </a:p>
        </p:txBody>
      </p:sp>
      <p:sp>
        <p:nvSpPr>
          <p:cNvPr id="4" name="Arrow: Right 3">
            <a:extLst>
              <a:ext uri="{FF2B5EF4-FFF2-40B4-BE49-F238E27FC236}">
                <a16:creationId xmlns:a16="http://schemas.microsoft.com/office/drawing/2014/main" id="{2E0C8A62-44D3-ECC7-0C63-2A75737CDE89}"/>
              </a:ext>
            </a:extLst>
          </p:cNvPr>
          <p:cNvSpPr/>
          <p:nvPr/>
        </p:nvSpPr>
        <p:spPr>
          <a:xfrm rot="7669552">
            <a:off x="6216251" y="3162835"/>
            <a:ext cx="1087369" cy="75061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972781E-A41B-50BF-9EBD-E850A35DDD72}"/>
              </a:ext>
            </a:extLst>
          </p:cNvPr>
          <p:cNvPicPr>
            <a:picLocks noChangeAspect="1"/>
          </p:cNvPicPr>
          <p:nvPr/>
        </p:nvPicPr>
        <p:blipFill>
          <a:blip r:embed="rId5"/>
          <a:srcRect t="16088" r="81708" b="18500"/>
          <a:stretch/>
        </p:blipFill>
        <p:spPr>
          <a:xfrm>
            <a:off x="-26099" y="-23750"/>
            <a:ext cx="2276325" cy="5225968"/>
          </a:xfrm>
          <a:prstGeom prst="rect">
            <a:avLst/>
          </a:prstGeom>
        </p:spPr>
      </p:pic>
      <p:sp>
        <p:nvSpPr>
          <p:cNvPr id="6" name="Arrow: Right 5">
            <a:extLst>
              <a:ext uri="{FF2B5EF4-FFF2-40B4-BE49-F238E27FC236}">
                <a16:creationId xmlns:a16="http://schemas.microsoft.com/office/drawing/2014/main" id="{41874630-AEA7-38DD-4170-7E53D69E5D8F}"/>
              </a:ext>
            </a:extLst>
          </p:cNvPr>
          <p:cNvSpPr/>
          <p:nvPr/>
        </p:nvSpPr>
        <p:spPr>
          <a:xfrm rot="7572542">
            <a:off x="9469529" y="3358611"/>
            <a:ext cx="1087369" cy="75061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9605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6D77BF-C969-4EE4-C5FE-7E5D59051F21}"/>
              </a:ext>
            </a:extLst>
          </p:cNvPr>
          <p:cNvPicPr>
            <a:picLocks noChangeAspect="1"/>
          </p:cNvPicPr>
          <p:nvPr/>
        </p:nvPicPr>
        <p:blipFill>
          <a:blip r:embed="rId4"/>
          <a:srcRect t="11668" b="20027"/>
          <a:stretch/>
        </p:blipFill>
        <p:spPr>
          <a:xfrm>
            <a:off x="0" y="0"/>
            <a:ext cx="12192000" cy="6083532"/>
          </a:xfrm>
          <a:prstGeom prst="rect">
            <a:avLst/>
          </a:prstGeom>
        </p:spPr>
      </p:pic>
      <p:grpSp>
        <p:nvGrpSpPr>
          <p:cNvPr id="3" name="Group 2">
            <a:extLst>
              <a:ext uri="{FF2B5EF4-FFF2-40B4-BE49-F238E27FC236}">
                <a16:creationId xmlns:a16="http://schemas.microsoft.com/office/drawing/2014/main" id="{FD9BC39F-B892-5719-2685-0BCD43D3FAEB}"/>
              </a:ext>
            </a:extLst>
          </p:cNvPr>
          <p:cNvGrpSpPr/>
          <p:nvPr/>
        </p:nvGrpSpPr>
        <p:grpSpPr>
          <a:xfrm>
            <a:off x="6790867" y="1179659"/>
            <a:ext cx="4573265" cy="1816600"/>
            <a:chOff x="3790404" y="1164731"/>
            <a:chExt cx="1973547" cy="1816600"/>
          </a:xfrm>
        </p:grpSpPr>
        <p:sp>
          <p:nvSpPr>
            <p:cNvPr id="4" name="Arrow: Right 3">
              <a:extLst>
                <a:ext uri="{FF2B5EF4-FFF2-40B4-BE49-F238E27FC236}">
                  <a16:creationId xmlns:a16="http://schemas.microsoft.com/office/drawing/2014/main" id="{32C73837-7101-7F70-F663-DCA78B11C4E2}"/>
                </a:ext>
              </a:extLst>
            </p:cNvPr>
            <p:cNvSpPr/>
            <p:nvPr/>
          </p:nvSpPr>
          <p:spPr>
            <a:xfrm rot="11304303">
              <a:off x="3790404" y="1164731"/>
              <a:ext cx="660272" cy="626012"/>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0436CEB-1B9D-2382-79CC-3C3F9BD7694F}"/>
                </a:ext>
              </a:extLst>
            </p:cNvPr>
            <p:cNvSpPr txBox="1"/>
            <p:nvPr/>
          </p:nvSpPr>
          <p:spPr>
            <a:xfrm>
              <a:off x="4408585" y="1411671"/>
              <a:ext cx="1355366" cy="1569660"/>
            </a:xfrm>
            <a:prstGeom prst="rect">
              <a:avLst/>
            </a:prstGeom>
            <a:solidFill>
              <a:schemeClr val="accent6"/>
            </a:solidFill>
          </p:spPr>
          <p:txBody>
            <a:bodyPr wrap="square" rtlCol="0">
              <a:spAutoFit/>
            </a:bodyPr>
            <a:lstStyle/>
            <a:p>
              <a:pPr algn="ctr"/>
              <a:r>
                <a:rPr lang="en-US" sz="4800">
                  <a:solidFill>
                    <a:schemeClr val="bg1"/>
                  </a:solidFill>
                </a:rPr>
                <a:t>Click on </a:t>
              </a:r>
            </a:p>
            <a:p>
              <a:pPr algn="ctr"/>
              <a:r>
                <a:rPr lang="en-US" sz="4800">
                  <a:solidFill>
                    <a:schemeClr val="bg1"/>
                  </a:solidFill>
                </a:rPr>
                <a:t>All Types</a:t>
              </a:r>
            </a:p>
          </p:txBody>
        </p:sp>
      </p:grpSp>
      <p:pic>
        <p:nvPicPr>
          <p:cNvPr id="7" name="Picture 6">
            <a:extLst>
              <a:ext uri="{FF2B5EF4-FFF2-40B4-BE49-F238E27FC236}">
                <a16:creationId xmlns:a16="http://schemas.microsoft.com/office/drawing/2014/main" id="{755E4ACD-BC34-A45D-34E2-29FC3F93961B}"/>
              </a:ext>
            </a:extLst>
          </p:cNvPr>
          <p:cNvPicPr>
            <a:picLocks noChangeAspect="1"/>
          </p:cNvPicPr>
          <p:nvPr/>
        </p:nvPicPr>
        <p:blipFill>
          <a:blip r:embed="rId5"/>
          <a:srcRect l="38081" t="34706" r="45335" b="48627"/>
          <a:stretch/>
        </p:blipFill>
        <p:spPr>
          <a:xfrm>
            <a:off x="4471705" y="1020251"/>
            <a:ext cx="3767819" cy="2271383"/>
          </a:xfrm>
          <a:prstGeom prst="rect">
            <a:avLst/>
          </a:prstGeom>
        </p:spPr>
      </p:pic>
      <p:sp>
        <p:nvSpPr>
          <p:cNvPr id="8" name="Arrow: Right 7">
            <a:extLst>
              <a:ext uri="{FF2B5EF4-FFF2-40B4-BE49-F238E27FC236}">
                <a16:creationId xmlns:a16="http://schemas.microsoft.com/office/drawing/2014/main" id="{642B2EF4-121A-7F4F-CB08-9B74A050B36C}"/>
              </a:ext>
            </a:extLst>
          </p:cNvPr>
          <p:cNvSpPr/>
          <p:nvPr/>
        </p:nvSpPr>
        <p:spPr>
          <a:xfrm rot="20650016">
            <a:off x="3389183" y="2211444"/>
            <a:ext cx="1260041" cy="747502"/>
          </a:xfrm>
          <a:prstGeom prst="rightArrow">
            <a:avLst/>
          </a:prstGeom>
          <a:ln>
            <a:solidFill>
              <a:schemeClr val="bg1">
                <a:lumMod val="95000"/>
              </a:schemeClr>
            </a:solidFill>
          </a:ln>
          <a:effectLst>
            <a:outerShdw blurRad="50800" dist="38100" dir="5400000" algn="t"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D19DDAC-F6D9-9808-75EF-BE4B8B28AE34}"/>
              </a:ext>
            </a:extLst>
          </p:cNvPr>
          <p:cNvPicPr>
            <a:picLocks noChangeAspect="1"/>
          </p:cNvPicPr>
          <p:nvPr/>
        </p:nvPicPr>
        <p:blipFill>
          <a:blip r:embed="rId6"/>
          <a:srcRect t="16088" r="81708" b="18500"/>
          <a:stretch/>
        </p:blipFill>
        <p:spPr>
          <a:xfrm>
            <a:off x="1148" y="0"/>
            <a:ext cx="2276325" cy="5225968"/>
          </a:xfrm>
          <a:prstGeom prst="rect">
            <a:avLst/>
          </a:prstGeom>
        </p:spPr>
      </p:pic>
    </p:spTree>
    <p:custDataLst>
      <p:tags r:id="rId1"/>
    </p:custDataLst>
    <p:extLst>
      <p:ext uri="{BB962C8B-B14F-4D97-AF65-F5344CB8AC3E}">
        <p14:creationId xmlns:p14="http://schemas.microsoft.com/office/powerpoint/2010/main" val="406402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par>
                          <p:cTn id="12" fill="hold">
                            <p:stCondLst>
                              <p:cond delay="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500"/>
                            </p:stCondLst>
                            <p:childTnLst>
                              <p:par>
                                <p:cTn id="17" presetID="47"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37ED919-3FDD-A7D5-8BDE-A4250EE5ECA6}"/>
              </a:ext>
            </a:extLst>
          </p:cNvPr>
          <p:cNvPicPr>
            <a:picLocks noChangeAspect="1"/>
          </p:cNvPicPr>
          <p:nvPr/>
        </p:nvPicPr>
        <p:blipFill>
          <a:blip r:embed="rId4">
            <a:extLst>
              <a:ext uri="{28A0092B-C50C-407E-A947-70E740481C1C}">
                <a14:useLocalDpi xmlns:a14="http://schemas.microsoft.com/office/drawing/2010/main" val="0"/>
              </a:ext>
            </a:extLst>
          </a:blip>
          <a:srcRect l="459" t="14782" r="3305" b="964"/>
          <a:stretch/>
        </p:blipFill>
        <p:spPr>
          <a:xfrm>
            <a:off x="0" y="0"/>
            <a:ext cx="12192000" cy="5683398"/>
          </a:xfrm>
          <a:prstGeom prst="rect">
            <a:avLst/>
          </a:prstGeom>
        </p:spPr>
      </p:pic>
      <p:grpSp>
        <p:nvGrpSpPr>
          <p:cNvPr id="10" name="Group 9">
            <a:extLst>
              <a:ext uri="{FF2B5EF4-FFF2-40B4-BE49-F238E27FC236}">
                <a16:creationId xmlns:a16="http://schemas.microsoft.com/office/drawing/2014/main" id="{ED83251D-76AF-C3C1-4C97-1A961F5E040D}"/>
              </a:ext>
            </a:extLst>
          </p:cNvPr>
          <p:cNvGrpSpPr/>
          <p:nvPr/>
        </p:nvGrpSpPr>
        <p:grpSpPr>
          <a:xfrm>
            <a:off x="2683824" y="761923"/>
            <a:ext cx="6355950" cy="2536337"/>
            <a:chOff x="1308396" y="1369998"/>
            <a:chExt cx="6355950" cy="2536337"/>
          </a:xfrm>
        </p:grpSpPr>
        <p:sp>
          <p:nvSpPr>
            <p:cNvPr id="12" name="Arrow: Right 11">
              <a:extLst>
                <a:ext uri="{FF2B5EF4-FFF2-40B4-BE49-F238E27FC236}">
                  <a16:creationId xmlns:a16="http://schemas.microsoft.com/office/drawing/2014/main" id="{5DBB110D-FEA7-F124-6623-A6ACD294B116}"/>
                </a:ext>
              </a:extLst>
            </p:cNvPr>
            <p:cNvSpPr/>
            <p:nvPr/>
          </p:nvSpPr>
          <p:spPr>
            <a:xfrm rot="19154335">
              <a:off x="6576977" y="1369998"/>
              <a:ext cx="1087369" cy="750616"/>
            </a:xfrm>
            <a:prstGeom prst="rightArrow">
              <a:avLst>
                <a:gd name="adj1" fmla="val 50000"/>
                <a:gd name="adj2" fmla="val 55140"/>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5C0A208-1A9B-02D2-3571-C08D37B04BD7}"/>
                </a:ext>
              </a:extLst>
            </p:cNvPr>
            <p:cNvSpPr txBox="1"/>
            <p:nvPr/>
          </p:nvSpPr>
          <p:spPr>
            <a:xfrm>
              <a:off x="1308396" y="1782677"/>
              <a:ext cx="5515070" cy="2123658"/>
            </a:xfrm>
            <a:prstGeom prst="rect">
              <a:avLst/>
            </a:prstGeom>
            <a:solidFill>
              <a:schemeClr val="accent6"/>
            </a:solidFill>
          </p:spPr>
          <p:txBody>
            <a:bodyPr wrap="square" rtlCol="0">
              <a:spAutoFit/>
            </a:bodyPr>
            <a:lstStyle/>
            <a:p>
              <a:pPr marL="571500" indent="-571500">
                <a:buFont typeface="Arial" panose="020B0604020202020204" pitchFamily="34" charset="0"/>
                <a:buChar char="•"/>
              </a:pPr>
              <a:r>
                <a:rPr lang="en-US" sz="4400">
                  <a:solidFill>
                    <a:schemeClr val="bg1"/>
                  </a:solidFill>
                </a:rPr>
                <a:t>Enter the word “mandate” in Search</a:t>
              </a:r>
            </a:p>
            <a:p>
              <a:pPr marL="571500" indent="-571500">
                <a:buFont typeface="Arial" panose="020B0604020202020204" pitchFamily="34" charset="0"/>
                <a:buChar char="•"/>
              </a:pPr>
              <a:r>
                <a:rPr lang="en-US" sz="4400">
                  <a:solidFill>
                    <a:schemeClr val="bg1"/>
                  </a:solidFill>
                </a:rPr>
                <a:t>Click Find Course</a:t>
              </a:r>
            </a:p>
          </p:txBody>
        </p:sp>
      </p:grpSp>
      <p:pic>
        <p:nvPicPr>
          <p:cNvPr id="9" name="Picture 8">
            <a:extLst>
              <a:ext uri="{FF2B5EF4-FFF2-40B4-BE49-F238E27FC236}">
                <a16:creationId xmlns:a16="http://schemas.microsoft.com/office/drawing/2014/main" id="{239327BF-4BB0-6AE5-D700-878E27CC548F}"/>
              </a:ext>
            </a:extLst>
          </p:cNvPr>
          <p:cNvPicPr>
            <a:picLocks noChangeAspect="1"/>
          </p:cNvPicPr>
          <p:nvPr/>
        </p:nvPicPr>
        <p:blipFill>
          <a:blip r:embed="rId5"/>
          <a:srcRect t="16088" r="81708" b="18500"/>
          <a:stretch/>
        </p:blipFill>
        <p:spPr>
          <a:xfrm>
            <a:off x="-23890" y="-1"/>
            <a:ext cx="2171700" cy="4985771"/>
          </a:xfrm>
          <a:prstGeom prst="rect">
            <a:avLst/>
          </a:prstGeom>
        </p:spPr>
      </p:pic>
    </p:spTree>
    <p:custDataLst>
      <p:tags r:id="rId1"/>
    </p:custDataLst>
    <p:extLst>
      <p:ext uri="{BB962C8B-B14F-4D97-AF65-F5344CB8AC3E}">
        <p14:creationId xmlns:p14="http://schemas.microsoft.com/office/powerpoint/2010/main" val="278089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6D77BF-C969-4EE4-C5FE-7E5D59051F21}"/>
              </a:ext>
            </a:extLst>
          </p:cNvPr>
          <p:cNvPicPr>
            <a:picLocks noChangeAspect="1"/>
          </p:cNvPicPr>
          <p:nvPr/>
        </p:nvPicPr>
        <p:blipFill>
          <a:blip r:embed="rId4">
            <a:extLst>
              <a:ext uri="{28A0092B-C50C-407E-A947-70E740481C1C}">
                <a14:useLocalDpi xmlns:a14="http://schemas.microsoft.com/office/drawing/2010/main" val="0"/>
              </a:ext>
            </a:extLst>
          </a:blip>
          <a:srcRect t="14622" r="2980" b="6592"/>
          <a:stretch/>
        </p:blipFill>
        <p:spPr>
          <a:xfrm>
            <a:off x="12700" y="0"/>
            <a:ext cx="12181821" cy="5685692"/>
          </a:xfrm>
          <a:prstGeom prst="rect">
            <a:avLst/>
          </a:prstGeom>
        </p:spPr>
      </p:pic>
      <p:grpSp>
        <p:nvGrpSpPr>
          <p:cNvPr id="3" name="Group 2">
            <a:extLst>
              <a:ext uri="{FF2B5EF4-FFF2-40B4-BE49-F238E27FC236}">
                <a16:creationId xmlns:a16="http://schemas.microsoft.com/office/drawing/2014/main" id="{FD9BC39F-B892-5719-2685-0BCD43D3FAEB}"/>
              </a:ext>
            </a:extLst>
          </p:cNvPr>
          <p:cNvGrpSpPr/>
          <p:nvPr/>
        </p:nvGrpSpPr>
        <p:grpSpPr>
          <a:xfrm>
            <a:off x="2812180" y="208516"/>
            <a:ext cx="4583704" cy="1078116"/>
            <a:chOff x="3723220" y="1094742"/>
            <a:chExt cx="1690072" cy="1996682"/>
          </a:xfrm>
        </p:grpSpPr>
        <p:sp>
          <p:nvSpPr>
            <p:cNvPr id="4" name="Arrow: Right 3">
              <a:extLst>
                <a:ext uri="{FF2B5EF4-FFF2-40B4-BE49-F238E27FC236}">
                  <a16:creationId xmlns:a16="http://schemas.microsoft.com/office/drawing/2014/main" id="{32C73837-7101-7F70-F663-DCA78B11C4E2}"/>
                </a:ext>
              </a:extLst>
            </p:cNvPr>
            <p:cNvSpPr/>
            <p:nvPr/>
          </p:nvSpPr>
          <p:spPr>
            <a:xfrm rot="12604889">
              <a:off x="3723220" y="1094742"/>
              <a:ext cx="552708" cy="116698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0436CEB-1B9D-2382-79CC-3C3F9BD7694F}"/>
                </a:ext>
              </a:extLst>
            </p:cNvPr>
            <p:cNvSpPr txBox="1"/>
            <p:nvPr/>
          </p:nvSpPr>
          <p:spPr>
            <a:xfrm>
              <a:off x="4057926" y="1521764"/>
              <a:ext cx="1355366" cy="1569660"/>
            </a:xfrm>
            <a:prstGeom prst="rect">
              <a:avLst/>
            </a:prstGeom>
            <a:solidFill>
              <a:schemeClr val="accent6"/>
            </a:solidFill>
          </p:spPr>
          <p:txBody>
            <a:bodyPr wrap="square" rtlCol="0">
              <a:spAutoFit/>
            </a:bodyPr>
            <a:lstStyle/>
            <a:p>
              <a:pPr algn="ctr"/>
              <a:r>
                <a:rPr lang="en-US" sz="4800">
                  <a:solidFill>
                    <a:schemeClr val="bg1"/>
                  </a:solidFill>
                </a:rPr>
                <a:t>Help Feature</a:t>
              </a:r>
            </a:p>
          </p:txBody>
        </p:sp>
      </p:grpSp>
      <p:sp>
        <p:nvSpPr>
          <p:cNvPr id="11" name="Rectangle 10">
            <a:extLst>
              <a:ext uri="{FF2B5EF4-FFF2-40B4-BE49-F238E27FC236}">
                <a16:creationId xmlns:a16="http://schemas.microsoft.com/office/drawing/2014/main" id="{9201E11C-A6F4-2F53-4710-606FC6E85679}"/>
              </a:ext>
            </a:extLst>
          </p:cNvPr>
          <p:cNvSpPr/>
          <p:nvPr/>
        </p:nvSpPr>
        <p:spPr>
          <a:xfrm>
            <a:off x="2831411" y="4495800"/>
            <a:ext cx="8763689" cy="619158"/>
          </a:xfrm>
          <a:prstGeom prst="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9635566-66DD-80BA-AA72-A97973D614D4}"/>
              </a:ext>
            </a:extLst>
          </p:cNvPr>
          <p:cNvPicPr>
            <a:picLocks noChangeAspect="1"/>
          </p:cNvPicPr>
          <p:nvPr/>
        </p:nvPicPr>
        <p:blipFill>
          <a:blip r:embed="rId5"/>
          <a:srcRect l="25731" t="18702" r="25810" b="27255"/>
          <a:stretch/>
        </p:blipFill>
        <p:spPr>
          <a:xfrm>
            <a:off x="3719948" y="1284884"/>
            <a:ext cx="5540188" cy="3706323"/>
          </a:xfrm>
          <a:prstGeom prst="rect">
            <a:avLst/>
          </a:prstGeom>
        </p:spPr>
      </p:pic>
      <p:pic>
        <p:nvPicPr>
          <p:cNvPr id="9" name="Picture 8">
            <a:extLst>
              <a:ext uri="{FF2B5EF4-FFF2-40B4-BE49-F238E27FC236}">
                <a16:creationId xmlns:a16="http://schemas.microsoft.com/office/drawing/2014/main" id="{621E8509-20A8-1979-DBEE-6A0779E25B51}"/>
              </a:ext>
            </a:extLst>
          </p:cNvPr>
          <p:cNvPicPr>
            <a:picLocks noChangeAspect="1"/>
          </p:cNvPicPr>
          <p:nvPr/>
        </p:nvPicPr>
        <p:blipFill>
          <a:blip r:embed="rId6"/>
          <a:srcRect t="16088" r="81708" b="18500"/>
          <a:stretch/>
        </p:blipFill>
        <p:spPr>
          <a:xfrm>
            <a:off x="1148" y="0"/>
            <a:ext cx="2276325" cy="5225968"/>
          </a:xfrm>
          <a:prstGeom prst="rect">
            <a:avLst/>
          </a:prstGeom>
        </p:spPr>
      </p:pic>
    </p:spTree>
    <p:custDataLst>
      <p:tags r:id="rId1"/>
    </p:custDataLst>
    <p:extLst>
      <p:ext uri="{BB962C8B-B14F-4D97-AF65-F5344CB8AC3E}">
        <p14:creationId xmlns:p14="http://schemas.microsoft.com/office/powerpoint/2010/main" val="400868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2DB4B7-E323-177A-52FD-F8746C4BE62D}"/>
              </a:ext>
            </a:extLst>
          </p:cNvPr>
          <p:cNvPicPr>
            <a:picLocks noChangeAspect="1"/>
          </p:cNvPicPr>
          <p:nvPr/>
        </p:nvPicPr>
        <p:blipFill>
          <a:blip r:embed="rId4"/>
          <a:srcRect t="11428" r="2328" b="20590"/>
          <a:stretch/>
        </p:blipFill>
        <p:spPr>
          <a:xfrm>
            <a:off x="3340" y="-25139"/>
            <a:ext cx="12188660" cy="6197341"/>
          </a:xfrm>
          <a:prstGeom prst="rect">
            <a:avLst/>
          </a:prstGeom>
        </p:spPr>
      </p:pic>
      <p:grpSp>
        <p:nvGrpSpPr>
          <p:cNvPr id="22" name="Group 21">
            <a:extLst>
              <a:ext uri="{FF2B5EF4-FFF2-40B4-BE49-F238E27FC236}">
                <a16:creationId xmlns:a16="http://schemas.microsoft.com/office/drawing/2014/main" id="{003BAD06-8797-719F-8226-91B4F41E5315}"/>
              </a:ext>
            </a:extLst>
          </p:cNvPr>
          <p:cNvGrpSpPr/>
          <p:nvPr/>
        </p:nvGrpSpPr>
        <p:grpSpPr>
          <a:xfrm>
            <a:off x="5280269" y="5048440"/>
            <a:ext cx="5269279" cy="1569660"/>
            <a:chOff x="1656102" y="4365942"/>
            <a:chExt cx="5269279" cy="1569660"/>
          </a:xfrm>
        </p:grpSpPr>
        <p:sp>
          <p:nvSpPr>
            <p:cNvPr id="20" name="Arrow: Right 19">
              <a:extLst>
                <a:ext uri="{FF2B5EF4-FFF2-40B4-BE49-F238E27FC236}">
                  <a16:creationId xmlns:a16="http://schemas.microsoft.com/office/drawing/2014/main" id="{A7A021DE-47F6-1A9A-7300-7DAA6E05685B}"/>
                </a:ext>
              </a:extLst>
            </p:cNvPr>
            <p:cNvSpPr/>
            <p:nvPr/>
          </p:nvSpPr>
          <p:spPr>
            <a:xfrm>
              <a:off x="5838012" y="4869248"/>
              <a:ext cx="1087369" cy="75061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1B22C5F-244F-10F9-7211-FED5962C57E0}"/>
                </a:ext>
              </a:extLst>
            </p:cNvPr>
            <p:cNvSpPr txBox="1"/>
            <p:nvPr/>
          </p:nvSpPr>
          <p:spPr>
            <a:xfrm>
              <a:off x="1656102" y="4365942"/>
              <a:ext cx="4555610" cy="1569660"/>
            </a:xfrm>
            <a:prstGeom prst="rect">
              <a:avLst/>
            </a:prstGeom>
            <a:solidFill>
              <a:schemeClr val="accent6"/>
            </a:solidFill>
          </p:spPr>
          <p:txBody>
            <a:bodyPr wrap="square" rtlCol="0">
              <a:spAutoFit/>
            </a:bodyPr>
            <a:lstStyle/>
            <a:p>
              <a:r>
                <a:rPr lang="en-US" sz="4800">
                  <a:solidFill>
                    <a:schemeClr val="bg1"/>
                  </a:solidFill>
                </a:rPr>
                <a:t>Click Register to enroll in a course </a:t>
              </a:r>
            </a:p>
          </p:txBody>
        </p:sp>
      </p:grpSp>
      <p:pic>
        <p:nvPicPr>
          <p:cNvPr id="12" name="Picture 11">
            <a:extLst>
              <a:ext uri="{FF2B5EF4-FFF2-40B4-BE49-F238E27FC236}">
                <a16:creationId xmlns:a16="http://schemas.microsoft.com/office/drawing/2014/main" id="{E751B976-46CE-91E0-65D1-E2BF42688742}"/>
              </a:ext>
            </a:extLst>
          </p:cNvPr>
          <p:cNvPicPr>
            <a:picLocks noChangeAspect="1"/>
          </p:cNvPicPr>
          <p:nvPr/>
        </p:nvPicPr>
        <p:blipFill>
          <a:blip r:embed="rId5"/>
          <a:stretch>
            <a:fillRect/>
          </a:stretch>
        </p:blipFill>
        <p:spPr>
          <a:xfrm>
            <a:off x="10537825" y="5667377"/>
            <a:ext cx="1123950" cy="504825"/>
          </a:xfrm>
          <a:prstGeom prst="rect">
            <a:avLst/>
          </a:prstGeom>
        </p:spPr>
      </p:pic>
      <p:pic>
        <p:nvPicPr>
          <p:cNvPr id="6" name="Picture 5">
            <a:extLst>
              <a:ext uri="{FF2B5EF4-FFF2-40B4-BE49-F238E27FC236}">
                <a16:creationId xmlns:a16="http://schemas.microsoft.com/office/drawing/2014/main" id="{70C5AB4D-2906-9BA3-AB35-4E26A3A74EBD}"/>
              </a:ext>
            </a:extLst>
          </p:cNvPr>
          <p:cNvPicPr>
            <a:picLocks noChangeAspect="1"/>
          </p:cNvPicPr>
          <p:nvPr/>
        </p:nvPicPr>
        <p:blipFill>
          <a:blip r:embed="rId6"/>
          <a:srcRect t="15167" r="81922" b="18834"/>
          <a:stretch/>
        </p:blipFill>
        <p:spPr>
          <a:xfrm>
            <a:off x="-1" y="-1"/>
            <a:ext cx="2283963" cy="5353309"/>
          </a:xfrm>
          <a:prstGeom prst="rect">
            <a:avLst/>
          </a:prstGeom>
        </p:spPr>
      </p:pic>
      <p:grpSp>
        <p:nvGrpSpPr>
          <p:cNvPr id="19" name="Group 18">
            <a:extLst>
              <a:ext uri="{FF2B5EF4-FFF2-40B4-BE49-F238E27FC236}">
                <a16:creationId xmlns:a16="http://schemas.microsoft.com/office/drawing/2014/main" id="{EE959B88-71E3-5CFC-89BE-62211003E898}"/>
              </a:ext>
            </a:extLst>
          </p:cNvPr>
          <p:cNvGrpSpPr/>
          <p:nvPr/>
        </p:nvGrpSpPr>
        <p:grpSpPr>
          <a:xfrm>
            <a:off x="1844489" y="2270817"/>
            <a:ext cx="4251511" cy="2666772"/>
            <a:chOff x="1261783" y="1973637"/>
            <a:chExt cx="4251511" cy="2666772"/>
          </a:xfrm>
        </p:grpSpPr>
        <p:sp>
          <p:nvSpPr>
            <p:cNvPr id="15" name="Arrow: Right 14">
              <a:extLst>
                <a:ext uri="{FF2B5EF4-FFF2-40B4-BE49-F238E27FC236}">
                  <a16:creationId xmlns:a16="http://schemas.microsoft.com/office/drawing/2014/main" id="{AAA05E6D-8983-EC19-1E1D-88D10F1ACE1A}"/>
                </a:ext>
              </a:extLst>
            </p:cNvPr>
            <p:cNvSpPr/>
            <p:nvPr/>
          </p:nvSpPr>
          <p:spPr>
            <a:xfrm rot="12314914">
              <a:off x="1261783" y="1973637"/>
              <a:ext cx="1292762" cy="6660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A9BD561-DDFE-4FCE-AF42-65C4ECEA546C}"/>
                </a:ext>
              </a:extLst>
            </p:cNvPr>
            <p:cNvSpPr txBox="1"/>
            <p:nvPr/>
          </p:nvSpPr>
          <p:spPr>
            <a:xfrm>
              <a:off x="2283963" y="2332085"/>
              <a:ext cx="3229331" cy="2308324"/>
            </a:xfrm>
            <a:prstGeom prst="rect">
              <a:avLst/>
            </a:prstGeom>
            <a:solidFill>
              <a:schemeClr val="accent6"/>
            </a:solidFill>
          </p:spPr>
          <p:txBody>
            <a:bodyPr wrap="square" rtlCol="0">
              <a:spAutoFit/>
            </a:bodyPr>
            <a:lstStyle/>
            <a:p>
              <a:r>
                <a:rPr lang="en-US" sz="4800">
                  <a:solidFill>
                    <a:schemeClr val="bg1"/>
                  </a:solidFill>
                </a:rPr>
                <a:t>Then Click Dashboard to Start</a:t>
              </a:r>
            </a:p>
          </p:txBody>
        </p:sp>
      </p:grpSp>
    </p:spTree>
    <p:custDataLst>
      <p:tags r:id="rId1"/>
    </p:custDataLst>
    <p:extLst>
      <p:ext uri="{BB962C8B-B14F-4D97-AF65-F5344CB8AC3E}">
        <p14:creationId xmlns:p14="http://schemas.microsoft.com/office/powerpoint/2010/main" val="187008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A3AF2-A4FC-8F95-97F5-6353152E5A4F}"/>
              </a:ext>
            </a:extLst>
          </p:cNvPr>
          <p:cNvPicPr>
            <a:picLocks noChangeAspect="1"/>
          </p:cNvPicPr>
          <p:nvPr/>
        </p:nvPicPr>
        <p:blipFill>
          <a:blip r:embed="rId4"/>
          <a:srcRect t="13922"/>
          <a:stretch/>
        </p:blipFill>
        <p:spPr>
          <a:xfrm>
            <a:off x="0" y="0"/>
            <a:ext cx="12192000" cy="6295251"/>
          </a:xfrm>
          <a:prstGeom prst="rect">
            <a:avLst/>
          </a:prstGeom>
        </p:spPr>
      </p:pic>
      <p:grpSp>
        <p:nvGrpSpPr>
          <p:cNvPr id="7" name="Group 6">
            <a:extLst>
              <a:ext uri="{FF2B5EF4-FFF2-40B4-BE49-F238E27FC236}">
                <a16:creationId xmlns:a16="http://schemas.microsoft.com/office/drawing/2014/main" id="{625046CF-2D18-F830-C4D2-6095CE40AA5A}"/>
              </a:ext>
            </a:extLst>
          </p:cNvPr>
          <p:cNvGrpSpPr/>
          <p:nvPr/>
        </p:nvGrpSpPr>
        <p:grpSpPr>
          <a:xfrm>
            <a:off x="4825253" y="2377049"/>
            <a:ext cx="4520453" cy="1928108"/>
            <a:chOff x="1261783" y="1973637"/>
            <a:chExt cx="5300383" cy="1928108"/>
          </a:xfrm>
        </p:grpSpPr>
        <p:sp>
          <p:nvSpPr>
            <p:cNvPr id="8" name="Arrow: Right 7">
              <a:extLst>
                <a:ext uri="{FF2B5EF4-FFF2-40B4-BE49-F238E27FC236}">
                  <a16:creationId xmlns:a16="http://schemas.microsoft.com/office/drawing/2014/main" id="{21CECF60-48C0-3A8D-F395-54E5DA62E20A}"/>
                </a:ext>
              </a:extLst>
            </p:cNvPr>
            <p:cNvSpPr/>
            <p:nvPr/>
          </p:nvSpPr>
          <p:spPr>
            <a:xfrm rot="12314914">
              <a:off x="1261783" y="1973637"/>
              <a:ext cx="1292762" cy="6660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C374AB-612D-F693-647F-4393B11DA7E0}"/>
                </a:ext>
              </a:extLst>
            </p:cNvPr>
            <p:cNvSpPr txBox="1"/>
            <p:nvPr/>
          </p:nvSpPr>
          <p:spPr>
            <a:xfrm>
              <a:off x="2283964" y="2332085"/>
              <a:ext cx="4278202" cy="1569660"/>
            </a:xfrm>
            <a:prstGeom prst="rect">
              <a:avLst/>
            </a:prstGeom>
            <a:solidFill>
              <a:schemeClr val="accent6"/>
            </a:solidFill>
          </p:spPr>
          <p:txBody>
            <a:bodyPr wrap="square" rtlCol="0">
              <a:spAutoFit/>
            </a:bodyPr>
            <a:lstStyle/>
            <a:p>
              <a:pPr algn="ctr"/>
              <a:r>
                <a:rPr lang="en-US" sz="4800">
                  <a:solidFill>
                    <a:schemeClr val="bg1"/>
                  </a:solidFill>
                </a:rPr>
                <a:t>Click to Open the Training</a:t>
              </a:r>
            </a:p>
          </p:txBody>
        </p:sp>
      </p:grpSp>
      <p:pic>
        <p:nvPicPr>
          <p:cNvPr id="6" name="Picture 5">
            <a:extLst>
              <a:ext uri="{FF2B5EF4-FFF2-40B4-BE49-F238E27FC236}">
                <a16:creationId xmlns:a16="http://schemas.microsoft.com/office/drawing/2014/main" id="{53349669-B71B-797C-DC0F-9BC85A19577A}"/>
              </a:ext>
            </a:extLst>
          </p:cNvPr>
          <p:cNvPicPr>
            <a:picLocks noChangeAspect="1"/>
          </p:cNvPicPr>
          <p:nvPr/>
        </p:nvPicPr>
        <p:blipFill>
          <a:blip r:embed="rId5"/>
          <a:srcRect t="15167" r="81922" b="18834"/>
          <a:stretch/>
        </p:blipFill>
        <p:spPr>
          <a:xfrm>
            <a:off x="0" y="-1"/>
            <a:ext cx="2286000" cy="5358083"/>
          </a:xfrm>
          <a:prstGeom prst="rect">
            <a:avLst/>
          </a:prstGeom>
        </p:spPr>
      </p:pic>
    </p:spTree>
    <p:custDataLst>
      <p:tags r:id="rId1"/>
    </p:custDataLst>
    <p:extLst>
      <p:ext uri="{BB962C8B-B14F-4D97-AF65-F5344CB8AC3E}">
        <p14:creationId xmlns:p14="http://schemas.microsoft.com/office/powerpoint/2010/main" val="317297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A8DE60-4531-F917-F2A3-2670301319BF}"/>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kern="1200">
                <a:solidFill>
                  <a:srgbClr val="FFFFFF"/>
                </a:solidFill>
                <a:latin typeface="+mj-lt"/>
                <a:ea typeface="+mj-ea"/>
                <a:cs typeface="+mj-cs"/>
              </a:rPr>
              <a:t>What We’ll </a:t>
            </a:r>
            <a:br>
              <a:rPr lang="en-US" kern="1200">
                <a:solidFill>
                  <a:srgbClr val="FFFFFF"/>
                </a:solidFill>
                <a:latin typeface="+mj-lt"/>
                <a:ea typeface="+mj-ea"/>
                <a:cs typeface="+mj-cs"/>
              </a:rPr>
            </a:br>
            <a:r>
              <a:rPr lang="en-US" kern="1200">
                <a:solidFill>
                  <a:srgbClr val="FFFFFF"/>
                </a:solidFill>
                <a:latin typeface="+mj-lt"/>
                <a:ea typeface="+mj-ea"/>
                <a:cs typeface="+mj-cs"/>
              </a:rPr>
              <a:t>Cover Today</a:t>
            </a:r>
          </a:p>
        </p:txBody>
      </p:sp>
      <p:sp>
        <p:nvSpPr>
          <p:cNvPr id="42" name="Arc 4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Shape 17">
            <a:extLst>
              <a:ext uri="{FF2B5EF4-FFF2-40B4-BE49-F238E27FC236}">
                <a16:creationId xmlns:a16="http://schemas.microsoft.com/office/drawing/2014/main" id="{A1E23644-EEB5-9842-EEB3-93E88598B56F}"/>
              </a:ext>
            </a:extLst>
          </p:cNvPr>
          <p:cNvSpPr/>
          <p:nvPr/>
        </p:nvSpPr>
        <p:spPr>
          <a:xfrm>
            <a:off x="4447308" y="591344"/>
            <a:ext cx="7347648" cy="5585619"/>
          </a:xfrm>
          <a:custGeom>
            <a:avLst/>
            <a:gdLst>
              <a:gd name="connsiteX0" fmla="*/ 0 w 3126192"/>
              <a:gd name="connsiteY0" fmla="*/ 0 h 1344434"/>
              <a:gd name="connsiteX1" fmla="*/ 3126192 w 3126192"/>
              <a:gd name="connsiteY1" fmla="*/ 0 h 1344434"/>
              <a:gd name="connsiteX2" fmla="*/ 3126192 w 3126192"/>
              <a:gd name="connsiteY2" fmla="*/ 1344434 h 1344434"/>
              <a:gd name="connsiteX3" fmla="*/ 0 w 3126192"/>
              <a:gd name="connsiteY3" fmla="*/ 1344434 h 1344434"/>
              <a:gd name="connsiteX4" fmla="*/ 0 w 3126192"/>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192" h="1344434">
                <a:moveTo>
                  <a:pt x="0" y="0"/>
                </a:moveTo>
                <a:lnTo>
                  <a:pt x="3126192" y="0"/>
                </a:lnTo>
                <a:lnTo>
                  <a:pt x="3126192"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lIns="91440" tIns="45720" rIns="91440" bIns="45720" numCol="1" spcCol="1270" rtlCol="0" anchor="ctr" anchorCtr="0">
            <a:normAutofit/>
          </a:bodyPr>
          <a:lstStyle/>
          <a:p>
            <a:pPr marL="452120" lvl="0" indent="-228600">
              <a:lnSpc>
                <a:spcPct val="90000"/>
              </a:lnSpc>
              <a:spcBef>
                <a:spcPct val="0"/>
              </a:spcBef>
              <a:spcAft>
                <a:spcPts val="2400"/>
              </a:spcAft>
              <a:buClr>
                <a:srgbClr val="002060"/>
              </a:buClr>
              <a:buFont typeface="Arial" panose="020B0604020202020204" pitchFamily="34" charset="0"/>
              <a:buChar char="•"/>
            </a:pPr>
            <a:r>
              <a:rPr lang="en-US" sz="2800">
                <a:solidFill>
                  <a:schemeClr val="tx2"/>
                </a:solidFill>
              </a:rPr>
              <a:t>Learning Portal Basics</a:t>
            </a:r>
            <a:endParaRPr lang="en-US">
              <a:solidFill>
                <a:schemeClr val="tx2"/>
              </a:solidFill>
            </a:endParaRPr>
          </a:p>
          <a:p>
            <a:pPr marL="452120" indent="-228600">
              <a:lnSpc>
                <a:spcPct val="90000"/>
              </a:lnSpc>
              <a:spcBef>
                <a:spcPct val="0"/>
              </a:spcBef>
              <a:spcAft>
                <a:spcPts val="2400"/>
              </a:spcAft>
              <a:buClr>
                <a:srgbClr val="002060"/>
              </a:buClr>
              <a:buFont typeface="Arial" panose="020B0604020202020204" pitchFamily="34" charset="0"/>
              <a:buChar char="•"/>
            </a:pPr>
            <a:r>
              <a:rPr lang="en-US" sz="2800">
                <a:solidFill>
                  <a:schemeClr val="tx2"/>
                </a:solidFill>
              </a:rPr>
              <a:t>Products Recently Released and in Production</a:t>
            </a:r>
            <a:endParaRPr lang="en-US" sz="2800">
              <a:solidFill>
                <a:schemeClr val="tx2"/>
              </a:solidFill>
              <a:ea typeface="Calibri"/>
              <a:cs typeface="Calibri"/>
            </a:endParaRPr>
          </a:p>
          <a:p>
            <a:pPr marL="452120" lvl="0" indent="-228600">
              <a:lnSpc>
                <a:spcPct val="90000"/>
              </a:lnSpc>
              <a:spcBef>
                <a:spcPct val="0"/>
              </a:spcBef>
              <a:spcAft>
                <a:spcPts val="2400"/>
              </a:spcAft>
              <a:buClr>
                <a:srgbClr val="002060"/>
              </a:buClr>
              <a:buFont typeface="Arial" panose="020B0604020202020204" pitchFamily="34" charset="0"/>
              <a:buChar char="•"/>
            </a:pPr>
            <a:r>
              <a:rPr lang="en-US" sz="2800">
                <a:solidFill>
                  <a:schemeClr val="tx2"/>
                </a:solidFill>
              </a:rPr>
              <a:t>Hands-on Activities</a:t>
            </a:r>
            <a:endParaRPr lang="en-US" sz="2800">
              <a:solidFill>
                <a:schemeClr val="tx2"/>
              </a:solidFill>
              <a:ea typeface="Calibri"/>
              <a:cs typeface="Calibri"/>
            </a:endParaRPr>
          </a:p>
          <a:p>
            <a:pPr marL="452120" indent="-228600">
              <a:lnSpc>
                <a:spcPct val="90000"/>
              </a:lnSpc>
              <a:spcBef>
                <a:spcPct val="0"/>
              </a:spcBef>
              <a:spcAft>
                <a:spcPts val="2400"/>
              </a:spcAft>
              <a:buClr>
                <a:srgbClr val="002060"/>
              </a:buClr>
              <a:buFont typeface="Arial" panose="020B0604020202020204" pitchFamily="34" charset="0"/>
              <a:buChar char="•"/>
            </a:pPr>
            <a:r>
              <a:rPr lang="en-US" sz="2800">
                <a:solidFill>
                  <a:schemeClr val="tx2"/>
                </a:solidFill>
              </a:rPr>
              <a:t>Training Manager Tools</a:t>
            </a:r>
            <a:endParaRPr lang="en-US" sz="2800">
              <a:solidFill>
                <a:schemeClr val="tx2"/>
              </a:solidFill>
              <a:ea typeface="Calibri"/>
              <a:cs typeface="Calibri"/>
            </a:endParaRPr>
          </a:p>
          <a:p>
            <a:pPr marL="452120" indent="-228600">
              <a:lnSpc>
                <a:spcPct val="90000"/>
              </a:lnSpc>
              <a:spcBef>
                <a:spcPct val="0"/>
              </a:spcBef>
              <a:spcAft>
                <a:spcPts val="2400"/>
              </a:spcAft>
              <a:buClr>
                <a:srgbClr val="002060"/>
              </a:buClr>
              <a:buFont typeface="Arial" panose="020B0604020202020204" pitchFamily="34" charset="0"/>
              <a:buChar char="•"/>
            </a:pPr>
            <a:r>
              <a:rPr lang="en-US" sz="2800">
                <a:solidFill>
                  <a:schemeClr val="tx2"/>
                </a:solidFill>
              </a:rPr>
              <a:t>Learning Portal Help</a:t>
            </a:r>
            <a:endParaRPr lang="en-US" sz="2800">
              <a:solidFill>
                <a:schemeClr val="tx2"/>
              </a:solidFill>
              <a:ea typeface="Calibri"/>
              <a:cs typeface="Calibri"/>
            </a:endParaRPr>
          </a:p>
        </p:txBody>
      </p:sp>
    </p:spTree>
    <p:custDataLst>
      <p:tags r:id="rId1"/>
    </p:custDataLst>
    <p:extLst>
      <p:ext uri="{BB962C8B-B14F-4D97-AF65-F5344CB8AC3E}">
        <p14:creationId xmlns:p14="http://schemas.microsoft.com/office/powerpoint/2010/main" val="54261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1A02889-EA95-A37D-78AC-DAB599CC637B}"/>
              </a:ext>
            </a:extLst>
          </p:cNvPr>
          <p:cNvSpPr>
            <a:spLocks noGrp="1"/>
          </p:cNvSpPr>
          <p:nvPr>
            <p:ph type="ctrTitle"/>
          </p:nvPr>
        </p:nvSpPr>
        <p:spPr>
          <a:xfrm>
            <a:off x="699713" y="248038"/>
            <a:ext cx="10931993" cy="1159200"/>
          </a:xfrm>
        </p:spPr>
        <p:txBody>
          <a:bodyPr anchor="ctr">
            <a:normAutofit/>
          </a:bodyPr>
          <a:lstStyle/>
          <a:p>
            <a:pPr algn="l"/>
            <a:r>
              <a:rPr lang="en-US" sz="4000">
                <a:solidFill>
                  <a:schemeClr val="accent2"/>
                </a:solidFill>
              </a:rPr>
              <a:t>CLOSER LOOK: </a:t>
            </a:r>
            <a:r>
              <a:rPr lang="en-US" sz="4000">
                <a:solidFill>
                  <a:srgbClr val="FFFFFF"/>
                </a:solidFill>
              </a:rPr>
              <a:t>First Aid/CPR/AED Retraining</a:t>
            </a:r>
          </a:p>
        </p:txBody>
      </p:sp>
      <p:pic>
        <p:nvPicPr>
          <p:cNvPr id="21" name="Screen Recording 20">
            <a:hlinkClick r:id="" action="ppaction://media"/>
            <a:extLst>
              <a:ext uri="{FF2B5EF4-FFF2-40B4-BE49-F238E27FC236}">
                <a16:creationId xmlns:a16="http://schemas.microsoft.com/office/drawing/2014/main" id="{E48B4FDE-A88E-A610-C87C-F634ECC6B959}"/>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295400" y="1594188"/>
            <a:ext cx="9375276" cy="5015774"/>
          </a:xfrm>
          <a:prstGeom prst="rect">
            <a:avLst/>
          </a:prstGeom>
        </p:spPr>
      </p:pic>
    </p:spTree>
    <p:custDataLst>
      <p:tags r:id="rId1"/>
    </p:custDataLst>
    <p:extLst>
      <p:ext uri="{BB962C8B-B14F-4D97-AF65-F5344CB8AC3E}">
        <p14:creationId xmlns:p14="http://schemas.microsoft.com/office/powerpoint/2010/main" val="1602342867"/>
      </p:ext>
    </p:extLst>
  </p:cSld>
  <p:clrMapOvr>
    <a:masterClrMapping/>
  </p:clrMapOvr>
  <p:transition advTm="46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7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1A02889-EA95-A37D-78AC-DAB599CC637B}"/>
              </a:ext>
            </a:extLst>
          </p:cNvPr>
          <p:cNvSpPr>
            <a:spLocks noGrp="1"/>
          </p:cNvSpPr>
          <p:nvPr>
            <p:ph type="ctrTitle"/>
          </p:nvPr>
        </p:nvSpPr>
        <p:spPr>
          <a:xfrm>
            <a:off x="699713" y="248038"/>
            <a:ext cx="7063721" cy="1159200"/>
          </a:xfrm>
        </p:spPr>
        <p:txBody>
          <a:bodyPr anchor="ctr">
            <a:normAutofit/>
          </a:bodyPr>
          <a:lstStyle/>
          <a:p>
            <a:pPr algn="l"/>
            <a:r>
              <a:rPr lang="en-US" sz="4000">
                <a:solidFill>
                  <a:srgbClr val="FFFFFF"/>
                </a:solidFill>
              </a:rPr>
              <a:t>First Aid/CPR/AED Retraining</a:t>
            </a:r>
          </a:p>
        </p:txBody>
      </p:sp>
      <p:pic>
        <p:nvPicPr>
          <p:cNvPr id="3" name="Picture 2">
            <a:extLst>
              <a:ext uri="{FF2B5EF4-FFF2-40B4-BE49-F238E27FC236}">
                <a16:creationId xmlns:a16="http://schemas.microsoft.com/office/drawing/2014/main" id="{C19BFBA2-6F6F-44EF-0E43-359A825C5025}"/>
              </a:ext>
            </a:extLst>
          </p:cNvPr>
          <p:cNvPicPr>
            <a:picLocks noChangeAspect="1"/>
          </p:cNvPicPr>
          <p:nvPr/>
        </p:nvPicPr>
        <p:blipFill rotWithShape="1">
          <a:blip r:embed="rId4"/>
          <a:srcRect l="294" t="20438"/>
          <a:stretch/>
        </p:blipFill>
        <p:spPr>
          <a:xfrm>
            <a:off x="703341" y="1594188"/>
            <a:ext cx="10942115" cy="5263812"/>
          </a:xfrm>
          <a:prstGeom prst="rect">
            <a:avLst/>
          </a:prstGeom>
        </p:spPr>
      </p:pic>
      <p:grpSp>
        <p:nvGrpSpPr>
          <p:cNvPr id="2" name="Group 1">
            <a:extLst>
              <a:ext uri="{FF2B5EF4-FFF2-40B4-BE49-F238E27FC236}">
                <a16:creationId xmlns:a16="http://schemas.microsoft.com/office/drawing/2014/main" id="{13FB4F91-53A7-9CFE-DAB7-005BC7D632B8}"/>
              </a:ext>
            </a:extLst>
          </p:cNvPr>
          <p:cNvGrpSpPr/>
          <p:nvPr/>
        </p:nvGrpSpPr>
        <p:grpSpPr>
          <a:xfrm>
            <a:off x="6874395" y="4068997"/>
            <a:ext cx="4551620" cy="2308324"/>
            <a:chOff x="1225238" y="2332085"/>
            <a:chExt cx="5336928" cy="2308324"/>
          </a:xfrm>
        </p:grpSpPr>
        <p:sp>
          <p:nvSpPr>
            <p:cNvPr id="5" name="Arrow: Right 4">
              <a:extLst>
                <a:ext uri="{FF2B5EF4-FFF2-40B4-BE49-F238E27FC236}">
                  <a16:creationId xmlns:a16="http://schemas.microsoft.com/office/drawing/2014/main" id="{159FEB4D-3F15-FFD7-8753-91A2EA1EB039}"/>
                </a:ext>
              </a:extLst>
            </p:cNvPr>
            <p:cNvSpPr/>
            <p:nvPr/>
          </p:nvSpPr>
          <p:spPr>
            <a:xfrm rot="10800000">
              <a:off x="1225238" y="3003386"/>
              <a:ext cx="1292762" cy="6660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0FFEC54-3051-94A9-F949-1BA05123A9F1}"/>
                </a:ext>
              </a:extLst>
            </p:cNvPr>
            <p:cNvSpPr txBox="1"/>
            <p:nvPr/>
          </p:nvSpPr>
          <p:spPr>
            <a:xfrm>
              <a:off x="2283964" y="2332085"/>
              <a:ext cx="4278202" cy="2308324"/>
            </a:xfrm>
            <a:prstGeom prst="rect">
              <a:avLst/>
            </a:prstGeom>
            <a:solidFill>
              <a:schemeClr val="accent6"/>
            </a:solidFill>
          </p:spPr>
          <p:txBody>
            <a:bodyPr wrap="square" rtlCol="0">
              <a:spAutoFit/>
            </a:bodyPr>
            <a:lstStyle/>
            <a:p>
              <a:r>
                <a:rPr lang="en-US" sz="4800">
                  <a:solidFill>
                    <a:schemeClr val="bg1"/>
                  </a:solidFill>
                </a:rPr>
                <a:t>Month = mm</a:t>
              </a:r>
            </a:p>
            <a:p>
              <a:r>
                <a:rPr lang="en-US" sz="4800">
                  <a:solidFill>
                    <a:schemeClr val="bg1"/>
                  </a:solidFill>
                </a:rPr>
                <a:t>Day = dd</a:t>
              </a:r>
            </a:p>
            <a:p>
              <a:r>
                <a:rPr lang="en-US" sz="4800">
                  <a:solidFill>
                    <a:schemeClr val="bg1"/>
                  </a:solidFill>
                </a:rPr>
                <a:t>Year = </a:t>
              </a:r>
              <a:r>
                <a:rPr lang="en-US" sz="4800" err="1">
                  <a:solidFill>
                    <a:schemeClr val="bg1"/>
                  </a:solidFill>
                </a:rPr>
                <a:t>yyyy</a:t>
              </a:r>
              <a:endParaRPr lang="en-US" sz="4800">
                <a:solidFill>
                  <a:schemeClr val="bg1"/>
                </a:solidFill>
              </a:endParaRPr>
            </a:p>
          </p:txBody>
        </p:sp>
      </p:grpSp>
    </p:spTree>
    <p:custDataLst>
      <p:tags r:id="rId1"/>
    </p:custDataLst>
    <p:extLst>
      <p:ext uri="{BB962C8B-B14F-4D97-AF65-F5344CB8AC3E}">
        <p14:creationId xmlns:p14="http://schemas.microsoft.com/office/powerpoint/2010/main" val="2859452936"/>
      </p:ext>
    </p:extLst>
  </p:cSld>
  <p:clrMapOvr>
    <a:masterClrMapping/>
  </p:clrMapOvr>
  <p:transition advTm="4607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170FE1E-6B27-5661-CE4E-F75AA1659B42}"/>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43" name="Straight Connector 42">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49" name="Oval 48">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Rectangle 55">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59" name="Straight Connector 58">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64" name="Rectangle 63">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67" name="Straight Connector 66">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2380F2FC-61DE-D9CA-3A54-BE8DA7265295}"/>
              </a:ext>
            </a:extLst>
          </p:cNvPr>
          <p:cNvSpPr>
            <a:spLocks noGrp="1"/>
          </p:cNvSpPr>
          <p:nvPr>
            <p:ph type="ctrTitle"/>
          </p:nvPr>
        </p:nvSpPr>
        <p:spPr>
          <a:xfrm>
            <a:off x="630936" y="495992"/>
            <a:ext cx="4195140" cy="5638831"/>
          </a:xfrm>
          <a:noFill/>
        </p:spPr>
        <p:txBody>
          <a:bodyPr vert="horz" lIns="91440" tIns="45720" rIns="91440" bIns="45720" rtlCol="0" anchor="ctr">
            <a:normAutofit/>
          </a:bodyPr>
          <a:lstStyle/>
          <a:p>
            <a:pPr algn="l"/>
            <a:r>
              <a:rPr lang="en-US" sz="4800" kern="1200" dirty="0">
                <a:solidFill>
                  <a:schemeClr val="tx1"/>
                </a:solidFill>
                <a:latin typeface="+mj-lt"/>
                <a:ea typeface="+mj-ea"/>
                <a:cs typeface="+mj-cs"/>
              </a:rPr>
              <a:t>End of Year Course Update</a:t>
            </a:r>
          </a:p>
        </p:txBody>
      </p:sp>
      <p:sp>
        <p:nvSpPr>
          <p:cNvPr id="9" name="Freeform: Shape 8">
            <a:extLst>
              <a:ext uri="{FF2B5EF4-FFF2-40B4-BE49-F238E27FC236}">
                <a16:creationId xmlns:a16="http://schemas.microsoft.com/office/drawing/2014/main" id="{69B29AF1-E4D8-56E8-119E-2FC430004941}"/>
              </a:ext>
            </a:extLst>
          </p:cNvPr>
          <p:cNvSpPr/>
          <p:nvPr/>
        </p:nvSpPr>
        <p:spPr>
          <a:xfrm>
            <a:off x="4915947" y="1040598"/>
            <a:ext cx="6253721" cy="2368080"/>
          </a:xfrm>
          <a:custGeom>
            <a:avLst/>
            <a:gdLst>
              <a:gd name="connsiteX0" fmla="*/ 0 w 6253721"/>
              <a:gd name="connsiteY0" fmla="*/ 394688 h 2368080"/>
              <a:gd name="connsiteX1" fmla="*/ 394688 w 6253721"/>
              <a:gd name="connsiteY1" fmla="*/ 0 h 2368080"/>
              <a:gd name="connsiteX2" fmla="*/ 5859033 w 6253721"/>
              <a:gd name="connsiteY2" fmla="*/ 0 h 2368080"/>
              <a:gd name="connsiteX3" fmla="*/ 6253721 w 6253721"/>
              <a:gd name="connsiteY3" fmla="*/ 394688 h 2368080"/>
              <a:gd name="connsiteX4" fmla="*/ 6253721 w 6253721"/>
              <a:gd name="connsiteY4" fmla="*/ 1973392 h 2368080"/>
              <a:gd name="connsiteX5" fmla="*/ 5859033 w 6253721"/>
              <a:gd name="connsiteY5" fmla="*/ 2368080 h 2368080"/>
              <a:gd name="connsiteX6" fmla="*/ 394688 w 6253721"/>
              <a:gd name="connsiteY6" fmla="*/ 2368080 h 2368080"/>
              <a:gd name="connsiteX7" fmla="*/ 0 w 6253721"/>
              <a:gd name="connsiteY7" fmla="*/ 1973392 h 2368080"/>
              <a:gd name="connsiteX8" fmla="*/ 0 w 6253721"/>
              <a:gd name="connsiteY8" fmla="*/ 394688 h 236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3721" h="2368080">
                <a:moveTo>
                  <a:pt x="0" y="394688"/>
                </a:moveTo>
                <a:cubicBezTo>
                  <a:pt x="0" y="176708"/>
                  <a:pt x="176708" y="0"/>
                  <a:pt x="394688" y="0"/>
                </a:cubicBezTo>
                <a:lnTo>
                  <a:pt x="5859033" y="0"/>
                </a:lnTo>
                <a:cubicBezTo>
                  <a:pt x="6077013" y="0"/>
                  <a:pt x="6253721" y="176708"/>
                  <a:pt x="6253721" y="394688"/>
                </a:cubicBezTo>
                <a:lnTo>
                  <a:pt x="6253721" y="1973392"/>
                </a:lnTo>
                <a:cubicBezTo>
                  <a:pt x="6253721" y="2191372"/>
                  <a:pt x="6077013" y="2368080"/>
                  <a:pt x="5859033" y="2368080"/>
                </a:cubicBezTo>
                <a:lnTo>
                  <a:pt x="394688" y="2368080"/>
                </a:lnTo>
                <a:cubicBezTo>
                  <a:pt x="176708" y="2368080"/>
                  <a:pt x="0" y="2191372"/>
                  <a:pt x="0" y="1973392"/>
                </a:cubicBezTo>
                <a:lnTo>
                  <a:pt x="0" y="394688"/>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3230" tIns="203230" rIns="203230" bIns="203230" numCol="1" spcCol="1270" anchor="ctr" anchorCtr="0">
            <a:noAutofit/>
          </a:bodyPr>
          <a:lstStyle/>
          <a:p>
            <a:pPr marL="0" lvl="0" indent="0" algn="l" defTabSz="1022350">
              <a:lnSpc>
                <a:spcPct val="90000"/>
              </a:lnSpc>
              <a:spcBef>
                <a:spcPct val="0"/>
              </a:spcBef>
              <a:spcAft>
                <a:spcPct val="35000"/>
              </a:spcAft>
              <a:buNone/>
            </a:pPr>
            <a:r>
              <a:rPr lang="en-US" sz="2300" b="1" i="1" u="sng" kern="1200" dirty="0"/>
              <a:t>ALL</a:t>
            </a:r>
            <a:r>
              <a:rPr lang="en-US" sz="2300" kern="1200" dirty="0"/>
              <a:t> POST Learning Portal courses, including both parts of the First Aid/CPR course, </a:t>
            </a:r>
            <a:r>
              <a:rPr lang="en-US" sz="2300" b="1" i="1" u="sng" kern="1200" dirty="0"/>
              <a:t>MUST</a:t>
            </a:r>
            <a:r>
              <a:rPr lang="en-US" sz="2300" b="1" i="1" u="none" kern="1200" dirty="0"/>
              <a:t> </a:t>
            </a:r>
            <a:r>
              <a:rPr lang="en-US" sz="2300" kern="1200" dirty="0"/>
              <a:t>be completed by December 31, 2025. The First Aid/CPR Skills Demonstrations date </a:t>
            </a:r>
            <a:r>
              <a:rPr lang="en-US" sz="2300" b="1" i="1" u="sng" kern="1200" dirty="0"/>
              <a:t>MUST</a:t>
            </a:r>
            <a:r>
              <a:rPr lang="en-US" sz="2300" kern="1200" dirty="0"/>
              <a:t> also be entered by this date. Incomplete progress in any course </a:t>
            </a:r>
            <a:r>
              <a:rPr lang="en-US" sz="2300" b="1" i="1" u="sng" kern="1200" dirty="0"/>
              <a:t>WILL RESET</a:t>
            </a:r>
            <a:r>
              <a:rPr lang="en-US" sz="2300" kern="1200" dirty="0"/>
              <a:t>, and progress will be lost.</a:t>
            </a:r>
          </a:p>
        </p:txBody>
      </p:sp>
      <p:sp>
        <p:nvSpPr>
          <p:cNvPr id="10" name="Freeform: Shape 9">
            <a:extLst>
              <a:ext uri="{FF2B5EF4-FFF2-40B4-BE49-F238E27FC236}">
                <a16:creationId xmlns:a16="http://schemas.microsoft.com/office/drawing/2014/main" id="{AC42DA58-CD9A-9E7F-0AA3-B22612F45685}"/>
              </a:ext>
            </a:extLst>
          </p:cNvPr>
          <p:cNvSpPr/>
          <p:nvPr/>
        </p:nvSpPr>
        <p:spPr>
          <a:xfrm>
            <a:off x="4915947" y="3474919"/>
            <a:ext cx="6253721" cy="2368080"/>
          </a:xfrm>
          <a:custGeom>
            <a:avLst/>
            <a:gdLst>
              <a:gd name="connsiteX0" fmla="*/ 0 w 6253721"/>
              <a:gd name="connsiteY0" fmla="*/ 394688 h 2368080"/>
              <a:gd name="connsiteX1" fmla="*/ 394688 w 6253721"/>
              <a:gd name="connsiteY1" fmla="*/ 0 h 2368080"/>
              <a:gd name="connsiteX2" fmla="*/ 5859033 w 6253721"/>
              <a:gd name="connsiteY2" fmla="*/ 0 h 2368080"/>
              <a:gd name="connsiteX3" fmla="*/ 6253721 w 6253721"/>
              <a:gd name="connsiteY3" fmla="*/ 394688 h 2368080"/>
              <a:gd name="connsiteX4" fmla="*/ 6253721 w 6253721"/>
              <a:gd name="connsiteY4" fmla="*/ 1973392 h 2368080"/>
              <a:gd name="connsiteX5" fmla="*/ 5859033 w 6253721"/>
              <a:gd name="connsiteY5" fmla="*/ 2368080 h 2368080"/>
              <a:gd name="connsiteX6" fmla="*/ 394688 w 6253721"/>
              <a:gd name="connsiteY6" fmla="*/ 2368080 h 2368080"/>
              <a:gd name="connsiteX7" fmla="*/ 0 w 6253721"/>
              <a:gd name="connsiteY7" fmla="*/ 1973392 h 2368080"/>
              <a:gd name="connsiteX8" fmla="*/ 0 w 6253721"/>
              <a:gd name="connsiteY8" fmla="*/ 394688 h 236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3721" h="2368080">
                <a:moveTo>
                  <a:pt x="0" y="394688"/>
                </a:moveTo>
                <a:cubicBezTo>
                  <a:pt x="0" y="176708"/>
                  <a:pt x="176708" y="0"/>
                  <a:pt x="394688" y="0"/>
                </a:cubicBezTo>
                <a:lnTo>
                  <a:pt x="5859033" y="0"/>
                </a:lnTo>
                <a:cubicBezTo>
                  <a:pt x="6077013" y="0"/>
                  <a:pt x="6253721" y="176708"/>
                  <a:pt x="6253721" y="394688"/>
                </a:cubicBezTo>
                <a:lnTo>
                  <a:pt x="6253721" y="1973392"/>
                </a:lnTo>
                <a:cubicBezTo>
                  <a:pt x="6253721" y="2191372"/>
                  <a:pt x="6077013" y="2368080"/>
                  <a:pt x="5859033" y="2368080"/>
                </a:cubicBezTo>
                <a:lnTo>
                  <a:pt x="394688" y="2368080"/>
                </a:lnTo>
                <a:cubicBezTo>
                  <a:pt x="176708" y="2368080"/>
                  <a:pt x="0" y="2191372"/>
                  <a:pt x="0" y="1973392"/>
                </a:cubicBezTo>
                <a:lnTo>
                  <a:pt x="0" y="394688"/>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203230" tIns="203230" rIns="203230" bIns="203230" numCol="1" spcCol="1270" anchor="ctr" anchorCtr="0">
            <a:noAutofit/>
          </a:bodyPr>
          <a:lstStyle/>
          <a:p>
            <a:pPr marL="0" lvl="0" indent="0" algn="l" defTabSz="1022350">
              <a:lnSpc>
                <a:spcPct val="90000"/>
              </a:lnSpc>
              <a:spcBef>
                <a:spcPct val="0"/>
              </a:spcBef>
              <a:spcAft>
                <a:spcPct val="35000"/>
              </a:spcAft>
              <a:buNone/>
            </a:pPr>
            <a:r>
              <a:rPr lang="en-US" sz="2300" kern="1200" dirty="0"/>
              <a:t>For more information, refer to </a:t>
            </a:r>
            <a:r>
              <a:rPr lang="en-US" sz="2300" kern="1200" dirty="0">
                <a:hlinkClick r:id="rId4"/>
              </a:rPr>
              <a:t>Bulletin 2025-17</a:t>
            </a:r>
            <a:r>
              <a:rPr lang="en-US" sz="2300" kern="1200" dirty="0"/>
              <a:t>. For questions, contact Learning Portal Support at </a:t>
            </a:r>
            <a:r>
              <a:rPr lang="en-US" sz="2300" kern="1200" dirty="0">
                <a:hlinkClick r:id="rId5"/>
              </a:rPr>
              <a:t>support@postportal.Atlassian.net</a:t>
            </a:r>
            <a:r>
              <a:rPr lang="en-US" sz="2300" kern="1200" dirty="0"/>
              <a:t> or at (916) 970-4650.</a:t>
            </a:r>
          </a:p>
        </p:txBody>
      </p:sp>
    </p:spTree>
    <p:custDataLst>
      <p:tags r:id="rId1"/>
    </p:custDataLst>
    <p:extLst>
      <p:ext uri="{BB962C8B-B14F-4D97-AF65-F5344CB8AC3E}">
        <p14:creationId xmlns:p14="http://schemas.microsoft.com/office/powerpoint/2010/main" val="4283002457"/>
      </p:ext>
    </p:extLst>
  </p:cSld>
  <p:clrMapOvr>
    <a:overrideClrMapping bg1="dk1" tx1="lt1" bg2="dk2" tx2="lt2" accent1="accent1" accent2="accent2" accent3="accent3" accent4="accent4" accent5="accent5" accent6="accent6" hlink="hlink" folHlink="folHlink"/>
  </p:clrMapOvr>
  <p:transition advTm="4607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76D6477-C69D-0D0A-2BB0-33DBC9848918}"/>
              </a:ext>
            </a:extLst>
          </p:cNvPr>
          <p:cNvSpPr>
            <a:spLocks noGrp="1"/>
          </p:cNvSpPr>
          <p:nvPr>
            <p:ph type="title"/>
          </p:nvPr>
        </p:nvSpPr>
        <p:spPr>
          <a:xfrm>
            <a:off x="22232" y="1309314"/>
            <a:ext cx="12192001" cy="2663087"/>
          </a:xfrm>
        </p:spPr>
        <p:txBody>
          <a:bodyPr vert="horz" lIns="91440" tIns="45720" rIns="91440" bIns="45720" rtlCol="0" anchor="b">
            <a:normAutofit/>
          </a:bodyPr>
          <a:lstStyle/>
          <a:p>
            <a:pPr algn="ctr"/>
            <a:r>
              <a:rPr lang="en-US" sz="5400" dirty="0">
                <a:solidFill>
                  <a:schemeClr val="bg1"/>
                </a:solidFill>
              </a:rPr>
              <a:t>Drop a Course</a:t>
            </a:r>
            <a:endParaRPr lang="en-US" sz="4800" kern="1200" dirty="0">
              <a:solidFill>
                <a:schemeClr val="bg1"/>
              </a:solidFill>
              <a:latin typeface="+mj-lt"/>
              <a:ea typeface="+mj-ea"/>
              <a:cs typeface="+mj-cs"/>
            </a:endParaRPr>
          </a:p>
        </p:txBody>
      </p:sp>
      <p:sp>
        <p:nvSpPr>
          <p:cNvPr id="20" name="Rectangle 1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1341506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15C41-2250-86BB-30BD-334EE2AD73A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C375099-6B78-F8A0-4128-4AF3288B04FB}"/>
              </a:ext>
            </a:extLst>
          </p:cNvPr>
          <p:cNvPicPr>
            <a:picLocks noChangeAspect="1"/>
          </p:cNvPicPr>
          <p:nvPr/>
        </p:nvPicPr>
        <p:blipFill>
          <a:blip r:embed="rId4"/>
          <a:srcRect t="13148" r="6736" b="4815"/>
          <a:stretch/>
        </p:blipFill>
        <p:spPr>
          <a:xfrm>
            <a:off x="-12041" y="-8751"/>
            <a:ext cx="12204041" cy="6286500"/>
          </a:xfrm>
          <a:prstGeom prst="rect">
            <a:avLst/>
          </a:prstGeom>
        </p:spPr>
      </p:pic>
      <p:pic>
        <p:nvPicPr>
          <p:cNvPr id="15" name="Picture 14">
            <a:extLst>
              <a:ext uri="{FF2B5EF4-FFF2-40B4-BE49-F238E27FC236}">
                <a16:creationId xmlns:a16="http://schemas.microsoft.com/office/drawing/2014/main" id="{87444472-7490-B2E3-5511-EC761441D496}"/>
              </a:ext>
            </a:extLst>
          </p:cNvPr>
          <p:cNvPicPr>
            <a:picLocks noChangeAspect="1"/>
          </p:cNvPicPr>
          <p:nvPr/>
        </p:nvPicPr>
        <p:blipFill>
          <a:blip r:embed="rId5"/>
          <a:srcRect l="18021" t="13922"/>
          <a:stretch/>
        </p:blipFill>
        <p:spPr>
          <a:xfrm>
            <a:off x="2070100" y="-8751"/>
            <a:ext cx="10121900" cy="6375241"/>
          </a:xfrm>
          <a:prstGeom prst="rect">
            <a:avLst/>
          </a:prstGeom>
        </p:spPr>
      </p:pic>
      <p:grpSp>
        <p:nvGrpSpPr>
          <p:cNvPr id="6" name="Group 5">
            <a:extLst>
              <a:ext uri="{FF2B5EF4-FFF2-40B4-BE49-F238E27FC236}">
                <a16:creationId xmlns:a16="http://schemas.microsoft.com/office/drawing/2014/main" id="{BD8BA1FF-4CC7-2980-58CC-80A3B6CA9B1E}"/>
              </a:ext>
            </a:extLst>
          </p:cNvPr>
          <p:cNvGrpSpPr/>
          <p:nvPr/>
        </p:nvGrpSpPr>
        <p:grpSpPr>
          <a:xfrm>
            <a:off x="3758453" y="809491"/>
            <a:ext cx="5233147" cy="1127889"/>
            <a:chOff x="1261783" y="1973637"/>
            <a:chExt cx="6761470" cy="1127889"/>
          </a:xfrm>
        </p:grpSpPr>
        <p:sp>
          <p:nvSpPr>
            <p:cNvPr id="10" name="Arrow: Right 9">
              <a:extLst>
                <a:ext uri="{FF2B5EF4-FFF2-40B4-BE49-F238E27FC236}">
                  <a16:creationId xmlns:a16="http://schemas.microsoft.com/office/drawing/2014/main" id="{FD1EDC18-F42F-CC3F-962D-05EBBD2DAE1B}"/>
                </a:ext>
              </a:extLst>
            </p:cNvPr>
            <p:cNvSpPr/>
            <p:nvPr/>
          </p:nvSpPr>
          <p:spPr>
            <a:xfrm rot="12314914">
              <a:off x="1261783" y="1973637"/>
              <a:ext cx="1292762" cy="6660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282033A-F046-AF44-6DEA-6AC7EFD97941}"/>
                </a:ext>
              </a:extLst>
            </p:cNvPr>
            <p:cNvSpPr txBox="1"/>
            <p:nvPr/>
          </p:nvSpPr>
          <p:spPr>
            <a:xfrm>
              <a:off x="2283964" y="2332085"/>
              <a:ext cx="5739289" cy="769441"/>
            </a:xfrm>
            <a:prstGeom prst="rect">
              <a:avLst/>
            </a:prstGeom>
            <a:solidFill>
              <a:schemeClr val="accent6"/>
            </a:solidFill>
          </p:spPr>
          <p:txBody>
            <a:bodyPr wrap="square" rtlCol="0">
              <a:spAutoFit/>
            </a:bodyPr>
            <a:lstStyle/>
            <a:p>
              <a:r>
                <a:rPr lang="en-US" sz="4400">
                  <a:solidFill>
                    <a:schemeClr val="bg1"/>
                  </a:solidFill>
                </a:rPr>
                <a:t>Request new drop</a:t>
              </a:r>
            </a:p>
          </p:txBody>
        </p:sp>
      </p:grpSp>
      <p:grpSp>
        <p:nvGrpSpPr>
          <p:cNvPr id="12" name="Group 11">
            <a:extLst>
              <a:ext uri="{FF2B5EF4-FFF2-40B4-BE49-F238E27FC236}">
                <a16:creationId xmlns:a16="http://schemas.microsoft.com/office/drawing/2014/main" id="{D74C19E6-83AC-4882-B6B7-484A5FC9C317}"/>
              </a:ext>
            </a:extLst>
          </p:cNvPr>
          <p:cNvGrpSpPr/>
          <p:nvPr/>
        </p:nvGrpSpPr>
        <p:grpSpPr>
          <a:xfrm>
            <a:off x="7944791" y="3143250"/>
            <a:ext cx="3663010" cy="2912993"/>
            <a:chOff x="1261783" y="1973637"/>
            <a:chExt cx="4295002" cy="2912993"/>
          </a:xfrm>
        </p:grpSpPr>
        <p:sp>
          <p:nvSpPr>
            <p:cNvPr id="13" name="Arrow: Right 12">
              <a:extLst>
                <a:ext uri="{FF2B5EF4-FFF2-40B4-BE49-F238E27FC236}">
                  <a16:creationId xmlns:a16="http://schemas.microsoft.com/office/drawing/2014/main" id="{C5956E6F-B1DA-138F-A8C7-A3C9F1845248}"/>
                </a:ext>
              </a:extLst>
            </p:cNvPr>
            <p:cNvSpPr/>
            <p:nvPr/>
          </p:nvSpPr>
          <p:spPr>
            <a:xfrm rot="12314914">
              <a:off x="1261783" y="1973637"/>
              <a:ext cx="1292762" cy="6660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E1B9260-FE97-ABFE-8897-1B6F6FB7D45C}"/>
                </a:ext>
              </a:extLst>
            </p:cNvPr>
            <p:cNvSpPr txBox="1"/>
            <p:nvPr/>
          </p:nvSpPr>
          <p:spPr>
            <a:xfrm>
              <a:off x="2283964" y="2332085"/>
              <a:ext cx="3272821" cy="2554545"/>
            </a:xfrm>
            <a:prstGeom prst="rect">
              <a:avLst/>
            </a:prstGeom>
            <a:solidFill>
              <a:schemeClr val="accent6"/>
            </a:solidFill>
          </p:spPr>
          <p:txBody>
            <a:bodyPr wrap="square" rtlCol="0">
              <a:spAutoFit/>
            </a:bodyPr>
            <a:lstStyle/>
            <a:p>
              <a:pPr algn="ctr"/>
              <a:r>
                <a:rPr lang="en-US" sz="4000">
                  <a:solidFill>
                    <a:schemeClr val="bg1"/>
                  </a:solidFill>
                </a:rPr>
                <a:t>Find the Title, select the Reason,</a:t>
              </a:r>
            </a:p>
            <a:p>
              <a:pPr algn="ctr"/>
              <a:r>
                <a:rPr lang="en-US" sz="4000">
                  <a:solidFill>
                    <a:schemeClr val="bg1"/>
                  </a:solidFill>
                </a:rPr>
                <a:t>Click Save</a:t>
              </a:r>
            </a:p>
          </p:txBody>
        </p:sp>
      </p:grpSp>
      <p:pic>
        <p:nvPicPr>
          <p:cNvPr id="3" name="Picture 2">
            <a:extLst>
              <a:ext uri="{FF2B5EF4-FFF2-40B4-BE49-F238E27FC236}">
                <a16:creationId xmlns:a16="http://schemas.microsoft.com/office/drawing/2014/main" id="{29E1DBB7-0DA8-C223-5D5C-2E0DD4FF85B3}"/>
              </a:ext>
            </a:extLst>
          </p:cNvPr>
          <p:cNvPicPr>
            <a:picLocks noChangeAspect="1"/>
          </p:cNvPicPr>
          <p:nvPr/>
        </p:nvPicPr>
        <p:blipFill>
          <a:blip r:embed="rId6"/>
          <a:srcRect l="423" t="15500" r="82150" b="18000"/>
          <a:stretch/>
        </p:blipFill>
        <p:spPr>
          <a:xfrm>
            <a:off x="3049" y="-8751"/>
            <a:ext cx="2067051" cy="5063818"/>
          </a:xfrm>
          <a:prstGeom prst="rect">
            <a:avLst/>
          </a:prstGeom>
        </p:spPr>
      </p:pic>
      <p:grpSp>
        <p:nvGrpSpPr>
          <p:cNvPr id="7" name="Group 6">
            <a:extLst>
              <a:ext uri="{FF2B5EF4-FFF2-40B4-BE49-F238E27FC236}">
                <a16:creationId xmlns:a16="http://schemas.microsoft.com/office/drawing/2014/main" id="{C3CCFE56-1F15-ECB6-F40F-07F8927AE746}"/>
              </a:ext>
            </a:extLst>
          </p:cNvPr>
          <p:cNvGrpSpPr/>
          <p:nvPr/>
        </p:nvGrpSpPr>
        <p:grpSpPr>
          <a:xfrm>
            <a:off x="1795230" y="3657600"/>
            <a:ext cx="3160418" cy="1681887"/>
            <a:chOff x="1261783" y="1973637"/>
            <a:chExt cx="3705696" cy="1681887"/>
          </a:xfrm>
        </p:grpSpPr>
        <p:sp>
          <p:nvSpPr>
            <p:cNvPr id="8" name="Arrow: Right 7">
              <a:extLst>
                <a:ext uri="{FF2B5EF4-FFF2-40B4-BE49-F238E27FC236}">
                  <a16:creationId xmlns:a16="http://schemas.microsoft.com/office/drawing/2014/main" id="{D66C5605-5398-CB70-B5BC-637E70E3709F}"/>
                </a:ext>
              </a:extLst>
            </p:cNvPr>
            <p:cNvSpPr/>
            <p:nvPr/>
          </p:nvSpPr>
          <p:spPr>
            <a:xfrm rot="12314914">
              <a:off x="1261783" y="1973637"/>
              <a:ext cx="1292762" cy="6660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483D40-204F-45C8-768C-3F25D503BAE2}"/>
                </a:ext>
              </a:extLst>
            </p:cNvPr>
            <p:cNvSpPr txBox="1"/>
            <p:nvPr/>
          </p:nvSpPr>
          <p:spPr>
            <a:xfrm>
              <a:off x="2283964" y="2332085"/>
              <a:ext cx="2683515" cy="1323439"/>
            </a:xfrm>
            <a:prstGeom prst="rect">
              <a:avLst/>
            </a:prstGeom>
            <a:solidFill>
              <a:schemeClr val="accent6"/>
            </a:solidFill>
          </p:spPr>
          <p:txBody>
            <a:bodyPr wrap="square" rtlCol="0">
              <a:spAutoFit/>
            </a:bodyPr>
            <a:lstStyle/>
            <a:p>
              <a:pPr algn="ctr"/>
              <a:r>
                <a:rPr lang="en-US" sz="4000">
                  <a:solidFill>
                    <a:schemeClr val="bg1"/>
                  </a:solidFill>
                </a:rPr>
                <a:t>Drop Course</a:t>
              </a:r>
            </a:p>
          </p:txBody>
        </p:sp>
      </p:grpSp>
    </p:spTree>
    <p:custDataLst>
      <p:tags r:id="rId1"/>
    </p:custDataLst>
    <p:extLst>
      <p:ext uri="{BB962C8B-B14F-4D97-AF65-F5344CB8AC3E}">
        <p14:creationId xmlns:p14="http://schemas.microsoft.com/office/powerpoint/2010/main" val="291200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FA09A3-94C6-3EB7-3E3A-8851C5C1D821}"/>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0D8245C-A53D-422B-E0D5-6A3432DB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0357E9A-96CA-CEC0-A577-677BA6B72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91D7587-8E74-AA00-535F-76917EFB6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1283425-5072-8DE5-69A1-3DD6A741B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FC4F17D-CE6C-16E9-EB54-3D1B252364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B60C6BB-4876-DCB4-6089-DEE0763D9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693D5D-D65F-A50E-401A-397935349BF4}"/>
              </a:ext>
            </a:extLst>
          </p:cNvPr>
          <p:cNvSpPr>
            <a:spLocks noGrp="1"/>
          </p:cNvSpPr>
          <p:nvPr>
            <p:ph type="title"/>
          </p:nvPr>
        </p:nvSpPr>
        <p:spPr>
          <a:xfrm>
            <a:off x="826396" y="586855"/>
            <a:ext cx="4230100" cy="3387497"/>
          </a:xfrm>
        </p:spPr>
        <p:txBody>
          <a:bodyPr vert="horz" lIns="91440" tIns="45720" rIns="91440" bIns="45720" rtlCol="0" anchor="b">
            <a:normAutofit/>
          </a:bodyPr>
          <a:lstStyle/>
          <a:p>
            <a:pPr marL="109538">
              <a:lnSpc>
                <a:spcPct val="90000"/>
              </a:lnSpc>
              <a:spcBef>
                <a:spcPct val="0"/>
              </a:spcBef>
              <a:spcAft>
                <a:spcPts val="2400"/>
              </a:spcAft>
              <a:buClr>
                <a:srgbClr val="002060"/>
              </a:buClr>
            </a:pPr>
            <a:r>
              <a:rPr lang="en-US" sz="4000">
                <a:solidFill>
                  <a:schemeClr val="bg1"/>
                </a:solidFill>
              </a:rPr>
              <a:t>Training Manager Administrator Tools</a:t>
            </a:r>
          </a:p>
        </p:txBody>
      </p:sp>
      <p:sp>
        <p:nvSpPr>
          <p:cNvPr id="18" name="Freeform: Shape 17">
            <a:extLst>
              <a:ext uri="{FF2B5EF4-FFF2-40B4-BE49-F238E27FC236}">
                <a16:creationId xmlns:a16="http://schemas.microsoft.com/office/drawing/2014/main" id="{CD2E6AD3-588A-A3DB-82B1-274C96ADD945}"/>
              </a:ext>
            </a:extLst>
          </p:cNvPr>
          <p:cNvSpPr/>
          <p:nvPr/>
        </p:nvSpPr>
        <p:spPr>
          <a:xfrm>
            <a:off x="5926619" y="369278"/>
            <a:ext cx="6212427" cy="6488719"/>
          </a:xfrm>
          <a:custGeom>
            <a:avLst/>
            <a:gdLst>
              <a:gd name="connsiteX0" fmla="*/ 0 w 3126192"/>
              <a:gd name="connsiteY0" fmla="*/ 0 h 1344434"/>
              <a:gd name="connsiteX1" fmla="*/ 3126192 w 3126192"/>
              <a:gd name="connsiteY1" fmla="*/ 0 h 1344434"/>
              <a:gd name="connsiteX2" fmla="*/ 3126192 w 3126192"/>
              <a:gd name="connsiteY2" fmla="*/ 1344434 h 1344434"/>
              <a:gd name="connsiteX3" fmla="*/ 0 w 3126192"/>
              <a:gd name="connsiteY3" fmla="*/ 1344434 h 1344434"/>
              <a:gd name="connsiteX4" fmla="*/ 0 w 3126192"/>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192" h="1344434">
                <a:moveTo>
                  <a:pt x="0" y="0"/>
                </a:moveTo>
                <a:lnTo>
                  <a:pt x="3126192" y="0"/>
                </a:lnTo>
                <a:lnTo>
                  <a:pt x="3126192"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lIns="91440" tIns="45720" rIns="91440" bIns="45720" numCol="1" spcCol="1270" rtlCol="0" anchor="ctr" anchorCtr="0">
            <a:normAutofit/>
          </a:bodyPr>
          <a:lstStyle/>
          <a:p>
            <a:pPr marL="0" lvl="1" indent="-398463"/>
            <a:r>
              <a:rPr lang="en-US" sz="2400" b="1" i="1">
                <a:solidFill>
                  <a:schemeClr val="tx2"/>
                </a:solidFill>
              </a:rPr>
              <a:t>How? </a:t>
            </a:r>
          </a:p>
          <a:p>
            <a:pPr marL="0" lvl="1" indent="-398463">
              <a:buFont typeface="Arial" panose="020B0604020202020204" pitchFamily="34" charset="0"/>
              <a:buChar char="•"/>
            </a:pPr>
            <a:r>
              <a:rPr lang="en-US" sz="2400">
                <a:solidFill>
                  <a:schemeClr val="tx1"/>
                </a:solidFill>
              </a:rPr>
              <a:t>Fill out Form 2-339 (POST 	Website/Forms)</a:t>
            </a:r>
          </a:p>
          <a:p>
            <a:pPr marL="0" lvl="1" indent="-398463">
              <a:buFont typeface="Arial" panose="020B0604020202020204" pitchFamily="34" charset="0"/>
              <a:buChar char="•"/>
            </a:pPr>
            <a:r>
              <a:rPr lang="en-US" sz="2400">
                <a:solidFill>
                  <a:schemeClr val="tx1"/>
                </a:solidFill>
              </a:rPr>
              <a:t>Switch roles under your name</a:t>
            </a:r>
          </a:p>
          <a:p>
            <a:pPr marL="0" lvl="1" indent="-398463">
              <a:buFont typeface="Arial" panose="020B0604020202020204" pitchFamily="34" charset="0"/>
              <a:buChar char="•"/>
            </a:pPr>
            <a:r>
              <a:rPr lang="en-US" sz="2400">
                <a:solidFill>
                  <a:schemeClr val="tx1"/>
                </a:solidFill>
              </a:rPr>
              <a:t>Gives you a new dashboard view</a:t>
            </a:r>
          </a:p>
          <a:p>
            <a:pPr marL="0" lvl="1" indent="-398463"/>
            <a:endParaRPr lang="en-US" sz="2400" b="1" i="1">
              <a:solidFill>
                <a:schemeClr val="tx2"/>
              </a:solidFill>
            </a:endParaRPr>
          </a:p>
          <a:p>
            <a:pPr marL="0" lvl="1" indent="-398463"/>
            <a:r>
              <a:rPr lang="en-US" sz="2400" b="1" i="1">
                <a:solidFill>
                  <a:schemeClr val="tx2"/>
                </a:solidFill>
              </a:rPr>
              <a:t>What?</a:t>
            </a:r>
          </a:p>
          <a:p>
            <a:pPr marL="0" lvl="1" indent="-398463">
              <a:buFont typeface="Arial" panose="020B0604020202020204" pitchFamily="34" charset="0"/>
              <a:buChar char="•"/>
            </a:pPr>
            <a:r>
              <a:rPr lang="en-US" sz="2400">
                <a:solidFill>
                  <a:schemeClr val="tx1"/>
                </a:solidFill>
              </a:rPr>
              <a:t>Manage Learner Lists</a:t>
            </a:r>
          </a:p>
          <a:p>
            <a:pPr marL="0" lvl="1" indent="-398463">
              <a:buFont typeface="Arial" panose="020B0604020202020204" pitchFamily="34" charset="0"/>
              <a:buChar char="•"/>
            </a:pPr>
            <a:r>
              <a:rPr lang="en-US" sz="2400">
                <a:solidFill>
                  <a:schemeClr val="tx1"/>
                </a:solidFill>
              </a:rPr>
              <a:t>Assign Training, Run Reports</a:t>
            </a:r>
          </a:p>
          <a:p>
            <a:pPr marL="0" lvl="1" indent="-398463">
              <a:buFont typeface="Arial" panose="020B0604020202020204" pitchFamily="34" charset="0"/>
              <a:buChar char="•"/>
            </a:pPr>
            <a:r>
              <a:rPr lang="en-US" sz="2400">
                <a:solidFill>
                  <a:schemeClr val="tx1"/>
                </a:solidFill>
              </a:rPr>
              <a:t>Monitor Completions and Transcripts</a:t>
            </a:r>
            <a:endParaRPr lang="en-US" sz="2400" b="1" i="1">
              <a:solidFill>
                <a:srgbClr val="156082"/>
              </a:solidFill>
            </a:endParaRPr>
          </a:p>
          <a:p>
            <a:pPr marL="0" lvl="1" indent="-398463">
              <a:buFont typeface="Arial" panose="020B0604020202020204" pitchFamily="34" charset="0"/>
              <a:buChar char="•"/>
            </a:pPr>
            <a:r>
              <a:rPr lang="en-US" sz="2400">
                <a:solidFill>
                  <a:schemeClr val="tx1"/>
                </a:solidFill>
              </a:rPr>
              <a:t>Add Non-Peace Officers, if necessary</a:t>
            </a:r>
          </a:p>
          <a:p>
            <a:pPr marL="0" lvl="1"/>
            <a:endParaRPr lang="en-US" sz="2400" b="1" i="1">
              <a:solidFill>
                <a:schemeClr val="tx2"/>
              </a:solidFill>
            </a:endParaRPr>
          </a:p>
          <a:p>
            <a:pPr marL="0" lvl="1"/>
            <a:r>
              <a:rPr lang="en-US" sz="2400" b="1" i="1">
                <a:solidFill>
                  <a:schemeClr val="tx2"/>
                </a:solidFill>
              </a:rPr>
              <a:t>What else?</a:t>
            </a:r>
          </a:p>
          <a:p>
            <a:pPr indent="-398463">
              <a:buFont typeface="Arial" panose="020B0604020202020204" pitchFamily="34" charset="0"/>
              <a:buChar char="•"/>
            </a:pPr>
            <a:r>
              <a:rPr lang="en-US" sz="2400"/>
              <a:t>Course Customization – Vehicle Pursuit Policy </a:t>
            </a:r>
          </a:p>
          <a:p>
            <a:pPr indent="-398463">
              <a:buFont typeface="Arial" panose="020B0604020202020204" pitchFamily="34" charset="0"/>
              <a:buChar char="•"/>
            </a:pPr>
            <a:r>
              <a:rPr lang="en-US" sz="2400"/>
              <a:t>Facilitated Courses with Training Materials</a:t>
            </a:r>
          </a:p>
          <a:p>
            <a:pPr marL="0" lvl="1" indent="-398463">
              <a:buFont typeface="Arial" panose="020B0604020202020204" pitchFamily="34" charset="0"/>
              <a:buChar char="•"/>
            </a:pPr>
            <a:r>
              <a:rPr lang="en-US" sz="2400"/>
              <a:t>EDI Roster Entry for Multimedia Courses</a:t>
            </a:r>
          </a:p>
          <a:p>
            <a:pPr marL="0" lvl="1"/>
            <a:endParaRPr lang="en-US" sz="2400">
              <a:solidFill>
                <a:schemeClr val="tx1"/>
              </a:solidFill>
            </a:endParaRPr>
          </a:p>
        </p:txBody>
      </p:sp>
    </p:spTree>
    <p:custDataLst>
      <p:tags r:id="rId1"/>
    </p:custDataLst>
    <p:extLst>
      <p:ext uri="{BB962C8B-B14F-4D97-AF65-F5344CB8AC3E}">
        <p14:creationId xmlns:p14="http://schemas.microsoft.com/office/powerpoint/2010/main" val="22695000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8">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xEl>
                                              <p:pRg st="5" end="5"/>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500"/>
                                  </p:stCondLst>
                                  <p:childTnLst>
                                    <p:set>
                                      <p:cBhvr>
                                        <p:cTn id="22" dur="1" fill="hold">
                                          <p:stCondLst>
                                            <p:cond delay="0"/>
                                          </p:stCondLst>
                                        </p:cTn>
                                        <p:tgtEl>
                                          <p:spTgt spid="18">
                                            <p:txEl>
                                              <p:pRg st="6" end="6"/>
                                            </p:txEl>
                                          </p:spTgt>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18">
                                            <p:txEl>
                                              <p:pRg st="7" end="7"/>
                                            </p:txEl>
                                          </p:spTgt>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18">
                                            <p:txEl>
                                              <p:pRg st="8" end="8"/>
                                            </p:txEl>
                                          </p:spTgt>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8">
                                            <p:txEl>
                                              <p:pRg st="11" end="11"/>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500"/>
                                  </p:stCondLst>
                                  <p:childTnLst>
                                    <p:set>
                                      <p:cBhvr>
                                        <p:cTn id="38" dur="1" fill="hold">
                                          <p:stCondLst>
                                            <p:cond delay="0"/>
                                          </p:stCondLst>
                                        </p:cTn>
                                        <p:tgtEl>
                                          <p:spTgt spid="18">
                                            <p:txEl>
                                              <p:pRg st="12" end="12"/>
                                            </p:txEl>
                                          </p:spTgt>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18">
                                            <p:txEl>
                                              <p:pRg st="13" end="13"/>
                                            </p:txEl>
                                          </p:spTgt>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1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F2CE62-13ED-88C5-26B0-165C83A2DDA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75CE0CC-05B0-1B69-015B-EA11CB2DF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681CCD-2049-7AF3-28F7-F4048B1A5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ADD4C59-D173-285D-1D69-656CCDC34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930E5D1-27EE-C498-3C1A-2B93958EF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6CBB12A-3D1E-CC5F-B3F3-5F24C5BB2B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DFF1A3D-14CC-B6BC-11D9-71E83A67F25D}"/>
              </a:ext>
            </a:extLst>
          </p:cNvPr>
          <p:cNvSpPr>
            <a:spLocks noGrp="1"/>
          </p:cNvSpPr>
          <p:nvPr>
            <p:ph type="title"/>
          </p:nvPr>
        </p:nvSpPr>
        <p:spPr>
          <a:xfrm>
            <a:off x="22232" y="1309314"/>
            <a:ext cx="12192001" cy="3268520"/>
          </a:xfrm>
        </p:spPr>
        <p:txBody>
          <a:bodyPr vert="horz" lIns="91440" tIns="45720" rIns="91440" bIns="45720" rtlCol="0" anchor="b">
            <a:normAutofit/>
          </a:bodyPr>
          <a:lstStyle/>
          <a:p>
            <a:pPr algn="ctr"/>
            <a:r>
              <a:rPr lang="en-US" sz="5400" b="1">
                <a:solidFill>
                  <a:schemeClr val="accent2"/>
                </a:solidFill>
              </a:rPr>
              <a:t>Activity</a:t>
            </a:r>
            <a:br>
              <a:rPr lang="en-US" sz="4800">
                <a:solidFill>
                  <a:srgbClr val="FFFFFF"/>
                </a:solidFill>
              </a:rPr>
            </a:br>
            <a:br>
              <a:rPr lang="en-US" sz="4800" kern="1200">
                <a:solidFill>
                  <a:srgbClr val="FFFFFF"/>
                </a:solidFill>
                <a:latin typeface="+mj-lt"/>
                <a:ea typeface="+mj-ea"/>
                <a:cs typeface="+mj-cs"/>
              </a:rPr>
            </a:br>
            <a:r>
              <a:rPr lang="en-US" sz="4800" kern="1200">
                <a:solidFill>
                  <a:srgbClr val="FFFFFF"/>
                </a:solidFill>
                <a:latin typeface="+mj-lt"/>
                <a:ea typeface="+mj-ea"/>
                <a:cs typeface="+mj-cs"/>
              </a:rPr>
              <a:t>Training Manager View</a:t>
            </a:r>
          </a:p>
        </p:txBody>
      </p:sp>
      <p:sp>
        <p:nvSpPr>
          <p:cNvPr id="20" name="Rectangle 19">
            <a:extLst>
              <a:ext uri="{FF2B5EF4-FFF2-40B4-BE49-F238E27FC236}">
                <a16:creationId xmlns:a16="http://schemas.microsoft.com/office/drawing/2014/main" id="{9CF03FA1-93FC-2E57-7367-8D8452792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B8D4E60-4DF7-556E-FA9C-663AF89D3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9812779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arnerAndManagerToggle">
            <a:hlinkClick r:id="" action="ppaction://media"/>
            <a:extLst>
              <a:ext uri="{FF2B5EF4-FFF2-40B4-BE49-F238E27FC236}">
                <a16:creationId xmlns:a16="http://schemas.microsoft.com/office/drawing/2014/main" id="{4C2F92C5-8E6E-3A5D-9500-0ED8A376E87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429375"/>
          </a:xfrm>
          <a:prstGeom prst="rect">
            <a:avLst/>
          </a:prstGeom>
        </p:spPr>
      </p:pic>
    </p:spTree>
    <p:custDataLst>
      <p:tags r:id="rId1"/>
    </p:custDataLst>
    <p:extLst>
      <p:ext uri="{BB962C8B-B14F-4D97-AF65-F5344CB8AC3E}">
        <p14:creationId xmlns:p14="http://schemas.microsoft.com/office/powerpoint/2010/main" val="3242989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ite stairway with light at the top">
            <a:extLst>
              <a:ext uri="{FF2B5EF4-FFF2-40B4-BE49-F238E27FC236}">
                <a16:creationId xmlns:a16="http://schemas.microsoft.com/office/drawing/2014/main" id="{41C4A9A7-87DD-913E-C4E1-6CCB31F631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CF094537-9602-883B-175B-CEDD314DCBBD}"/>
              </a:ext>
            </a:extLst>
          </p:cNvPr>
          <p:cNvSpPr txBox="1"/>
          <p:nvPr/>
        </p:nvSpPr>
        <p:spPr>
          <a:xfrm>
            <a:off x="0" y="661931"/>
            <a:ext cx="4298867" cy="707886"/>
          </a:xfrm>
          <a:prstGeom prst="rect">
            <a:avLst/>
          </a:prstGeom>
          <a:solidFill>
            <a:schemeClr val="accent2"/>
          </a:solidFill>
        </p:spPr>
        <p:txBody>
          <a:bodyPr wrap="square">
            <a:spAutoFit/>
          </a:bodyPr>
          <a:lstStyle/>
          <a:p>
            <a:endParaRPr lang="en-US" sz="4000">
              <a:solidFill>
                <a:schemeClr val="bg1"/>
              </a:solidFill>
            </a:endParaRPr>
          </a:p>
        </p:txBody>
      </p:sp>
      <p:sp>
        <p:nvSpPr>
          <p:cNvPr id="2" name="Title 1">
            <a:extLst>
              <a:ext uri="{FF2B5EF4-FFF2-40B4-BE49-F238E27FC236}">
                <a16:creationId xmlns:a16="http://schemas.microsoft.com/office/drawing/2014/main" id="{E1A78A51-831F-3086-0F1B-0DB509FA411A}"/>
              </a:ext>
            </a:extLst>
          </p:cNvPr>
          <p:cNvSpPr>
            <a:spLocks noGrp="1"/>
          </p:cNvSpPr>
          <p:nvPr>
            <p:ph type="title"/>
          </p:nvPr>
        </p:nvSpPr>
        <p:spPr>
          <a:xfrm>
            <a:off x="456440" y="365125"/>
            <a:ext cx="11735560" cy="1325563"/>
          </a:xfrm>
        </p:spPr>
        <p:txBody>
          <a:bodyPr/>
          <a:lstStyle/>
          <a:p>
            <a:r>
              <a:rPr lang="en-US"/>
              <a:t>WRITTEN STEPS: Change from Learner to Manager</a:t>
            </a:r>
          </a:p>
        </p:txBody>
      </p:sp>
      <p:sp>
        <p:nvSpPr>
          <p:cNvPr id="3" name="Content Placeholder 2">
            <a:extLst>
              <a:ext uri="{FF2B5EF4-FFF2-40B4-BE49-F238E27FC236}">
                <a16:creationId xmlns:a16="http://schemas.microsoft.com/office/drawing/2014/main" id="{2CE3B7E4-E34D-8CC3-15A4-B2F242F74010}"/>
              </a:ext>
            </a:extLst>
          </p:cNvPr>
          <p:cNvSpPr>
            <a:spLocks noGrp="1"/>
          </p:cNvSpPr>
          <p:nvPr>
            <p:ph idx="1"/>
          </p:nvPr>
        </p:nvSpPr>
        <p:spPr>
          <a:xfrm>
            <a:off x="2312668" y="1785869"/>
            <a:ext cx="7802880" cy="4707006"/>
          </a:xfrm>
        </p:spPr>
        <p:txBody>
          <a:bodyPr>
            <a:normAutofit/>
          </a:bodyPr>
          <a:lstStyle/>
          <a:p>
            <a:pPr marL="514350" indent="-514350">
              <a:spcAft>
                <a:spcPts val="1200"/>
              </a:spcAft>
              <a:buFont typeface="+mj-lt"/>
              <a:buAutoNum type="arabicPeriod"/>
            </a:pPr>
            <a:r>
              <a:rPr lang="en-US" dirty="0"/>
              <a:t>On the left side, click under your name and click Switch to Manager (if you don’t see that, make sure the you completed Form 2-339 and submitted to LP Support)</a:t>
            </a:r>
          </a:p>
          <a:p>
            <a:pPr marL="514350" indent="-514350">
              <a:spcAft>
                <a:spcPts val="1200"/>
              </a:spcAft>
              <a:buFont typeface="+mj-lt"/>
              <a:buAutoNum type="arabicPeriod"/>
            </a:pPr>
            <a:r>
              <a:rPr lang="en-US" dirty="0"/>
              <a:t>You see information for your agency</a:t>
            </a:r>
          </a:p>
          <a:p>
            <a:pPr marL="514350" indent="-514350">
              <a:spcAft>
                <a:spcPts val="1200"/>
              </a:spcAft>
              <a:buFont typeface="+mj-lt"/>
              <a:buAutoNum type="arabicPeriod"/>
            </a:pPr>
            <a:r>
              <a:rPr lang="en-US" dirty="0"/>
              <a:t>To go back as a Learner, go the right side and click Learner under your name </a:t>
            </a:r>
          </a:p>
          <a:p>
            <a:pPr marL="514350" indent="-514350">
              <a:buFont typeface="+mj-lt"/>
              <a:buAutoNum type="arabicPeriod"/>
            </a:pPr>
            <a:r>
              <a:rPr lang="en-US" dirty="0"/>
              <a:t>We’ll go back to the Manager role. </a:t>
            </a:r>
          </a:p>
          <a:p>
            <a:pPr marL="514350" indent="-514350">
              <a:buFont typeface="+mj-lt"/>
              <a:buAutoNum type="arabicPeriod"/>
            </a:pPr>
            <a:endParaRPr lang="en-US" dirty="0"/>
          </a:p>
          <a:p>
            <a:pPr marL="0" indent="0">
              <a:buNone/>
            </a:pPr>
            <a:endParaRPr lang="en-US" dirty="0"/>
          </a:p>
        </p:txBody>
      </p:sp>
      <p:grpSp>
        <p:nvGrpSpPr>
          <p:cNvPr id="12" name="Group 11">
            <a:extLst>
              <a:ext uri="{FF2B5EF4-FFF2-40B4-BE49-F238E27FC236}">
                <a16:creationId xmlns:a16="http://schemas.microsoft.com/office/drawing/2014/main" id="{D1705C2B-011E-28BA-CBD2-D00670A8BDD4}"/>
              </a:ext>
            </a:extLst>
          </p:cNvPr>
          <p:cNvGrpSpPr/>
          <p:nvPr/>
        </p:nvGrpSpPr>
        <p:grpSpPr>
          <a:xfrm>
            <a:off x="-1" y="1785869"/>
            <a:ext cx="2259726" cy="2322110"/>
            <a:chOff x="297180" y="1690688"/>
            <a:chExt cx="1779271" cy="1843971"/>
          </a:xfrm>
        </p:grpSpPr>
        <p:pic>
          <p:nvPicPr>
            <p:cNvPr id="5" name="Picture 4">
              <a:extLst>
                <a:ext uri="{FF2B5EF4-FFF2-40B4-BE49-F238E27FC236}">
                  <a16:creationId xmlns:a16="http://schemas.microsoft.com/office/drawing/2014/main" id="{F55C84D4-EBB8-7001-9389-4AED8305C958}"/>
                </a:ext>
              </a:extLst>
            </p:cNvPr>
            <p:cNvPicPr>
              <a:picLocks noChangeAspect="1"/>
            </p:cNvPicPr>
            <p:nvPr/>
          </p:nvPicPr>
          <p:blipFill rotWithShape="1">
            <a:blip r:embed="rId5"/>
            <a:srcRect t="13134" r="87812" b="60384"/>
            <a:stretch/>
          </p:blipFill>
          <p:spPr>
            <a:xfrm>
              <a:off x="590551" y="1785869"/>
              <a:ext cx="1485900" cy="1748790"/>
            </a:xfrm>
            <a:prstGeom prst="rect">
              <a:avLst/>
            </a:prstGeom>
          </p:spPr>
        </p:pic>
        <p:sp>
          <p:nvSpPr>
            <p:cNvPr id="10" name="TextBox 9">
              <a:extLst>
                <a:ext uri="{FF2B5EF4-FFF2-40B4-BE49-F238E27FC236}">
                  <a16:creationId xmlns:a16="http://schemas.microsoft.com/office/drawing/2014/main" id="{2E92446D-3AD0-5E01-9577-A9063F8FFAEF}"/>
                </a:ext>
              </a:extLst>
            </p:cNvPr>
            <p:cNvSpPr txBox="1"/>
            <p:nvPr/>
          </p:nvSpPr>
          <p:spPr>
            <a:xfrm>
              <a:off x="297180" y="1690688"/>
              <a:ext cx="359394" cy="369332"/>
            </a:xfrm>
            <a:prstGeom prst="rect">
              <a:avLst/>
            </a:prstGeom>
            <a:noFill/>
          </p:spPr>
          <p:txBody>
            <a:bodyPr wrap="none" rtlCol="0">
              <a:spAutoFit/>
            </a:bodyPr>
            <a:lstStyle/>
            <a:p>
              <a:r>
                <a:rPr lang="en-US"/>
                <a:t>1.</a:t>
              </a:r>
            </a:p>
          </p:txBody>
        </p:sp>
      </p:grpSp>
      <p:grpSp>
        <p:nvGrpSpPr>
          <p:cNvPr id="13" name="Group 12">
            <a:extLst>
              <a:ext uri="{FF2B5EF4-FFF2-40B4-BE49-F238E27FC236}">
                <a16:creationId xmlns:a16="http://schemas.microsoft.com/office/drawing/2014/main" id="{A285EC3E-F3E7-D890-7A78-B1ED13B860C7}"/>
              </a:ext>
            </a:extLst>
          </p:cNvPr>
          <p:cNvGrpSpPr/>
          <p:nvPr/>
        </p:nvGrpSpPr>
        <p:grpSpPr>
          <a:xfrm>
            <a:off x="9879332" y="3662169"/>
            <a:ext cx="2312668" cy="2830706"/>
            <a:chOff x="9804386" y="1716406"/>
            <a:chExt cx="1797063" cy="2355463"/>
          </a:xfrm>
        </p:grpSpPr>
        <p:pic>
          <p:nvPicPr>
            <p:cNvPr id="9" name="Picture 8">
              <a:extLst>
                <a:ext uri="{FF2B5EF4-FFF2-40B4-BE49-F238E27FC236}">
                  <a16:creationId xmlns:a16="http://schemas.microsoft.com/office/drawing/2014/main" id="{7ED4E89E-C7AE-673F-5349-27CD67D4207E}"/>
                </a:ext>
              </a:extLst>
            </p:cNvPr>
            <p:cNvPicPr>
              <a:picLocks noChangeAspect="1"/>
            </p:cNvPicPr>
            <p:nvPr/>
          </p:nvPicPr>
          <p:blipFill rotWithShape="1">
            <a:blip r:embed="rId6"/>
            <a:srcRect l="87812" t="10539" b="54846"/>
            <a:stretch/>
          </p:blipFill>
          <p:spPr>
            <a:xfrm>
              <a:off x="10115549" y="1785869"/>
              <a:ext cx="1485900" cy="2286000"/>
            </a:xfrm>
            <a:prstGeom prst="rect">
              <a:avLst/>
            </a:prstGeom>
          </p:spPr>
        </p:pic>
        <p:sp>
          <p:nvSpPr>
            <p:cNvPr id="11" name="TextBox 10">
              <a:extLst>
                <a:ext uri="{FF2B5EF4-FFF2-40B4-BE49-F238E27FC236}">
                  <a16:creationId xmlns:a16="http://schemas.microsoft.com/office/drawing/2014/main" id="{22D93FFE-D960-8600-9E64-CA7079B0F70D}"/>
                </a:ext>
              </a:extLst>
            </p:cNvPr>
            <p:cNvSpPr txBox="1"/>
            <p:nvPr/>
          </p:nvSpPr>
          <p:spPr>
            <a:xfrm>
              <a:off x="9804386" y="1716406"/>
              <a:ext cx="359394" cy="369332"/>
            </a:xfrm>
            <a:prstGeom prst="rect">
              <a:avLst/>
            </a:prstGeom>
            <a:noFill/>
          </p:spPr>
          <p:txBody>
            <a:bodyPr wrap="none" rtlCol="0">
              <a:spAutoFit/>
            </a:bodyPr>
            <a:lstStyle/>
            <a:p>
              <a:r>
                <a:rPr lang="en-US" dirty="0"/>
                <a:t>3.</a:t>
              </a:r>
            </a:p>
          </p:txBody>
        </p:sp>
      </p:grpSp>
    </p:spTree>
    <p:custDataLst>
      <p:tags r:id="rId1"/>
    </p:custDataLst>
    <p:extLst>
      <p:ext uri="{BB962C8B-B14F-4D97-AF65-F5344CB8AC3E}">
        <p14:creationId xmlns:p14="http://schemas.microsoft.com/office/powerpoint/2010/main" val="52718628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220D39-F197-EB3D-7B27-152F35324EC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E27A38B-3FF1-3629-697F-8F0057E740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D965E28-942C-10ED-8738-3F9F48F21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50A9784-7EF3-85A5-6346-563B2A4C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5D4767C-9002-3BDC-7183-72FA04184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7C3F4C1-576B-1A74-EA03-C051BCD3BC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5F25F7-8946-7B36-8A31-8AEAA54F8D55}"/>
              </a:ext>
            </a:extLst>
          </p:cNvPr>
          <p:cNvSpPr>
            <a:spLocks noGrp="1"/>
          </p:cNvSpPr>
          <p:nvPr>
            <p:ph type="title"/>
          </p:nvPr>
        </p:nvSpPr>
        <p:spPr>
          <a:xfrm>
            <a:off x="-22234" y="1282393"/>
            <a:ext cx="12236467" cy="3268520"/>
          </a:xfrm>
        </p:spPr>
        <p:txBody>
          <a:bodyPr vert="horz" lIns="91440" tIns="45720" rIns="91440" bIns="45720" rtlCol="0" anchor="b">
            <a:normAutofit/>
          </a:bodyPr>
          <a:lstStyle/>
          <a:p>
            <a:pPr algn="ctr"/>
            <a:r>
              <a:rPr lang="en-US" sz="4800" b="1">
                <a:solidFill>
                  <a:schemeClr val="accent2"/>
                </a:solidFill>
              </a:rPr>
              <a:t>Activity </a:t>
            </a:r>
            <a:br>
              <a:rPr lang="en-US" sz="4800" b="1">
                <a:solidFill>
                  <a:schemeClr val="accent2"/>
                </a:solidFill>
              </a:rPr>
            </a:br>
            <a:br>
              <a:rPr lang="en-US" sz="4800" b="1">
                <a:solidFill>
                  <a:schemeClr val="accent2"/>
                </a:solidFill>
              </a:rPr>
            </a:br>
            <a:r>
              <a:rPr lang="en-US" sz="4800" kern="1200">
                <a:solidFill>
                  <a:srgbClr val="FFFFFF"/>
                </a:solidFill>
                <a:latin typeface="+mj-lt"/>
                <a:ea typeface="+mj-ea"/>
                <a:cs typeface="+mj-cs"/>
              </a:rPr>
              <a:t>Lookup Learners</a:t>
            </a:r>
          </a:p>
        </p:txBody>
      </p:sp>
      <p:sp>
        <p:nvSpPr>
          <p:cNvPr id="20" name="Rectangle 19">
            <a:extLst>
              <a:ext uri="{FF2B5EF4-FFF2-40B4-BE49-F238E27FC236}">
                <a16:creationId xmlns:a16="http://schemas.microsoft.com/office/drawing/2014/main" id="{104A304C-ECA2-2A1C-ECBB-5E4603D6C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B1918AA-4EC3-20E9-EFCC-A2AA8CFFE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0044506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E29D57-D03E-54E6-0609-C5DDA72F3578}"/>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Rectangle 3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Rectangle 4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7793D7-7597-B189-02A2-875B033C191F}"/>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POST </a:t>
            </a:r>
            <a:br>
              <a:rPr lang="en-US" sz="4000" kern="1200">
                <a:solidFill>
                  <a:srgbClr val="FFFFFF"/>
                </a:solidFill>
                <a:latin typeface="+mj-lt"/>
                <a:ea typeface="+mj-ea"/>
                <a:cs typeface="+mj-cs"/>
              </a:rPr>
            </a:br>
            <a:r>
              <a:rPr lang="en-US" sz="4000" kern="1200">
                <a:solidFill>
                  <a:srgbClr val="FFFFFF"/>
                </a:solidFill>
                <a:latin typeface="+mj-lt"/>
                <a:ea typeface="+mj-ea"/>
                <a:cs typeface="+mj-cs"/>
              </a:rPr>
              <a:t>Learning </a:t>
            </a:r>
            <a:br>
              <a:rPr lang="en-US" sz="4000" kern="1200">
                <a:solidFill>
                  <a:srgbClr val="FFFFFF"/>
                </a:solidFill>
                <a:latin typeface="+mj-lt"/>
                <a:ea typeface="+mj-ea"/>
                <a:cs typeface="+mj-cs"/>
              </a:rPr>
            </a:br>
            <a:r>
              <a:rPr lang="en-US" sz="4000" kern="1200">
                <a:solidFill>
                  <a:srgbClr val="FFFFFF"/>
                </a:solidFill>
                <a:latin typeface="+mj-lt"/>
                <a:ea typeface="+mj-ea"/>
                <a:cs typeface="+mj-cs"/>
              </a:rPr>
              <a:t>Portal</a:t>
            </a:r>
          </a:p>
        </p:txBody>
      </p:sp>
      <p:sp>
        <p:nvSpPr>
          <p:cNvPr id="18" name="Freeform: Shape 17">
            <a:extLst>
              <a:ext uri="{FF2B5EF4-FFF2-40B4-BE49-F238E27FC236}">
                <a16:creationId xmlns:a16="http://schemas.microsoft.com/office/drawing/2014/main" id="{901C3550-E2EE-CB4C-3006-79DB1DC840AB}"/>
              </a:ext>
            </a:extLst>
          </p:cNvPr>
          <p:cNvSpPr/>
          <p:nvPr/>
        </p:nvSpPr>
        <p:spPr>
          <a:xfrm>
            <a:off x="4810259" y="649480"/>
            <a:ext cx="6555347" cy="5546047"/>
          </a:xfrm>
          <a:custGeom>
            <a:avLst/>
            <a:gdLst>
              <a:gd name="connsiteX0" fmla="*/ 0 w 3126192"/>
              <a:gd name="connsiteY0" fmla="*/ 0 h 1344434"/>
              <a:gd name="connsiteX1" fmla="*/ 3126192 w 3126192"/>
              <a:gd name="connsiteY1" fmla="*/ 0 h 1344434"/>
              <a:gd name="connsiteX2" fmla="*/ 3126192 w 3126192"/>
              <a:gd name="connsiteY2" fmla="*/ 1344434 h 1344434"/>
              <a:gd name="connsiteX3" fmla="*/ 0 w 3126192"/>
              <a:gd name="connsiteY3" fmla="*/ 1344434 h 1344434"/>
              <a:gd name="connsiteX4" fmla="*/ 0 w 3126192"/>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192" h="1344434">
                <a:moveTo>
                  <a:pt x="0" y="0"/>
                </a:moveTo>
                <a:lnTo>
                  <a:pt x="3126192" y="0"/>
                </a:lnTo>
                <a:lnTo>
                  <a:pt x="3126192"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lIns="91440" tIns="45720" rIns="91440" bIns="45720" numCol="1" spcCol="1270" rtlCol="0" anchor="ctr" anchorCtr="0">
            <a:normAutofit lnSpcReduction="10000"/>
          </a:bodyPr>
          <a:lstStyle/>
          <a:p>
            <a:pPr marL="228600" lvl="1">
              <a:lnSpc>
                <a:spcPct val="90000"/>
              </a:lnSpc>
              <a:spcAft>
                <a:spcPts val="600"/>
              </a:spcAft>
            </a:pPr>
            <a:r>
              <a:rPr lang="en-US" sz="2400" b="1" i="1">
                <a:solidFill>
                  <a:schemeClr val="tx2"/>
                </a:solidFill>
              </a:rPr>
              <a:t>What?</a:t>
            </a:r>
            <a:r>
              <a:rPr lang="en-US" sz="2400" i="1">
                <a:solidFill>
                  <a:schemeClr val="tx2"/>
                </a:solidFill>
              </a:rPr>
              <a:t> </a:t>
            </a:r>
          </a:p>
          <a:p>
            <a:pPr lvl="1" indent="-228600">
              <a:lnSpc>
                <a:spcPct val="90000"/>
              </a:lnSpc>
              <a:spcAft>
                <a:spcPts val="600"/>
              </a:spcAft>
              <a:buFont typeface="Arial" panose="020B0604020202020204" pitchFamily="34" charset="0"/>
              <a:buChar char="•"/>
            </a:pPr>
            <a:r>
              <a:rPr lang="en-US" sz="2400">
                <a:solidFill>
                  <a:schemeClr val="tx2"/>
                </a:solidFill>
              </a:rPr>
              <a:t>Training Courses, Informational Resources, Tutorials </a:t>
            </a:r>
          </a:p>
          <a:p>
            <a:pPr lvl="1" indent="-228600">
              <a:lnSpc>
                <a:spcPct val="90000"/>
              </a:lnSpc>
              <a:spcAft>
                <a:spcPts val="600"/>
              </a:spcAft>
              <a:buFont typeface="Arial" panose="020B0604020202020204" pitchFamily="34" charset="0"/>
              <a:buChar char="•"/>
            </a:pPr>
            <a:endParaRPr lang="en-US" sz="2400">
              <a:solidFill>
                <a:schemeClr val="tx2"/>
              </a:solidFill>
            </a:endParaRPr>
          </a:p>
          <a:p>
            <a:pPr marL="228600" lvl="1">
              <a:lnSpc>
                <a:spcPct val="90000"/>
              </a:lnSpc>
              <a:spcAft>
                <a:spcPts val="600"/>
              </a:spcAft>
            </a:pPr>
            <a:r>
              <a:rPr lang="en-US" sz="2400" b="1" i="1">
                <a:solidFill>
                  <a:schemeClr val="tx2"/>
                </a:solidFill>
              </a:rPr>
              <a:t>Why? </a:t>
            </a:r>
          </a:p>
          <a:p>
            <a:pPr lvl="1" indent="-228600">
              <a:lnSpc>
                <a:spcPct val="90000"/>
              </a:lnSpc>
              <a:spcAft>
                <a:spcPts val="600"/>
              </a:spcAft>
              <a:buFont typeface="Arial" panose="020B0604020202020204" pitchFamily="34" charset="0"/>
              <a:buChar char="•"/>
            </a:pPr>
            <a:r>
              <a:rPr lang="en-US" sz="2400">
                <a:solidFill>
                  <a:schemeClr val="tx2"/>
                </a:solidFill>
              </a:rPr>
              <a:t>Free, 24/7 Access, Meet Mandates, Manage Learners, Assign Training, Run Reports</a:t>
            </a:r>
          </a:p>
          <a:p>
            <a:pPr lvl="1" indent="-228600">
              <a:lnSpc>
                <a:spcPct val="90000"/>
              </a:lnSpc>
              <a:spcAft>
                <a:spcPts val="600"/>
              </a:spcAft>
              <a:buFont typeface="Arial" panose="020B0604020202020204" pitchFamily="34" charset="0"/>
              <a:buChar char="•"/>
            </a:pPr>
            <a:endParaRPr lang="en-US" sz="2400">
              <a:solidFill>
                <a:schemeClr val="tx2"/>
              </a:solidFill>
            </a:endParaRPr>
          </a:p>
          <a:p>
            <a:pPr marL="228600" lvl="1">
              <a:lnSpc>
                <a:spcPct val="90000"/>
              </a:lnSpc>
              <a:spcAft>
                <a:spcPts val="600"/>
              </a:spcAft>
            </a:pPr>
            <a:r>
              <a:rPr lang="en-US" sz="2400" b="1" i="1">
                <a:solidFill>
                  <a:schemeClr val="tx2"/>
                </a:solidFill>
              </a:rPr>
              <a:t>Where?</a:t>
            </a:r>
          </a:p>
          <a:p>
            <a:pPr lvl="1" indent="-228600">
              <a:lnSpc>
                <a:spcPct val="90000"/>
              </a:lnSpc>
              <a:spcAft>
                <a:spcPts val="600"/>
              </a:spcAft>
              <a:buFont typeface="Arial" panose="020B0604020202020204" pitchFamily="34" charset="0"/>
              <a:buChar char="•"/>
            </a:pPr>
            <a:r>
              <a:rPr lang="en-US" sz="2400">
                <a:solidFill>
                  <a:schemeClr val="tx2"/>
                </a:solidFill>
                <a:hlinkClick r:id="rId4">
                  <a:extLst>
                    <a:ext uri="{A12FA001-AC4F-418D-AE19-62706E023703}">
                      <ahyp:hlinkClr xmlns:ahyp="http://schemas.microsoft.com/office/drawing/2018/hyperlinkcolor" val="tx"/>
                    </a:ext>
                  </a:extLst>
                </a:hlinkClick>
              </a:rPr>
              <a:t>www.lp.post.ca.gov</a:t>
            </a:r>
            <a:r>
              <a:rPr lang="en-US" sz="2400">
                <a:solidFill>
                  <a:schemeClr val="tx2"/>
                </a:solidFill>
              </a:rPr>
              <a:t> </a:t>
            </a:r>
          </a:p>
          <a:p>
            <a:pPr lvl="1" indent="-228600">
              <a:lnSpc>
                <a:spcPct val="90000"/>
              </a:lnSpc>
              <a:spcAft>
                <a:spcPts val="600"/>
              </a:spcAft>
              <a:buFont typeface="Arial" panose="020B0604020202020204" pitchFamily="34" charset="0"/>
              <a:buChar char="•"/>
            </a:pPr>
            <a:endParaRPr lang="en-US" sz="2400">
              <a:solidFill>
                <a:schemeClr val="tx2"/>
              </a:solidFill>
            </a:endParaRPr>
          </a:p>
          <a:p>
            <a:pPr marL="228600" lvl="1">
              <a:lnSpc>
                <a:spcPct val="90000"/>
              </a:lnSpc>
              <a:spcAft>
                <a:spcPts val="600"/>
              </a:spcAft>
            </a:pPr>
            <a:r>
              <a:rPr lang="en-US" sz="2400" b="1" i="1">
                <a:solidFill>
                  <a:schemeClr val="tx2"/>
                </a:solidFill>
              </a:rPr>
              <a:t>How?</a:t>
            </a:r>
            <a:r>
              <a:rPr lang="en-US" sz="2400" i="1">
                <a:solidFill>
                  <a:schemeClr val="tx2"/>
                </a:solidFill>
              </a:rPr>
              <a:t> </a:t>
            </a:r>
          </a:p>
          <a:p>
            <a:pPr lvl="1" indent="-228600">
              <a:lnSpc>
                <a:spcPct val="90000"/>
              </a:lnSpc>
              <a:spcAft>
                <a:spcPts val="600"/>
              </a:spcAft>
              <a:buFont typeface="Arial" panose="020B0604020202020204" pitchFamily="34" charset="0"/>
              <a:buChar char="•"/>
            </a:pPr>
            <a:r>
              <a:rPr lang="en-US" sz="2400">
                <a:solidFill>
                  <a:schemeClr val="tx2"/>
                </a:solidFill>
              </a:rPr>
              <a:t>PASS account plus either: Sworn Staff/NOA, Dispatchers, or manually added Non-Peace Officers</a:t>
            </a:r>
          </a:p>
        </p:txBody>
      </p:sp>
    </p:spTree>
    <p:custDataLst>
      <p:tags r:id="rId1"/>
    </p:custDataLst>
    <p:extLst>
      <p:ext uri="{BB962C8B-B14F-4D97-AF65-F5344CB8AC3E}">
        <p14:creationId xmlns:p14="http://schemas.microsoft.com/office/powerpoint/2010/main" val="30184384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B22594CF-6197-9263-4E53-4E6F385D4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0E18E59-F075-2BF0-C330-CF80E012A5FA}"/>
              </a:ext>
            </a:extLst>
          </p:cNvPr>
          <p:cNvSpPr txBox="1"/>
          <p:nvPr/>
        </p:nvSpPr>
        <p:spPr>
          <a:xfrm>
            <a:off x="5859594" y="489624"/>
            <a:ext cx="1721414" cy="707886"/>
          </a:xfrm>
          <a:prstGeom prst="rect">
            <a:avLst/>
          </a:prstGeom>
          <a:solidFill>
            <a:schemeClr val="accent2"/>
          </a:solidFill>
        </p:spPr>
        <p:txBody>
          <a:bodyPr wrap="square">
            <a:spAutoFit/>
          </a:bodyPr>
          <a:lstStyle/>
          <a:p>
            <a:endParaRPr lang="en-US" sz="4000">
              <a:solidFill>
                <a:schemeClr val="bg1"/>
              </a:solidFill>
            </a:endParaRPr>
          </a:p>
        </p:txBody>
      </p:sp>
      <p:sp>
        <p:nvSpPr>
          <p:cNvPr id="3" name="Title 2">
            <a:extLst>
              <a:ext uri="{FF2B5EF4-FFF2-40B4-BE49-F238E27FC236}">
                <a16:creationId xmlns:a16="http://schemas.microsoft.com/office/drawing/2014/main" id="{011C2FBA-2A62-B64A-3CFE-D9947C7C0E3A}"/>
              </a:ext>
            </a:extLst>
          </p:cNvPr>
          <p:cNvSpPr>
            <a:spLocks noGrp="1"/>
          </p:cNvSpPr>
          <p:nvPr>
            <p:ph type="title"/>
          </p:nvPr>
        </p:nvSpPr>
        <p:spPr>
          <a:xfrm>
            <a:off x="5926058" y="217362"/>
            <a:ext cx="10515600" cy="1325563"/>
          </a:xfrm>
        </p:spPr>
        <p:txBody>
          <a:bodyPr/>
          <a:lstStyle/>
          <a:p>
            <a:r>
              <a:rPr lang="en-US"/>
              <a:t>STEPS: To Search Learners </a:t>
            </a:r>
          </a:p>
        </p:txBody>
      </p:sp>
      <p:sp>
        <p:nvSpPr>
          <p:cNvPr id="4" name="Content Placeholder 3">
            <a:extLst>
              <a:ext uri="{FF2B5EF4-FFF2-40B4-BE49-F238E27FC236}">
                <a16:creationId xmlns:a16="http://schemas.microsoft.com/office/drawing/2014/main" id="{4B5E35DA-9BCC-673A-9A13-159D7E66BF74}"/>
              </a:ext>
            </a:extLst>
          </p:cNvPr>
          <p:cNvSpPr>
            <a:spLocks noGrp="1"/>
          </p:cNvSpPr>
          <p:nvPr>
            <p:ph idx="1"/>
          </p:nvPr>
        </p:nvSpPr>
        <p:spPr>
          <a:xfrm>
            <a:off x="5997565" y="1706333"/>
            <a:ext cx="5974080" cy="5151667"/>
          </a:xfrm>
        </p:spPr>
        <p:txBody>
          <a:bodyPr>
            <a:normAutofit/>
          </a:bodyPr>
          <a:lstStyle/>
          <a:p>
            <a:pPr marL="514350" indent="-514350">
              <a:buFont typeface="+mj-lt"/>
              <a:buAutoNum type="arabicPeriod"/>
            </a:pPr>
            <a:r>
              <a:rPr lang="en-US" dirty="0"/>
              <a:t>“Learners” shows your agency’s accounts in the Portal</a:t>
            </a:r>
          </a:p>
          <a:p>
            <a:pPr marL="800100" lvl="1" indent="-285750"/>
            <a:r>
              <a:rPr lang="en-US" dirty="0"/>
              <a:t>Enter name, POST ID, or email, </a:t>
            </a:r>
            <a:r>
              <a:rPr lang="en-US" dirty="0" err="1"/>
              <a:t>etc</a:t>
            </a:r>
            <a:r>
              <a:rPr lang="en-US" dirty="0"/>
              <a:t> in the search columns </a:t>
            </a:r>
          </a:p>
          <a:p>
            <a:pPr marL="514350" indent="-514350">
              <a:buFont typeface="+mj-lt"/>
              <a:buAutoNum type="arabicPeriod"/>
            </a:pPr>
            <a:endParaRPr lang="en-US" dirty="0"/>
          </a:p>
          <a:p>
            <a:pPr marL="514350" indent="-514350">
              <a:buFont typeface="+mj-lt"/>
              <a:buAutoNum type="arabicPeriod"/>
            </a:pPr>
            <a:r>
              <a:rPr lang="en-US" dirty="0"/>
              <a:t>Click on a Learner to see details on activities, enrollments, </a:t>
            </a:r>
            <a:r>
              <a:rPr lang="en-US" dirty="0" err="1"/>
              <a:t>etc</a:t>
            </a:r>
            <a:r>
              <a:rPr lang="en-US" dirty="0"/>
              <a:t> </a:t>
            </a:r>
          </a:p>
          <a:p>
            <a:pPr marL="0" indent="0">
              <a:buNone/>
            </a:pPr>
            <a:endParaRPr lang="en-US" dirty="0"/>
          </a:p>
          <a:p>
            <a:endParaRPr lang="en-US" dirty="0"/>
          </a:p>
        </p:txBody>
      </p:sp>
      <p:pic>
        <p:nvPicPr>
          <p:cNvPr id="7" name="Picture 6">
            <a:extLst>
              <a:ext uri="{FF2B5EF4-FFF2-40B4-BE49-F238E27FC236}">
                <a16:creationId xmlns:a16="http://schemas.microsoft.com/office/drawing/2014/main" id="{18DD53D7-CCA0-5E22-A5F6-E868E8229941}"/>
              </a:ext>
            </a:extLst>
          </p:cNvPr>
          <p:cNvPicPr>
            <a:picLocks noChangeAspect="1"/>
          </p:cNvPicPr>
          <p:nvPr/>
        </p:nvPicPr>
        <p:blipFill rotWithShape="1">
          <a:blip r:embed="rId5"/>
          <a:srcRect l="-1" t="10497" r="76843" b="42670"/>
          <a:stretch/>
        </p:blipFill>
        <p:spPr>
          <a:xfrm>
            <a:off x="0" y="0"/>
            <a:ext cx="5097546" cy="5583884"/>
          </a:xfrm>
          <a:prstGeom prst="rect">
            <a:avLst/>
          </a:prstGeom>
        </p:spPr>
      </p:pic>
      <p:grpSp>
        <p:nvGrpSpPr>
          <p:cNvPr id="8" name="Group 7">
            <a:extLst>
              <a:ext uri="{FF2B5EF4-FFF2-40B4-BE49-F238E27FC236}">
                <a16:creationId xmlns:a16="http://schemas.microsoft.com/office/drawing/2014/main" id="{DB2EE864-87F1-A624-361E-124B83D2010E}"/>
              </a:ext>
            </a:extLst>
          </p:cNvPr>
          <p:cNvGrpSpPr/>
          <p:nvPr/>
        </p:nvGrpSpPr>
        <p:grpSpPr>
          <a:xfrm>
            <a:off x="1260138" y="1831354"/>
            <a:ext cx="4445232" cy="1028246"/>
            <a:chOff x="2536199" y="2282830"/>
            <a:chExt cx="6447728" cy="1028246"/>
          </a:xfrm>
        </p:grpSpPr>
        <p:sp>
          <p:nvSpPr>
            <p:cNvPr id="9" name="Arrow: Right 8">
              <a:extLst>
                <a:ext uri="{FF2B5EF4-FFF2-40B4-BE49-F238E27FC236}">
                  <a16:creationId xmlns:a16="http://schemas.microsoft.com/office/drawing/2014/main" id="{46396CBD-B8FC-A915-942C-CD294A40547A}"/>
                </a:ext>
              </a:extLst>
            </p:cNvPr>
            <p:cNvSpPr/>
            <p:nvPr/>
          </p:nvSpPr>
          <p:spPr>
            <a:xfrm rot="8270254">
              <a:off x="2536199" y="2761403"/>
              <a:ext cx="2249168" cy="54967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F3C77B-1160-DDEF-CF2C-4495C5B6C8AD}"/>
                </a:ext>
              </a:extLst>
            </p:cNvPr>
            <p:cNvSpPr txBox="1"/>
            <p:nvPr/>
          </p:nvSpPr>
          <p:spPr>
            <a:xfrm>
              <a:off x="3856725" y="2282830"/>
              <a:ext cx="5127202" cy="707886"/>
            </a:xfrm>
            <a:prstGeom prst="rect">
              <a:avLst/>
            </a:prstGeom>
            <a:solidFill>
              <a:schemeClr val="accent6"/>
            </a:solidFill>
          </p:spPr>
          <p:txBody>
            <a:bodyPr wrap="square" rtlCol="0">
              <a:spAutoFit/>
            </a:bodyPr>
            <a:lstStyle/>
            <a:p>
              <a:r>
                <a:rPr lang="en-US" sz="4000">
                  <a:solidFill>
                    <a:schemeClr val="bg1"/>
                  </a:solidFill>
                </a:rPr>
                <a:t>1. Click Learners</a:t>
              </a:r>
            </a:p>
          </p:txBody>
        </p:sp>
      </p:grpSp>
      <p:grpSp>
        <p:nvGrpSpPr>
          <p:cNvPr id="12" name="Group 11">
            <a:extLst>
              <a:ext uri="{FF2B5EF4-FFF2-40B4-BE49-F238E27FC236}">
                <a16:creationId xmlns:a16="http://schemas.microsoft.com/office/drawing/2014/main" id="{AB589D81-60B2-7D7E-DEF1-3064552CEAAF}"/>
              </a:ext>
            </a:extLst>
          </p:cNvPr>
          <p:cNvGrpSpPr/>
          <p:nvPr/>
        </p:nvGrpSpPr>
        <p:grpSpPr>
          <a:xfrm>
            <a:off x="5193811" y="4497940"/>
            <a:ext cx="5990047" cy="1550635"/>
            <a:chOff x="5168122" y="4402492"/>
            <a:chExt cx="5990047" cy="1550635"/>
          </a:xfrm>
        </p:grpSpPr>
        <p:sp>
          <p:nvSpPr>
            <p:cNvPr id="11" name="Arrow: Right 10">
              <a:extLst>
                <a:ext uri="{FF2B5EF4-FFF2-40B4-BE49-F238E27FC236}">
                  <a16:creationId xmlns:a16="http://schemas.microsoft.com/office/drawing/2014/main" id="{93BC3A99-B97C-0512-895B-B02680EA07ED}"/>
                </a:ext>
              </a:extLst>
            </p:cNvPr>
            <p:cNvSpPr/>
            <p:nvPr/>
          </p:nvSpPr>
          <p:spPr>
            <a:xfrm rot="13691161">
              <a:off x="4667641" y="4902973"/>
              <a:ext cx="1550635" cy="54967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1F12101-D9CC-0420-9C0A-E86BEFB6B4E8}"/>
                </a:ext>
              </a:extLst>
            </p:cNvPr>
            <p:cNvSpPr txBox="1"/>
            <p:nvPr/>
          </p:nvSpPr>
          <p:spPr>
            <a:xfrm>
              <a:off x="5330952" y="5177809"/>
              <a:ext cx="5827217" cy="707886"/>
            </a:xfrm>
            <a:prstGeom prst="rect">
              <a:avLst/>
            </a:prstGeom>
            <a:solidFill>
              <a:schemeClr val="accent6"/>
            </a:solidFill>
          </p:spPr>
          <p:txBody>
            <a:bodyPr wrap="square" rtlCol="0">
              <a:spAutoFit/>
            </a:bodyPr>
            <a:lstStyle/>
            <a:p>
              <a:r>
                <a:rPr lang="en-US" sz="4000">
                  <a:solidFill>
                    <a:schemeClr val="bg1"/>
                  </a:solidFill>
                </a:rPr>
                <a:t>2. Click on Name of Person</a:t>
              </a:r>
            </a:p>
          </p:txBody>
        </p:sp>
      </p:grpSp>
    </p:spTree>
    <p:custDataLst>
      <p:tags r:id="rId1"/>
    </p:custDataLst>
    <p:extLst>
      <p:ext uri="{BB962C8B-B14F-4D97-AF65-F5344CB8AC3E}">
        <p14:creationId xmlns:p14="http://schemas.microsoft.com/office/powerpoint/2010/main" val="1204144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B22594CF-6197-9263-4E53-4E6F385D4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4B5E35DA-9BCC-673A-9A13-159D7E66BF74}"/>
              </a:ext>
            </a:extLst>
          </p:cNvPr>
          <p:cNvSpPr>
            <a:spLocks noGrp="1"/>
          </p:cNvSpPr>
          <p:nvPr>
            <p:ph idx="1"/>
          </p:nvPr>
        </p:nvSpPr>
        <p:spPr>
          <a:xfrm>
            <a:off x="4022904" y="1953392"/>
            <a:ext cx="7869547" cy="2030289"/>
          </a:xfrm>
        </p:spPr>
        <p:txBody>
          <a:bodyPr>
            <a:normAutofit lnSpcReduction="10000"/>
          </a:bodyPr>
          <a:lstStyle/>
          <a:p>
            <a:pPr marL="0" indent="0">
              <a:buNone/>
            </a:pPr>
            <a:r>
              <a:rPr lang="en-US" dirty="0"/>
              <a:t>These are helpful areas…</a:t>
            </a:r>
          </a:p>
          <a:p>
            <a:pPr lvl="1"/>
            <a:r>
              <a:rPr lang="en-US" sz="2800" dirty="0"/>
              <a:t>Enrollment History shows a summary of courses. This can be exported to excel.</a:t>
            </a:r>
          </a:p>
          <a:p>
            <a:pPr lvl="1"/>
            <a:r>
              <a:rPr lang="en-US" sz="2800" dirty="0"/>
              <a:t>Downloadable Transcript shows a summary of completions. </a:t>
            </a:r>
          </a:p>
          <a:p>
            <a:endParaRPr lang="en-US" dirty="0"/>
          </a:p>
          <a:p>
            <a:endParaRPr lang="en-US" dirty="0"/>
          </a:p>
        </p:txBody>
      </p:sp>
      <p:sp>
        <p:nvSpPr>
          <p:cNvPr id="12" name="Arrow: Right 11">
            <a:extLst>
              <a:ext uri="{FF2B5EF4-FFF2-40B4-BE49-F238E27FC236}">
                <a16:creationId xmlns:a16="http://schemas.microsoft.com/office/drawing/2014/main" id="{BC8F4B2E-F29F-F009-B42B-E147E725AB54}"/>
              </a:ext>
            </a:extLst>
          </p:cNvPr>
          <p:cNvSpPr/>
          <p:nvPr/>
        </p:nvSpPr>
        <p:spPr>
          <a:xfrm rot="8514144">
            <a:off x="581137" y="2459215"/>
            <a:ext cx="2083591" cy="70134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B9E5480-EC37-8D9F-8D05-13224FFB5632}"/>
              </a:ext>
            </a:extLst>
          </p:cNvPr>
          <p:cNvPicPr>
            <a:picLocks noChangeAspect="1"/>
          </p:cNvPicPr>
          <p:nvPr/>
        </p:nvPicPr>
        <p:blipFill>
          <a:blip r:embed="rId5">
            <a:extLst>
              <a:ext uri="{28A0092B-C50C-407E-A947-70E740481C1C}">
                <a14:useLocalDpi xmlns:a14="http://schemas.microsoft.com/office/drawing/2010/main" val="0"/>
              </a:ext>
            </a:extLst>
          </a:blip>
          <a:srcRect l="41708" t="37621" r="49855" b="32804"/>
          <a:stretch/>
        </p:blipFill>
        <p:spPr>
          <a:xfrm>
            <a:off x="-70987" y="164019"/>
            <a:ext cx="3385063" cy="4293681"/>
          </a:xfrm>
          <a:prstGeom prst="rect">
            <a:avLst/>
          </a:prstGeom>
        </p:spPr>
      </p:pic>
      <p:grpSp>
        <p:nvGrpSpPr>
          <p:cNvPr id="8" name="Group 7">
            <a:extLst>
              <a:ext uri="{FF2B5EF4-FFF2-40B4-BE49-F238E27FC236}">
                <a16:creationId xmlns:a16="http://schemas.microsoft.com/office/drawing/2014/main" id="{DB2EE864-87F1-A624-361E-124B83D2010E}"/>
              </a:ext>
            </a:extLst>
          </p:cNvPr>
          <p:cNvGrpSpPr/>
          <p:nvPr/>
        </p:nvGrpSpPr>
        <p:grpSpPr>
          <a:xfrm>
            <a:off x="2549496" y="619600"/>
            <a:ext cx="5983607" cy="1200329"/>
            <a:chOff x="2231668" y="3487638"/>
            <a:chExt cx="6802180" cy="1200329"/>
          </a:xfrm>
        </p:grpSpPr>
        <p:sp>
          <p:nvSpPr>
            <p:cNvPr id="9" name="Arrow: Right 8">
              <a:extLst>
                <a:ext uri="{FF2B5EF4-FFF2-40B4-BE49-F238E27FC236}">
                  <a16:creationId xmlns:a16="http://schemas.microsoft.com/office/drawing/2014/main" id="{46396CBD-B8FC-A915-942C-CD294A40547A}"/>
                </a:ext>
              </a:extLst>
            </p:cNvPr>
            <p:cNvSpPr/>
            <p:nvPr/>
          </p:nvSpPr>
          <p:spPr>
            <a:xfrm rot="9195237">
              <a:off x="2231668" y="3994785"/>
              <a:ext cx="1860912" cy="691718"/>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F3C77B-1160-DDEF-CF2C-4495C5B6C8AD}"/>
                </a:ext>
              </a:extLst>
            </p:cNvPr>
            <p:cNvSpPr txBox="1"/>
            <p:nvPr/>
          </p:nvSpPr>
          <p:spPr>
            <a:xfrm>
              <a:off x="3906643" y="3487638"/>
              <a:ext cx="5127205" cy="1200329"/>
            </a:xfrm>
            <a:prstGeom prst="rect">
              <a:avLst/>
            </a:prstGeom>
            <a:solidFill>
              <a:schemeClr val="accent6"/>
            </a:solidFill>
          </p:spPr>
          <p:txBody>
            <a:bodyPr wrap="square" rtlCol="0">
              <a:spAutoFit/>
            </a:bodyPr>
            <a:lstStyle/>
            <a:p>
              <a:pPr marL="457200" indent="-457200"/>
              <a:r>
                <a:rPr lang="en-US" sz="3600" dirty="0">
                  <a:solidFill>
                    <a:schemeClr val="bg1"/>
                  </a:solidFill>
                </a:rPr>
                <a:t>3. Enrollment History or Transcript</a:t>
              </a:r>
            </a:p>
          </p:txBody>
        </p:sp>
      </p:grpSp>
      <p:grpSp>
        <p:nvGrpSpPr>
          <p:cNvPr id="16" name="Group 15">
            <a:extLst>
              <a:ext uri="{FF2B5EF4-FFF2-40B4-BE49-F238E27FC236}">
                <a16:creationId xmlns:a16="http://schemas.microsoft.com/office/drawing/2014/main" id="{74570B88-AE82-65C7-E91D-B210B991E361}"/>
              </a:ext>
            </a:extLst>
          </p:cNvPr>
          <p:cNvGrpSpPr/>
          <p:nvPr/>
        </p:nvGrpSpPr>
        <p:grpSpPr>
          <a:xfrm>
            <a:off x="2014846" y="4796372"/>
            <a:ext cx="10082151" cy="1897609"/>
            <a:chOff x="2014846" y="4796372"/>
            <a:chExt cx="10082151" cy="1897609"/>
          </a:xfrm>
        </p:grpSpPr>
        <p:pic>
          <p:nvPicPr>
            <p:cNvPr id="14" name="Picture 13">
              <a:extLst>
                <a:ext uri="{FF2B5EF4-FFF2-40B4-BE49-F238E27FC236}">
                  <a16:creationId xmlns:a16="http://schemas.microsoft.com/office/drawing/2014/main" id="{2B1B7A3E-1871-BA33-A61F-2227A756E3F0}"/>
                </a:ext>
              </a:extLst>
            </p:cNvPr>
            <p:cNvPicPr>
              <a:picLocks noChangeAspect="1"/>
            </p:cNvPicPr>
            <p:nvPr/>
          </p:nvPicPr>
          <p:blipFill>
            <a:blip r:embed="rId6"/>
            <a:srcRect l="30715" t="37845" r="4555" b="27215"/>
            <a:stretch/>
          </p:blipFill>
          <p:spPr>
            <a:xfrm>
              <a:off x="2014846" y="4796372"/>
              <a:ext cx="10082151" cy="1897609"/>
            </a:xfrm>
            <a:prstGeom prst="rect">
              <a:avLst/>
            </a:prstGeom>
          </p:spPr>
        </p:pic>
        <p:sp>
          <p:nvSpPr>
            <p:cNvPr id="6" name="TextBox 5">
              <a:extLst>
                <a:ext uri="{FF2B5EF4-FFF2-40B4-BE49-F238E27FC236}">
                  <a16:creationId xmlns:a16="http://schemas.microsoft.com/office/drawing/2014/main" id="{6DEFD3E7-3F39-E5F8-40C2-1F30B8A08CCC}"/>
                </a:ext>
              </a:extLst>
            </p:cNvPr>
            <p:cNvSpPr txBox="1"/>
            <p:nvPr/>
          </p:nvSpPr>
          <p:spPr>
            <a:xfrm>
              <a:off x="2039321" y="5094720"/>
              <a:ext cx="5463907" cy="307777"/>
            </a:xfrm>
            <a:prstGeom prst="rect">
              <a:avLst/>
            </a:prstGeom>
            <a:solidFill>
              <a:srgbClr val="FFFFFF"/>
            </a:solidFill>
          </p:spPr>
          <p:txBody>
            <a:bodyPr wrap="square" rtlCol="0">
              <a:spAutoFit/>
            </a:bodyPr>
            <a:lstStyle/>
            <a:p>
              <a:r>
                <a:rPr lang="en-US" sz="1400"/>
                <a:t> Last, First 			                         	  A99-Z99</a:t>
              </a:r>
            </a:p>
          </p:txBody>
        </p:sp>
      </p:grpSp>
    </p:spTree>
    <p:custDataLst>
      <p:tags r:id="rId1"/>
    </p:custDataLst>
    <p:extLst>
      <p:ext uri="{BB962C8B-B14F-4D97-AF65-F5344CB8AC3E}">
        <p14:creationId xmlns:p14="http://schemas.microsoft.com/office/powerpoint/2010/main" val="2161515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332D2-C2DF-CDBA-80E8-44692323DBE0}"/>
            </a:ext>
          </a:extLst>
        </p:cNvPr>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4EA148F7-0A43-EB6B-C2EF-2A013CE565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C7CFCB0F-411C-7418-5943-17A3A9095E01}"/>
              </a:ext>
            </a:extLst>
          </p:cNvPr>
          <p:cNvSpPr>
            <a:spLocks noGrp="1"/>
          </p:cNvSpPr>
          <p:nvPr>
            <p:ph idx="1"/>
          </p:nvPr>
        </p:nvSpPr>
        <p:spPr>
          <a:xfrm>
            <a:off x="3566122" y="367897"/>
            <a:ext cx="8373832" cy="2030289"/>
          </a:xfrm>
        </p:spPr>
        <p:txBody>
          <a:bodyPr>
            <a:normAutofit/>
          </a:bodyPr>
          <a:lstStyle/>
          <a:p>
            <a:pPr marL="514350" indent="-514350">
              <a:buAutoNum type="arabicPeriod" startAt="4"/>
            </a:pPr>
            <a:r>
              <a:rPr lang="en-US" dirty="0">
                <a:solidFill>
                  <a:srgbClr val="C00000"/>
                </a:solidFill>
              </a:rPr>
              <a:t>NEW feature!</a:t>
            </a:r>
          </a:p>
          <a:p>
            <a:pPr lvl="1"/>
            <a:r>
              <a:rPr lang="en-US" sz="2800" dirty="0"/>
              <a:t>Downloadable Completion Certificates</a:t>
            </a:r>
          </a:p>
          <a:p>
            <a:pPr lvl="1"/>
            <a:r>
              <a:rPr lang="en-US" sz="2800" dirty="0"/>
              <a:t>Scroll down and select specific Course titles </a:t>
            </a:r>
            <a:endParaRPr lang="en-US" dirty="0"/>
          </a:p>
          <a:p>
            <a:endParaRPr lang="en-US" dirty="0"/>
          </a:p>
        </p:txBody>
      </p:sp>
      <p:sp>
        <p:nvSpPr>
          <p:cNvPr id="12" name="Arrow: Right 11">
            <a:extLst>
              <a:ext uri="{FF2B5EF4-FFF2-40B4-BE49-F238E27FC236}">
                <a16:creationId xmlns:a16="http://schemas.microsoft.com/office/drawing/2014/main" id="{8B2090A7-AE3C-2468-6DB4-D0FA76E9FD36}"/>
              </a:ext>
            </a:extLst>
          </p:cNvPr>
          <p:cNvSpPr/>
          <p:nvPr/>
        </p:nvSpPr>
        <p:spPr>
          <a:xfrm rot="8514144">
            <a:off x="581137" y="2459215"/>
            <a:ext cx="2083591" cy="70134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5BB6E09-E944-6F4F-62D5-DFBF883CE697}"/>
              </a:ext>
            </a:extLst>
          </p:cNvPr>
          <p:cNvPicPr>
            <a:picLocks noChangeAspect="1"/>
          </p:cNvPicPr>
          <p:nvPr/>
        </p:nvPicPr>
        <p:blipFill>
          <a:blip r:embed="rId5">
            <a:extLst>
              <a:ext uri="{28A0092B-C50C-407E-A947-70E740481C1C}">
                <a14:useLocalDpi xmlns:a14="http://schemas.microsoft.com/office/drawing/2010/main" val="0"/>
              </a:ext>
            </a:extLst>
          </a:blip>
          <a:srcRect l="41708" t="37621" r="49855" b="32804"/>
          <a:stretch/>
        </p:blipFill>
        <p:spPr>
          <a:xfrm>
            <a:off x="-70987" y="164019"/>
            <a:ext cx="3385063" cy="4293681"/>
          </a:xfrm>
          <a:prstGeom prst="rect">
            <a:avLst/>
          </a:prstGeom>
        </p:spPr>
      </p:pic>
      <p:grpSp>
        <p:nvGrpSpPr>
          <p:cNvPr id="8" name="Group 7">
            <a:extLst>
              <a:ext uri="{FF2B5EF4-FFF2-40B4-BE49-F238E27FC236}">
                <a16:creationId xmlns:a16="http://schemas.microsoft.com/office/drawing/2014/main" id="{53C04140-8EE4-D7E9-9D60-D6934226C42F}"/>
              </a:ext>
            </a:extLst>
          </p:cNvPr>
          <p:cNvGrpSpPr/>
          <p:nvPr/>
        </p:nvGrpSpPr>
        <p:grpSpPr>
          <a:xfrm>
            <a:off x="2419134" y="2024523"/>
            <a:ext cx="6415395" cy="1198865"/>
            <a:chOff x="2231668" y="3487638"/>
            <a:chExt cx="6802180" cy="1198865"/>
          </a:xfrm>
        </p:grpSpPr>
        <p:sp>
          <p:nvSpPr>
            <p:cNvPr id="9" name="Arrow: Right 8">
              <a:extLst>
                <a:ext uri="{FF2B5EF4-FFF2-40B4-BE49-F238E27FC236}">
                  <a16:creationId xmlns:a16="http://schemas.microsoft.com/office/drawing/2014/main" id="{FE39DA66-D4D2-8477-22EE-9FD4B924699E}"/>
                </a:ext>
              </a:extLst>
            </p:cNvPr>
            <p:cNvSpPr/>
            <p:nvPr/>
          </p:nvSpPr>
          <p:spPr>
            <a:xfrm rot="9195237">
              <a:off x="2231668" y="3994785"/>
              <a:ext cx="1860912" cy="691718"/>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ACEC9F-FEDF-A3BC-A69E-719B9853F919}"/>
                </a:ext>
              </a:extLst>
            </p:cNvPr>
            <p:cNvSpPr txBox="1"/>
            <p:nvPr/>
          </p:nvSpPr>
          <p:spPr>
            <a:xfrm>
              <a:off x="3906643" y="3487638"/>
              <a:ext cx="5127205" cy="646331"/>
            </a:xfrm>
            <a:prstGeom prst="rect">
              <a:avLst/>
            </a:prstGeom>
            <a:solidFill>
              <a:schemeClr val="accent6"/>
            </a:solidFill>
          </p:spPr>
          <p:txBody>
            <a:bodyPr wrap="square" rtlCol="0">
              <a:spAutoFit/>
            </a:bodyPr>
            <a:lstStyle/>
            <a:p>
              <a:pPr marL="457200" indent="-457200"/>
              <a:r>
                <a:rPr lang="en-US" sz="3600" dirty="0">
                  <a:solidFill>
                    <a:schemeClr val="bg1"/>
                  </a:solidFill>
                </a:rPr>
                <a:t>4. Download Certificates</a:t>
              </a:r>
            </a:p>
          </p:txBody>
        </p:sp>
      </p:grpSp>
      <p:pic>
        <p:nvPicPr>
          <p:cNvPr id="7" name="Picture 6">
            <a:extLst>
              <a:ext uri="{FF2B5EF4-FFF2-40B4-BE49-F238E27FC236}">
                <a16:creationId xmlns:a16="http://schemas.microsoft.com/office/drawing/2014/main" id="{D1EFC582-CFA7-AB61-BAE1-8E9020FFC708}"/>
              </a:ext>
            </a:extLst>
          </p:cNvPr>
          <p:cNvPicPr>
            <a:picLocks noChangeAspect="1"/>
          </p:cNvPicPr>
          <p:nvPr/>
        </p:nvPicPr>
        <p:blipFill>
          <a:blip r:embed="rId6"/>
          <a:srcRect l="10051" t="48130" r="58557" b="4218"/>
          <a:stretch/>
        </p:blipFill>
        <p:spPr>
          <a:xfrm>
            <a:off x="4102562" y="2820075"/>
            <a:ext cx="7205671" cy="3957797"/>
          </a:xfrm>
          <a:prstGeom prst="rect">
            <a:avLst/>
          </a:prstGeom>
        </p:spPr>
      </p:pic>
      <p:grpSp>
        <p:nvGrpSpPr>
          <p:cNvPr id="11" name="Group 10">
            <a:extLst>
              <a:ext uri="{FF2B5EF4-FFF2-40B4-BE49-F238E27FC236}">
                <a16:creationId xmlns:a16="http://schemas.microsoft.com/office/drawing/2014/main" id="{82D384EF-1BE0-9650-99F0-D07229916312}"/>
              </a:ext>
            </a:extLst>
          </p:cNvPr>
          <p:cNvGrpSpPr/>
          <p:nvPr/>
        </p:nvGrpSpPr>
        <p:grpSpPr>
          <a:xfrm>
            <a:off x="388908" y="4574674"/>
            <a:ext cx="4629298" cy="1819496"/>
            <a:chOff x="3375771" y="3035603"/>
            <a:chExt cx="4908397" cy="1819496"/>
          </a:xfrm>
        </p:grpSpPr>
        <p:sp>
          <p:nvSpPr>
            <p:cNvPr id="13" name="Arrow: Right 12">
              <a:extLst>
                <a:ext uri="{FF2B5EF4-FFF2-40B4-BE49-F238E27FC236}">
                  <a16:creationId xmlns:a16="http://schemas.microsoft.com/office/drawing/2014/main" id="{68D86755-DD0C-DE82-7C13-C02DE5D0033B}"/>
                </a:ext>
              </a:extLst>
            </p:cNvPr>
            <p:cNvSpPr/>
            <p:nvPr/>
          </p:nvSpPr>
          <p:spPr>
            <a:xfrm rot="19689086">
              <a:off x="6423256" y="3035603"/>
              <a:ext cx="1860912" cy="691718"/>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FC2170B-62A6-5A37-3441-CF13C075B462}"/>
                </a:ext>
              </a:extLst>
            </p:cNvPr>
            <p:cNvSpPr txBox="1"/>
            <p:nvPr/>
          </p:nvSpPr>
          <p:spPr>
            <a:xfrm>
              <a:off x="3375771" y="3654770"/>
              <a:ext cx="4174289" cy="1200329"/>
            </a:xfrm>
            <a:prstGeom prst="rect">
              <a:avLst/>
            </a:prstGeom>
            <a:solidFill>
              <a:schemeClr val="accent6"/>
            </a:solidFill>
          </p:spPr>
          <p:txBody>
            <a:bodyPr wrap="square" rtlCol="0">
              <a:spAutoFit/>
            </a:bodyPr>
            <a:lstStyle/>
            <a:p>
              <a:pPr marL="457200" indent="-457200"/>
              <a:r>
                <a:rPr lang="en-US" sz="3600" dirty="0">
                  <a:solidFill>
                    <a:schemeClr val="bg1"/>
                  </a:solidFill>
                </a:rPr>
                <a:t>5. Click the Blue Download button</a:t>
              </a:r>
            </a:p>
          </p:txBody>
        </p:sp>
      </p:grpSp>
    </p:spTree>
    <p:custDataLst>
      <p:tags r:id="rId1"/>
    </p:custDataLst>
    <p:extLst>
      <p:ext uri="{BB962C8B-B14F-4D97-AF65-F5344CB8AC3E}">
        <p14:creationId xmlns:p14="http://schemas.microsoft.com/office/powerpoint/2010/main" val="2237656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6BF02F-7269-8CBE-9751-389D88D418B0}"/>
              </a:ext>
            </a:extLst>
          </p:cNvPr>
          <p:cNvSpPr>
            <a:spLocks noGrp="1"/>
          </p:cNvSpPr>
          <p:nvPr>
            <p:ph type="title"/>
          </p:nvPr>
        </p:nvSpPr>
        <p:spPr>
          <a:xfrm>
            <a:off x="-22234" y="1272665"/>
            <a:ext cx="12236467" cy="2699736"/>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Non-Peace Officers</a:t>
            </a:r>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7933083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184EF0-F92C-FA8E-8402-6A2B113BFDAE}"/>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163F37E-4060-0C1D-9513-EE725CE74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17DA8BE-B1E4-2808-6DCF-5F8085CB7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618C1F2-87D3-381B-6ACB-4E30AB8A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CB0E824-5FF3-FDF7-FC6B-18F0A0599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65874EC-2277-78EE-DAB8-24E976FD8D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D8DEEC6-D32D-8FDE-2785-A1362A2D3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206F69-454B-66F3-4599-DB099187C2D2}"/>
              </a:ext>
            </a:extLst>
          </p:cNvPr>
          <p:cNvSpPr>
            <a:spLocks noGrp="1"/>
          </p:cNvSpPr>
          <p:nvPr>
            <p:ph type="title"/>
          </p:nvPr>
        </p:nvSpPr>
        <p:spPr>
          <a:xfrm>
            <a:off x="293994" y="865986"/>
            <a:ext cx="4814020" cy="3271994"/>
          </a:xfrm>
        </p:spPr>
        <p:txBody>
          <a:bodyPr vert="horz" lIns="91440" tIns="45720" rIns="91440" bIns="45720" rtlCol="0" anchor="b">
            <a:normAutofit/>
          </a:bodyPr>
          <a:lstStyle/>
          <a:p>
            <a:pPr algn="ctr"/>
            <a:r>
              <a:rPr lang="en-US" sz="4000" kern="1200">
                <a:solidFill>
                  <a:srgbClr val="FFFFFF"/>
                </a:solidFill>
                <a:latin typeface="+mj-lt"/>
                <a:ea typeface="+mj-ea"/>
                <a:cs typeface="+mj-cs"/>
              </a:rPr>
              <a:t>Who qualifies as a Non-Peace Officer?</a:t>
            </a:r>
            <a:br>
              <a:rPr lang="en-US" sz="4000" kern="1200">
                <a:solidFill>
                  <a:srgbClr val="FFFFFF"/>
                </a:solidFill>
                <a:latin typeface="+mj-lt"/>
                <a:ea typeface="+mj-ea"/>
                <a:cs typeface="+mj-cs"/>
              </a:rPr>
            </a:br>
            <a:endParaRPr lang="en-US" sz="4000" kern="1200">
              <a:solidFill>
                <a:srgbClr val="FFFFFF"/>
              </a:solidFill>
              <a:latin typeface="+mj-lt"/>
              <a:ea typeface="+mj-ea"/>
              <a:cs typeface="+mj-cs"/>
            </a:endParaRPr>
          </a:p>
        </p:txBody>
      </p:sp>
      <p:sp>
        <p:nvSpPr>
          <p:cNvPr id="18" name="Freeform: Shape 17">
            <a:extLst>
              <a:ext uri="{FF2B5EF4-FFF2-40B4-BE49-F238E27FC236}">
                <a16:creationId xmlns:a16="http://schemas.microsoft.com/office/drawing/2014/main" id="{98E2E3EC-AADE-54D7-41E7-E58B5220EEFA}"/>
              </a:ext>
            </a:extLst>
          </p:cNvPr>
          <p:cNvSpPr/>
          <p:nvPr/>
        </p:nvSpPr>
        <p:spPr>
          <a:xfrm>
            <a:off x="5837130" y="403266"/>
            <a:ext cx="5857534" cy="6249469"/>
          </a:xfrm>
          <a:custGeom>
            <a:avLst/>
            <a:gdLst>
              <a:gd name="connsiteX0" fmla="*/ 0 w 3126192"/>
              <a:gd name="connsiteY0" fmla="*/ 0 h 1344434"/>
              <a:gd name="connsiteX1" fmla="*/ 3126192 w 3126192"/>
              <a:gd name="connsiteY1" fmla="*/ 0 h 1344434"/>
              <a:gd name="connsiteX2" fmla="*/ 3126192 w 3126192"/>
              <a:gd name="connsiteY2" fmla="*/ 1344434 h 1344434"/>
              <a:gd name="connsiteX3" fmla="*/ 0 w 3126192"/>
              <a:gd name="connsiteY3" fmla="*/ 1344434 h 1344434"/>
              <a:gd name="connsiteX4" fmla="*/ 0 w 3126192"/>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192" h="1344434">
                <a:moveTo>
                  <a:pt x="0" y="0"/>
                </a:moveTo>
                <a:lnTo>
                  <a:pt x="3126192" y="0"/>
                </a:lnTo>
                <a:lnTo>
                  <a:pt x="3126192"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lIns="91440" tIns="45720" rIns="91440" bIns="45720" numCol="1" spcCol="1270" rtlCol="0" anchor="ctr" anchorCtr="0">
            <a:normAutofit lnSpcReduction="10000"/>
          </a:bodyPr>
          <a:lstStyle/>
          <a:p>
            <a:pPr marL="0" lvl="1"/>
            <a:r>
              <a:rPr lang="en-US" sz="3000" b="1" i="1">
                <a:solidFill>
                  <a:srgbClr val="156082"/>
                </a:solidFill>
              </a:rPr>
              <a:t>A person who is…</a:t>
            </a:r>
          </a:p>
          <a:p>
            <a:pPr lvl="1"/>
            <a:endParaRPr lang="en-US" sz="3000" b="1" i="1">
              <a:solidFill>
                <a:srgbClr val="156082"/>
              </a:solidFill>
            </a:endParaRPr>
          </a:p>
          <a:p>
            <a:pPr lvl="1"/>
            <a:r>
              <a:rPr lang="en-US" sz="3000" b="1" i="1">
                <a:solidFill>
                  <a:schemeClr val="accent6"/>
                </a:solidFill>
              </a:rPr>
              <a:t>An employee or volunteer of your agency (clearance checked) </a:t>
            </a:r>
          </a:p>
          <a:p>
            <a:pPr lvl="1"/>
            <a:endParaRPr lang="en-US" sz="3000" b="1" i="1">
              <a:solidFill>
                <a:schemeClr val="accent6"/>
              </a:solidFill>
            </a:endParaRPr>
          </a:p>
          <a:p>
            <a:pPr lvl="1"/>
            <a:endParaRPr lang="en-US" sz="3000" b="1" i="1">
              <a:solidFill>
                <a:schemeClr val="accent6"/>
              </a:solidFill>
            </a:endParaRPr>
          </a:p>
          <a:p>
            <a:pPr lvl="1"/>
            <a:r>
              <a:rPr lang="en-US" sz="3000" b="1" i="1">
                <a:solidFill>
                  <a:schemeClr val="accent6"/>
                </a:solidFill>
              </a:rPr>
              <a:t>Employed as an instructor at your agency such as for AICP, RBC, or SBIC</a:t>
            </a:r>
          </a:p>
          <a:p>
            <a:pPr lvl="1"/>
            <a:endParaRPr lang="en-US" sz="3000" b="1" i="1">
              <a:solidFill>
                <a:srgbClr val="156082"/>
              </a:solidFill>
            </a:endParaRPr>
          </a:p>
          <a:p>
            <a:pPr marL="0" lvl="1" algn="ctr"/>
            <a:r>
              <a:rPr lang="en-US" sz="3000" b="1" i="1">
                <a:solidFill>
                  <a:srgbClr val="C00000"/>
                </a:solidFill>
              </a:rPr>
              <a:t>No</a:t>
            </a:r>
            <a:r>
              <a:rPr lang="en-US" sz="3000" b="1" i="1">
                <a:solidFill>
                  <a:srgbClr val="156082"/>
                </a:solidFill>
              </a:rPr>
              <a:t> EDI records kept. </a:t>
            </a:r>
            <a:r>
              <a:rPr lang="en-US" sz="3000" b="1" i="1">
                <a:solidFill>
                  <a:srgbClr val="C00000"/>
                </a:solidFill>
              </a:rPr>
              <a:t>No</a:t>
            </a:r>
            <a:r>
              <a:rPr lang="en-US" sz="3000" b="1" i="1">
                <a:solidFill>
                  <a:srgbClr val="156082"/>
                </a:solidFill>
              </a:rPr>
              <a:t> CPT. </a:t>
            </a:r>
          </a:p>
          <a:p>
            <a:pPr marL="0" lvl="1"/>
            <a:endParaRPr lang="en-US" sz="3000" b="1" i="1">
              <a:solidFill>
                <a:srgbClr val="156082"/>
              </a:solidFill>
            </a:endParaRPr>
          </a:p>
          <a:p>
            <a:pPr marL="0" lvl="1" algn="ctr"/>
            <a:r>
              <a:rPr lang="en-US" sz="3000" b="1" i="1">
                <a:solidFill>
                  <a:srgbClr val="156082"/>
                </a:solidFill>
              </a:rPr>
              <a:t>You are responsible for their activity in the Portal.</a:t>
            </a:r>
          </a:p>
          <a:p>
            <a:pPr lvl="1"/>
            <a:endParaRPr lang="en-US" sz="2000"/>
          </a:p>
        </p:txBody>
      </p:sp>
      <p:sp>
        <p:nvSpPr>
          <p:cNvPr id="3" name="TextBox 2">
            <a:extLst>
              <a:ext uri="{FF2B5EF4-FFF2-40B4-BE49-F238E27FC236}">
                <a16:creationId xmlns:a16="http://schemas.microsoft.com/office/drawing/2014/main" id="{E3E93709-B7D0-34E8-862F-7BB7A43E07F7}"/>
              </a:ext>
            </a:extLst>
          </p:cNvPr>
          <p:cNvSpPr txBox="1"/>
          <p:nvPr/>
        </p:nvSpPr>
        <p:spPr>
          <a:xfrm>
            <a:off x="5627342" y="2921167"/>
            <a:ext cx="892147" cy="1015663"/>
          </a:xfrm>
          <a:prstGeom prst="rect">
            <a:avLst/>
          </a:prstGeom>
          <a:noFill/>
        </p:spPr>
        <p:txBody>
          <a:bodyPr wrap="square">
            <a:spAutoFit/>
          </a:bodyPr>
          <a:lstStyle/>
          <a:p>
            <a:pPr marL="57150" lvl="1"/>
            <a:r>
              <a:rPr lang="en-US" sz="6000" b="1">
                <a:solidFill>
                  <a:srgbClr val="92D050"/>
                </a:solidFill>
                <a:sym typeface="Wingdings 2" panose="05020102010507070707" pitchFamily="18" charset="2"/>
              </a:rPr>
              <a:t></a:t>
            </a:r>
            <a:r>
              <a:rPr lang="en-US" sz="6000" b="1">
                <a:solidFill>
                  <a:srgbClr val="FF0000"/>
                </a:solidFill>
              </a:rPr>
              <a:t> </a:t>
            </a:r>
          </a:p>
        </p:txBody>
      </p:sp>
      <p:sp>
        <p:nvSpPr>
          <p:cNvPr id="7" name="TextBox 6">
            <a:extLst>
              <a:ext uri="{FF2B5EF4-FFF2-40B4-BE49-F238E27FC236}">
                <a16:creationId xmlns:a16="http://schemas.microsoft.com/office/drawing/2014/main" id="{B33D5B53-341E-FBCB-2609-3C88FCCD760B}"/>
              </a:ext>
            </a:extLst>
          </p:cNvPr>
          <p:cNvSpPr txBox="1"/>
          <p:nvPr/>
        </p:nvSpPr>
        <p:spPr>
          <a:xfrm>
            <a:off x="5606263" y="1330931"/>
            <a:ext cx="892147" cy="1015663"/>
          </a:xfrm>
          <a:prstGeom prst="rect">
            <a:avLst/>
          </a:prstGeom>
          <a:noFill/>
        </p:spPr>
        <p:txBody>
          <a:bodyPr wrap="square">
            <a:spAutoFit/>
          </a:bodyPr>
          <a:lstStyle/>
          <a:p>
            <a:pPr marL="57150" lvl="1"/>
            <a:r>
              <a:rPr lang="en-US" sz="6000" b="1">
                <a:solidFill>
                  <a:srgbClr val="92D050"/>
                </a:solidFill>
                <a:sym typeface="Wingdings 2" panose="05020102010507070707" pitchFamily="18" charset="2"/>
              </a:rPr>
              <a:t></a:t>
            </a:r>
            <a:r>
              <a:rPr lang="en-US" sz="6000" b="1">
                <a:solidFill>
                  <a:srgbClr val="FF0000"/>
                </a:solidFill>
              </a:rPr>
              <a:t> </a:t>
            </a:r>
          </a:p>
        </p:txBody>
      </p:sp>
    </p:spTree>
    <p:custDataLst>
      <p:tags r:id="rId1"/>
    </p:custDataLst>
    <p:extLst>
      <p:ext uri="{BB962C8B-B14F-4D97-AF65-F5344CB8AC3E}">
        <p14:creationId xmlns:p14="http://schemas.microsoft.com/office/powerpoint/2010/main" val="1845693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xEl>
                                              <p:pRg st="5" end="5"/>
                                            </p:txEl>
                                          </p:spTgt>
                                        </p:tgtEl>
                                        <p:attrNameLst>
                                          <p:attrName>style.visibility</p:attrName>
                                        </p:attrNameLst>
                                      </p:cBhvr>
                                      <p:to>
                                        <p:strVal val="visible"/>
                                      </p:to>
                                    </p:se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BA85D2-8462-8FEF-7E97-8CF3701D585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8CE9EF0-3614-E641-30AA-0DFFE7064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324B54-E523-9FC1-562E-EB68FDE0B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D85A2D9-DB72-1021-BFE8-3FB6202C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25835B8-2B7A-2A72-DCE5-9CC8AC2740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97C4B6-9A99-D509-C55B-C2431E29F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BC9AB41-223B-1E85-E795-19016E23C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4EBC3C-0759-C9F9-3EDD-3380465477DE}"/>
              </a:ext>
            </a:extLst>
          </p:cNvPr>
          <p:cNvSpPr>
            <a:spLocks noGrp="1"/>
          </p:cNvSpPr>
          <p:nvPr>
            <p:ph type="title"/>
          </p:nvPr>
        </p:nvSpPr>
        <p:spPr>
          <a:xfrm>
            <a:off x="387870" y="485326"/>
            <a:ext cx="4732245" cy="4415665"/>
          </a:xfrm>
        </p:spPr>
        <p:txBody>
          <a:bodyPr vert="horz" lIns="91440" tIns="45720" rIns="91440" bIns="45720" rtlCol="0" anchor="b">
            <a:normAutofit/>
          </a:bodyPr>
          <a:lstStyle/>
          <a:p>
            <a:pPr algn="ctr"/>
            <a:r>
              <a:rPr lang="en-US" sz="4000" kern="1200">
                <a:solidFill>
                  <a:srgbClr val="FFFFFF"/>
                </a:solidFill>
                <a:latin typeface="+mj-lt"/>
                <a:ea typeface="+mj-ea"/>
                <a:cs typeface="+mj-cs"/>
              </a:rPr>
              <a:t>Yes or No? </a:t>
            </a:r>
            <a:br>
              <a:rPr lang="en-US" sz="4000" kern="1200">
                <a:solidFill>
                  <a:srgbClr val="FFFFFF"/>
                </a:solidFill>
                <a:latin typeface="+mj-lt"/>
                <a:ea typeface="+mj-ea"/>
                <a:cs typeface="+mj-cs"/>
              </a:rPr>
            </a:br>
            <a:br>
              <a:rPr lang="en-US" sz="4000" kern="1200">
                <a:solidFill>
                  <a:srgbClr val="FFFFFF"/>
                </a:solidFill>
                <a:latin typeface="+mj-lt"/>
                <a:ea typeface="+mj-ea"/>
                <a:cs typeface="+mj-cs"/>
              </a:rPr>
            </a:br>
            <a:r>
              <a:rPr lang="en-US" sz="4000" kern="1200">
                <a:solidFill>
                  <a:srgbClr val="FFFFFF"/>
                </a:solidFill>
                <a:latin typeface="+mj-lt"/>
                <a:ea typeface="+mj-ea"/>
                <a:cs typeface="+mj-cs"/>
              </a:rPr>
              <a:t>Who can you add as a Non-Peace Officer…</a:t>
            </a:r>
            <a:br>
              <a:rPr lang="en-US" sz="4000" kern="1200">
                <a:solidFill>
                  <a:srgbClr val="FFFFFF"/>
                </a:solidFill>
                <a:latin typeface="+mj-lt"/>
                <a:ea typeface="+mj-ea"/>
                <a:cs typeface="+mj-cs"/>
              </a:rPr>
            </a:br>
            <a:br>
              <a:rPr lang="en-US" sz="4000" kern="1200">
                <a:solidFill>
                  <a:srgbClr val="FFFFFF"/>
                </a:solidFill>
                <a:latin typeface="+mj-lt"/>
                <a:ea typeface="+mj-ea"/>
                <a:cs typeface="+mj-cs"/>
              </a:rPr>
            </a:br>
            <a:endParaRPr lang="en-US" sz="4000" kern="1200">
              <a:solidFill>
                <a:srgbClr val="FFFFFF"/>
              </a:solidFill>
              <a:latin typeface="+mj-lt"/>
              <a:ea typeface="+mj-ea"/>
              <a:cs typeface="+mj-cs"/>
            </a:endParaRPr>
          </a:p>
        </p:txBody>
      </p:sp>
      <p:sp>
        <p:nvSpPr>
          <p:cNvPr id="18" name="Freeform: Shape 17">
            <a:extLst>
              <a:ext uri="{FF2B5EF4-FFF2-40B4-BE49-F238E27FC236}">
                <a16:creationId xmlns:a16="http://schemas.microsoft.com/office/drawing/2014/main" id="{07C926B0-B2A6-707F-3049-C8BDE71D6D17}"/>
              </a:ext>
            </a:extLst>
          </p:cNvPr>
          <p:cNvSpPr/>
          <p:nvPr/>
        </p:nvSpPr>
        <p:spPr>
          <a:xfrm>
            <a:off x="5896998" y="401929"/>
            <a:ext cx="5867209" cy="6249469"/>
          </a:xfrm>
          <a:custGeom>
            <a:avLst/>
            <a:gdLst>
              <a:gd name="connsiteX0" fmla="*/ 0 w 3126192"/>
              <a:gd name="connsiteY0" fmla="*/ 0 h 1344434"/>
              <a:gd name="connsiteX1" fmla="*/ 3126192 w 3126192"/>
              <a:gd name="connsiteY1" fmla="*/ 0 h 1344434"/>
              <a:gd name="connsiteX2" fmla="*/ 3126192 w 3126192"/>
              <a:gd name="connsiteY2" fmla="*/ 1344434 h 1344434"/>
              <a:gd name="connsiteX3" fmla="*/ 0 w 3126192"/>
              <a:gd name="connsiteY3" fmla="*/ 1344434 h 1344434"/>
              <a:gd name="connsiteX4" fmla="*/ 0 w 3126192"/>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192" h="1344434">
                <a:moveTo>
                  <a:pt x="0" y="0"/>
                </a:moveTo>
                <a:lnTo>
                  <a:pt x="3126192" y="0"/>
                </a:lnTo>
                <a:lnTo>
                  <a:pt x="3126192"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lIns="91440" tIns="45720" rIns="91440" bIns="45720" numCol="1" spcCol="1270" rtlCol="0" anchor="ctr" anchorCtr="0">
            <a:normAutofit fontScale="70000" lnSpcReduction="20000"/>
          </a:bodyPr>
          <a:lstStyle/>
          <a:p>
            <a:pPr marL="6350" lvl="1" indent="-6350"/>
            <a:endParaRPr lang="en-US" sz="2800" b="1" i="1" dirty="0">
              <a:solidFill>
                <a:srgbClr val="156082"/>
              </a:solidFill>
            </a:endParaRPr>
          </a:p>
          <a:p>
            <a:pPr fontAlgn="base"/>
            <a:r>
              <a:rPr lang="en-US" sz="2800" b="1" i="1" dirty="0">
                <a:solidFill>
                  <a:schemeClr val="tx2"/>
                </a:solidFill>
              </a:rPr>
              <a:t>…A person who has a Notice of Appointment (NOA) or is awaiting the NOA processing in EDI?</a:t>
            </a:r>
            <a:r>
              <a:rPr lang="en-US" sz="2800" b="1" dirty="0">
                <a:solidFill>
                  <a:schemeClr val="tx2"/>
                </a:solidFill>
              </a:rPr>
              <a:t>​</a:t>
            </a:r>
          </a:p>
          <a:p>
            <a:pPr marL="6350" lvl="1" indent="-6350"/>
            <a:endParaRPr lang="en-US" sz="2800" b="1" i="1" dirty="0">
              <a:solidFill>
                <a:srgbClr val="156082"/>
              </a:solidFill>
            </a:endParaRPr>
          </a:p>
          <a:p>
            <a:pPr marL="6350" lvl="1" indent="-6350"/>
            <a:r>
              <a:rPr lang="en-US" sz="2800" i="1" dirty="0">
                <a:solidFill>
                  <a:srgbClr val="156082"/>
                </a:solidFill>
              </a:rPr>
              <a:t>		</a:t>
            </a:r>
            <a:r>
              <a:rPr lang="en-US" sz="2800" i="1" dirty="0">
                <a:solidFill>
                  <a:srgbClr val="C00000"/>
                </a:solidFill>
              </a:rPr>
              <a:t>No. </a:t>
            </a:r>
            <a:r>
              <a:rPr lang="en-US" sz="2800" i="1" dirty="0">
                <a:solidFill>
                  <a:schemeClr val="tx2"/>
                </a:solidFill>
              </a:rPr>
              <a:t>Have them login to the Portal follow 	the instructions to create a PASS account 	or update their password. </a:t>
            </a:r>
          </a:p>
          <a:p>
            <a:pPr marL="6350" lvl="1" indent="-6350"/>
            <a:endParaRPr lang="en-US" sz="2800" b="1" i="1" dirty="0">
              <a:solidFill>
                <a:srgbClr val="156082"/>
              </a:solidFill>
            </a:endParaRPr>
          </a:p>
          <a:p>
            <a:pPr marL="6350" lvl="1" indent="-6350"/>
            <a:endParaRPr lang="en-US" sz="2800" b="1" i="1" dirty="0">
              <a:solidFill>
                <a:srgbClr val="156082"/>
              </a:solidFill>
            </a:endParaRPr>
          </a:p>
          <a:p>
            <a:pPr marL="6350" lvl="1" indent="-6350"/>
            <a:r>
              <a:rPr lang="en-US" sz="2800" b="1" i="1" dirty="0">
                <a:solidFill>
                  <a:schemeClr val="tx2"/>
                </a:solidFill>
              </a:rPr>
              <a:t>…A person who is a Dispatcher at your agency?</a:t>
            </a:r>
          </a:p>
          <a:p>
            <a:pPr marL="6350" lvl="1" indent="-6350"/>
            <a:r>
              <a:rPr lang="en-US" sz="2800" b="1" i="1" dirty="0">
                <a:solidFill>
                  <a:srgbClr val="156082"/>
                </a:solidFill>
              </a:rPr>
              <a:t> </a:t>
            </a:r>
          </a:p>
          <a:p>
            <a:pPr marL="6350" lvl="1" indent="-6350"/>
            <a:r>
              <a:rPr lang="en-US" sz="3100" i="1" dirty="0">
                <a:solidFill>
                  <a:srgbClr val="156082"/>
                </a:solidFill>
              </a:rPr>
              <a:t>   	</a:t>
            </a:r>
            <a:r>
              <a:rPr lang="en-US" sz="3100" i="1" dirty="0">
                <a:solidFill>
                  <a:srgbClr val="C00000"/>
                </a:solidFill>
              </a:rPr>
              <a:t>No. </a:t>
            </a:r>
            <a:r>
              <a:rPr lang="en-US" sz="3100" i="1" dirty="0">
                <a:solidFill>
                  <a:schemeClr val="tx2"/>
                </a:solidFill>
              </a:rPr>
              <a:t>Have them login to the Portal 	follow the instructions to create a 	PASS account or update their 	password.</a:t>
            </a:r>
            <a:endParaRPr lang="en-US" sz="3100" b="1" i="1" dirty="0">
              <a:solidFill>
                <a:schemeClr val="tx2"/>
              </a:solidFill>
            </a:endParaRPr>
          </a:p>
          <a:p>
            <a:pPr marL="6350" lvl="1" indent="-6350"/>
            <a:endParaRPr lang="en-US" sz="3600" b="1" i="1" dirty="0">
              <a:solidFill>
                <a:srgbClr val="156082"/>
              </a:solidFill>
            </a:endParaRPr>
          </a:p>
          <a:p>
            <a:pPr marL="6350" lvl="1" indent="-6350"/>
            <a:r>
              <a:rPr lang="en-US" sz="3600" b="1" i="1" dirty="0">
                <a:solidFill>
                  <a:schemeClr val="accent6"/>
                </a:solidFill>
              </a:rPr>
              <a:t>Why?</a:t>
            </a:r>
          </a:p>
          <a:p>
            <a:pPr marL="6350" lvl="1" indent="-6350"/>
            <a:endParaRPr lang="en-US" sz="3000" b="1" i="1" dirty="0">
              <a:solidFill>
                <a:srgbClr val="156082"/>
              </a:solidFill>
            </a:endParaRPr>
          </a:p>
          <a:p>
            <a:pPr marL="6350" lvl="1" indent="-6350"/>
            <a:r>
              <a:rPr lang="en-US" sz="3000" b="1" i="1" dirty="0">
                <a:solidFill>
                  <a:srgbClr val="156082"/>
                </a:solidFill>
              </a:rPr>
              <a:t>	</a:t>
            </a:r>
            <a:r>
              <a:rPr lang="en-US" sz="3000" b="1" i="1" dirty="0">
                <a:solidFill>
                  <a:schemeClr val="accent6"/>
                </a:solidFill>
              </a:rPr>
              <a:t>EDI is the system of record for all profiles and data. The Portal checks with EDI and allows or doesn’t allow usage dependent on the NOA status.</a:t>
            </a:r>
          </a:p>
          <a:p>
            <a:pPr marL="6350" lvl="1" indent="-6350"/>
            <a:endParaRPr lang="en-US" sz="3000" b="1" i="1" dirty="0">
              <a:solidFill>
                <a:srgbClr val="156082"/>
              </a:solidFill>
            </a:endParaRPr>
          </a:p>
          <a:p>
            <a:pPr marL="6350" lvl="1" indent="-6350"/>
            <a:endParaRPr lang="en-US" sz="2000" dirty="0"/>
          </a:p>
        </p:txBody>
      </p:sp>
      <p:sp>
        <p:nvSpPr>
          <p:cNvPr id="4" name="TextBox 3">
            <a:extLst>
              <a:ext uri="{FF2B5EF4-FFF2-40B4-BE49-F238E27FC236}">
                <a16:creationId xmlns:a16="http://schemas.microsoft.com/office/drawing/2014/main" id="{D17E1FC4-7EC3-3355-2BEA-30B52885BC5A}"/>
              </a:ext>
            </a:extLst>
          </p:cNvPr>
          <p:cNvSpPr txBox="1"/>
          <p:nvPr/>
        </p:nvSpPr>
        <p:spPr>
          <a:xfrm>
            <a:off x="5994966" y="1296333"/>
            <a:ext cx="892147" cy="1015663"/>
          </a:xfrm>
          <a:prstGeom prst="rect">
            <a:avLst/>
          </a:prstGeom>
          <a:noFill/>
        </p:spPr>
        <p:txBody>
          <a:bodyPr wrap="square">
            <a:spAutoFit/>
          </a:bodyPr>
          <a:lstStyle/>
          <a:p>
            <a:pPr marL="57150" lvl="1"/>
            <a:r>
              <a:rPr lang="en-US" sz="6000" b="1">
                <a:solidFill>
                  <a:srgbClr val="FF0000"/>
                </a:solidFill>
                <a:sym typeface="Wingdings 2" panose="05020102010507070707" pitchFamily="18" charset="2"/>
              </a:rPr>
              <a:t></a:t>
            </a:r>
            <a:r>
              <a:rPr lang="en-US" sz="6000" b="1">
                <a:solidFill>
                  <a:srgbClr val="FF0000"/>
                </a:solidFill>
              </a:rPr>
              <a:t> </a:t>
            </a:r>
          </a:p>
        </p:txBody>
      </p:sp>
      <p:sp>
        <p:nvSpPr>
          <p:cNvPr id="5" name="TextBox 4">
            <a:extLst>
              <a:ext uri="{FF2B5EF4-FFF2-40B4-BE49-F238E27FC236}">
                <a16:creationId xmlns:a16="http://schemas.microsoft.com/office/drawing/2014/main" id="{2E9BD1EE-A4D8-BCD4-D1D5-5CDC97160BD4}"/>
              </a:ext>
            </a:extLst>
          </p:cNvPr>
          <p:cNvSpPr txBox="1"/>
          <p:nvPr/>
        </p:nvSpPr>
        <p:spPr>
          <a:xfrm>
            <a:off x="5994966" y="3206400"/>
            <a:ext cx="892147" cy="1015663"/>
          </a:xfrm>
          <a:prstGeom prst="rect">
            <a:avLst/>
          </a:prstGeom>
          <a:noFill/>
        </p:spPr>
        <p:txBody>
          <a:bodyPr wrap="square">
            <a:spAutoFit/>
          </a:bodyPr>
          <a:lstStyle/>
          <a:p>
            <a:pPr marL="57150" lvl="1"/>
            <a:r>
              <a:rPr lang="en-US" sz="6000" b="1">
                <a:solidFill>
                  <a:srgbClr val="FF0000"/>
                </a:solidFill>
                <a:sym typeface="Wingdings 2" panose="05020102010507070707" pitchFamily="18" charset="2"/>
              </a:rPr>
              <a:t></a:t>
            </a:r>
            <a:r>
              <a:rPr lang="en-US" sz="6000" b="1">
                <a:solidFill>
                  <a:srgbClr val="FF0000"/>
                </a:solidFill>
              </a:rPr>
              <a:t> </a:t>
            </a:r>
          </a:p>
        </p:txBody>
      </p:sp>
    </p:spTree>
    <p:custDataLst>
      <p:tags r:id="rId1"/>
    </p:custDataLst>
    <p:extLst>
      <p:ext uri="{BB962C8B-B14F-4D97-AF65-F5344CB8AC3E}">
        <p14:creationId xmlns:p14="http://schemas.microsoft.com/office/powerpoint/2010/main" val="2585892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1" presetClass="entr" presetSubtype="0" fill="hold" nodeType="withEffect">
                                  <p:stCondLst>
                                    <p:cond delay="0"/>
                                  </p:stCondLst>
                                  <p:childTnLst>
                                    <p:set>
                                      <p:cBhvr>
                                        <p:cTn id="15"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xEl>
                                              <p:pRg st="8" end="8"/>
                                            </p:txEl>
                                          </p:spTgt>
                                        </p:tgtEl>
                                        <p:attrNameLst>
                                          <p:attrName>style.visibility</p:attrName>
                                        </p:attrNameLst>
                                      </p:cBhvr>
                                      <p:to>
                                        <p:strVal val="visible"/>
                                      </p:to>
                                    </p:set>
                                  </p:childTnLst>
                                </p:cTn>
                              </p:par>
                              <p:par>
                                <p:cTn id="24" presetID="53"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B3538D-D0A5-6C02-3226-32FB1CC80CAE}"/>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5C6F739-4202-87FD-E284-A03A08130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9FD74AB-0E20-8675-3D8F-A73973C24A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E91AB46-9982-F12A-5A0E-9369C310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53D3E97-6958-FB26-46CE-E1DE2E60D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D963366-691C-C15E-6173-8DA1745CBD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A8543D8-EE34-6A40-D7B1-90A141192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87DF14-D4E9-C1A8-622F-9FD385BBD7AB}"/>
              </a:ext>
            </a:extLst>
          </p:cNvPr>
          <p:cNvSpPr>
            <a:spLocks noGrp="1"/>
          </p:cNvSpPr>
          <p:nvPr>
            <p:ph type="title"/>
          </p:nvPr>
        </p:nvSpPr>
        <p:spPr>
          <a:xfrm>
            <a:off x="387870" y="485326"/>
            <a:ext cx="4732245" cy="4415665"/>
          </a:xfrm>
        </p:spPr>
        <p:txBody>
          <a:bodyPr vert="horz" lIns="91440" tIns="45720" rIns="91440" bIns="45720" rtlCol="0" anchor="b">
            <a:normAutofit/>
          </a:bodyPr>
          <a:lstStyle/>
          <a:p>
            <a:pPr algn="ctr"/>
            <a:r>
              <a:rPr lang="en-US" sz="4000" kern="1200">
                <a:solidFill>
                  <a:srgbClr val="FFFFFF"/>
                </a:solidFill>
                <a:latin typeface="+mj-lt"/>
                <a:ea typeface="+mj-ea"/>
                <a:cs typeface="+mj-cs"/>
              </a:rPr>
              <a:t>Yes or No? </a:t>
            </a:r>
            <a:br>
              <a:rPr lang="en-US" sz="4000" kern="1200">
                <a:solidFill>
                  <a:srgbClr val="FFFFFF"/>
                </a:solidFill>
                <a:latin typeface="+mj-lt"/>
                <a:ea typeface="+mj-ea"/>
                <a:cs typeface="+mj-cs"/>
              </a:rPr>
            </a:br>
            <a:br>
              <a:rPr lang="en-US" sz="4000" kern="1200">
                <a:solidFill>
                  <a:srgbClr val="FFFFFF"/>
                </a:solidFill>
                <a:latin typeface="+mj-lt"/>
                <a:ea typeface="+mj-ea"/>
                <a:cs typeface="+mj-cs"/>
              </a:rPr>
            </a:br>
            <a:r>
              <a:rPr lang="en-US" sz="4000" kern="1200">
                <a:solidFill>
                  <a:srgbClr val="FFFFFF"/>
                </a:solidFill>
                <a:latin typeface="+mj-lt"/>
                <a:ea typeface="+mj-ea"/>
                <a:cs typeface="+mj-cs"/>
              </a:rPr>
              <a:t>Who can you add as a Non-Peace Officer…</a:t>
            </a:r>
            <a:br>
              <a:rPr lang="en-US" sz="4000" kern="1200">
                <a:solidFill>
                  <a:srgbClr val="FFFFFF"/>
                </a:solidFill>
                <a:latin typeface="+mj-lt"/>
                <a:ea typeface="+mj-ea"/>
                <a:cs typeface="+mj-cs"/>
              </a:rPr>
            </a:br>
            <a:br>
              <a:rPr lang="en-US" sz="4000" kern="1200">
                <a:solidFill>
                  <a:srgbClr val="FFFFFF"/>
                </a:solidFill>
                <a:latin typeface="+mj-lt"/>
                <a:ea typeface="+mj-ea"/>
                <a:cs typeface="+mj-cs"/>
              </a:rPr>
            </a:br>
            <a:endParaRPr lang="en-US" sz="4000" kern="1200">
              <a:solidFill>
                <a:srgbClr val="FFFFFF"/>
              </a:solidFill>
              <a:latin typeface="+mj-lt"/>
              <a:ea typeface="+mj-ea"/>
              <a:cs typeface="+mj-cs"/>
            </a:endParaRPr>
          </a:p>
        </p:txBody>
      </p:sp>
      <p:sp>
        <p:nvSpPr>
          <p:cNvPr id="18" name="Freeform: Shape 17">
            <a:extLst>
              <a:ext uri="{FF2B5EF4-FFF2-40B4-BE49-F238E27FC236}">
                <a16:creationId xmlns:a16="http://schemas.microsoft.com/office/drawing/2014/main" id="{6AB107F7-05ED-AD66-82B3-0615307944DF}"/>
              </a:ext>
            </a:extLst>
          </p:cNvPr>
          <p:cNvSpPr/>
          <p:nvPr/>
        </p:nvSpPr>
        <p:spPr>
          <a:xfrm>
            <a:off x="5620128" y="304264"/>
            <a:ext cx="6397702" cy="6553733"/>
          </a:xfrm>
          <a:custGeom>
            <a:avLst/>
            <a:gdLst>
              <a:gd name="connsiteX0" fmla="*/ 0 w 3126192"/>
              <a:gd name="connsiteY0" fmla="*/ 0 h 1344434"/>
              <a:gd name="connsiteX1" fmla="*/ 3126192 w 3126192"/>
              <a:gd name="connsiteY1" fmla="*/ 0 h 1344434"/>
              <a:gd name="connsiteX2" fmla="*/ 3126192 w 3126192"/>
              <a:gd name="connsiteY2" fmla="*/ 1344434 h 1344434"/>
              <a:gd name="connsiteX3" fmla="*/ 0 w 3126192"/>
              <a:gd name="connsiteY3" fmla="*/ 1344434 h 1344434"/>
              <a:gd name="connsiteX4" fmla="*/ 0 w 3126192"/>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192" h="1344434">
                <a:moveTo>
                  <a:pt x="0" y="0"/>
                </a:moveTo>
                <a:lnTo>
                  <a:pt x="3126192" y="0"/>
                </a:lnTo>
                <a:lnTo>
                  <a:pt x="3126192"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lIns="91440" tIns="45720" rIns="91440" bIns="45720" numCol="1" spcCol="1270" rtlCol="0" anchor="ctr" anchorCtr="0">
            <a:noAutofit/>
          </a:bodyPr>
          <a:lstStyle/>
          <a:p>
            <a:pPr marL="6350" lvl="1" indent="-6350"/>
            <a:r>
              <a:rPr lang="en-US" sz="2800" b="1" i="1" dirty="0">
                <a:solidFill>
                  <a:schemeClr val="tx2"/>
                </a:solidFill>
              </a:rPr>
              <a:t>…A person who has retired from LE and is not currently sworn but is employed by your agency in an NPO capacity?</a:t>
            </a:r>
          </a:p>
          <a:p>
            <a:pPr marL="6350" lvl="1" indent="-6350"/>
            <a:r>
              <a:rPr lang="en-US" sz="2800" i="1" dirty="0">
                <a:solidFill>
                  <a:srgbClr val="156082"/>
                </a:solidFill>
              </a:rPr>
              <a:t>		</a:t>
            </a:r>
            <a:r>
              <a:rPr lang="en-US" sz="2800" i="1" dirty="0">
                <a:solidFill>
                  <a:schemeClr val="accent6"/>
                </a:solidFill>
              </a:rPr>
              <a:t>Yes. </a:t>
            </a:r>
            <a:r>
              <a:rPr lang="en-US" sz="2800" i="1" dirty="0">
                <a:solidFill>
                  <a:schemeClr val="tx2"/>
                </a:solidFill>
              </a:rPr>
              <a:t>You may add them as an 	NPO.</a:t>
            </a:r>
          </a:p>
          <a:p>
            <a:pPr marL="6350" lvl="1" indent="-6350"/>
            <a:endParaRPr lang="en-US" sz="2800" b="1" i="1" dirty="0">
              <a:solidFill>
                <a:srgbClr val="156082"/>
              </a:solidFill>
            </a:endParaRPr>
          </a:p>
          <a:p>
            <a:pPr marL="6350" lvl="1" indent="-6350"/>
            <a:r>
              <a:rPr lang="en-US" sz="2800" b="1" i="1" dirty="0">
                <a:solidFill>
                  <a:schemeClr val="tx2"/>
                </a:solidFill>
              </a:rPr>
              <a:t>…A private presenter?</a:t>
            </a:r>
          </a:p>
          <a:p>
            <a:pPr marL="6350" lvl="1" indent="-6350"/>
            <a:r>
              <a:rPr lang="en-US" sz="2800" b="1" i="1" dirty="0">
                <a:solidFill>
                  <a:srgbClr val="156082"/>
                </a:solidFill>
              </a:rPr>
              <a:t> </a:t>
            </a:r>
            <a:r>
              <a:rPr lang="en-US" sz="2800" i="1" dirty="0">
                <a:solidFill>
                  <a:srgbClr val="156082"/>
                </a:solidFill>
              </a:rPr>
              <a:t>   	</a:t>
            </a:r>
            <a:r>
              <a:rPr lang="en-US" sz="2800" i="1" dirty="0">
                <a:solidFill>
                  <a:srgbClr val="C00000"/>
                </a:solidFill>
              </a:rPr>
              <a:t>No. </a:t>
            </a:r>
            <a:r>
              <a:rPr lang="en-US" sz="2800" i="1" dirty="0">
                <a:solidFill>
                  <a:schemeClr val="tx2"/>
                </a:solidFill>
              </a:rPr>
              <a:t>You may not add them as an 	NPO. </a:t>
            </a:r>
            <a:endParaRPr lang="en-US" sz="2800" b="1" i="1" dirty="0">
              <a:solidFill>
                <a:schemeClr val="tx2"/>
              </a:solidFill>
            </a:endParaRPr>
          </a:p>
          <a:p>
            <a:pPr marL="6350" lvl="1" indent="-6350"/>
            <a:endParaRPr lang="en-US" sz="2800" b="1" i="1" dirty="0">
              <a:solidFill>
                <a:srgbClr val="156082"/>
              </a:solidFill>
            </a:endParaRPr>
          </a:p>
          <a:p>
            <a:pPr marL="6350" lvl="1" indent="-6350"/>
            <a:r>
              <a:rPr lang="en-US" sz="2800" b="1" i="1" dirty="0">
                <a:solidFill>
                  <a:schemeClr val="tx2"/>
                </a:solidFill>
              </a:rPr>
              <a:t>…Proctors?</a:t>
            </a:r>
          </a:p>
          <a:p>
            <a:pPr marL="6350" lvl="1" indent="-6350"/>
            <a:r>
              <a:rPr lang="en-US" sz="2800" i="1" dirty="0">
                <a:solidFill>
                  <a:srgbClr val="C00000"/>
                </a:solidFill>
              </a:rPr>
              <a:t>		No. </a:t>
            </a:r>
            <a:r>
              <a:rPr lang="en-US" sz="2800" i="1" dirty="0">
                <a:solidFill>
                  <a:schemeClr val="tx2"/>
                </a:solidFill>
              </a:rPr>
              <a:t>You may not add them as an 	NPO. </a:t>
            </a:r>
          </a:p>
          <a:p>
            <a:pPr marL="6350" lvl="1" indent="-6350" algn="ctr"/>
            <a:r>
              <a:rPr lang="en-US" sz="2800" i="1" dirty="0">
                <a:solidFill>
                  <a:schemeClr val="tx2"/>
                </a:solidFill>
              </a:rPr>
              <a:t>Contact the BTB or SCR Bureaus at POST.</a:t>
            </a:r>
            <a:endParaRPr lang="en-US" sz="2800" b="1" i="1" dirty="0">
              <a:solidFill>
                <a:schemeClr val="tx2"/>
              </a:solidFill>
            </a:endParaRPr>
          </a:p>
        </p:txBody>
      </p:sp>
      <p:sp>
        <p:nvSpPr>
          <p:cNvPr id="3" name="TextBox 2">
            <a:extLst>
              <a:ext uri="{FF2B5EF4-FFF2-40B4-BE49-F238E27FC236}">
                <a16:creationId xmlns:a16="http://schemas.microsoft.com/office/drawing/2014/main" id="{582EA70D-6CC9-4A10-144C-7F6E8D65E85B}"/>
              </a:ext>
            </a:extLst>
          </p:cNvPr>
          <p:cNvSpPr txBox="1"/>
          <p:nvPr/>
        </p:nvSpPr>
        <p:spPr>
          <a:xfrm>
            <a:off x="5844808" y="1838763"/>
            <a:ext cx="892147" cy="1015663"/>
          </a:xfrm>
          <a:prstGeom prst="rect">
            <a:avLst/>
          </a:prstGeom>
          <a:noFill/>
        </p:spPr>
        <p:txBody>
          <a:bodyPr wrap="square">
            <a:spAutoFit/>
          </a:bodyPr>
          <a:lstStyle/>
          <a:p>
            <a:pPr marL="57150" lvl="1"/>
            <a:r>
              <a:rPr lang="en-US" sz="6000" b="1" dirty="0">
                <a:solidFill>
                  <a:srgbClr val="92D050"/>
                </a:solidFill>
                <a:sym typeface="Wingdings 2" panose="05020102010507070707" pitchFamily="18" charset="2"/>
              </a:rPr>
              <a:t></a:t>
            </a:r>
            <a:r>
              <a:rPr lang="en-US" sz="6000" b="1" dirty="0">
                <a:solidFill>
                  <a:srgbClr val="FF0000"/>
                </a:solidFill>
              </a:rPr>
              <a:t> </a:t>
            </a:r>
          </a:p>
        </p:txBody>
      </p:sp>
      <p:sp>
        <p:nvSpPr>
          <p:cNvPr id="4" name="TextBox 3">
            <a:extLst>
              <a:ext uri="{FF2B5EF4-FFF2-40B4-BE49-F238E27FC236}">
                <a16:creationId xmlns:a16="http://schemas.microsoft.com/office/drawing/2014/main" id="{A4336616-6593-8D57-9DFA-0A34FA08618C}"/>
              </a:ext>
            </a:extLst>
          </p:cNvPr>
          <p:cNvSpPr txBox="1"/>
          <p:nvPr/>
        </p:nvSpPr>
        <p:spPr>
          <a:xfrm>
            <a:off x="5717980" y="3593261"/>
            <a:ext cx="892147" cy="1015663"/>
          </a:xfrm>
          <a:prstGeom prst="rect">
            <a:avLst/>
          </a:prstGeom>
          <a:noFill/>
        </p:spPr>
        <p:txBody>
          <a:bodyPr wrap="square">
            <a:spAutoFit/>
          </a:bodyPr>
          <a:lstStyle/>
          <a:p>
            <a:pPr marL="57150" lvl="1"/>
            <a:r>
              <a:rPr lang="en-US" sz="6000" b="1" dirty="0">
                <a:solidFill>
                  <a:srgbClr val="FF0000"/>
                </a:solidFill>
                <a:sym typeface="Wingdings 2" panose="05020102010507070707" pitchFamily="18" charset="2"/>
              </a:rPr>
              <a:t></a:t>
            </a:r>
            <a:r>
              <a:rPr lang="en-US" sz="6000" b="1" dirty="0">
                <a:solidFill>
                  <a:srgbClr val="FF0000"/>
                </a:solidFill>
              </a:rPr>
              <a:t> </a:t>
            </a:r>
          </a:p>
        </p:txBody>
      </p:sp>
      <p:sp>
        <p:nvSpPr>
          <p:cNvPr id="8" name="TextBox 7">
            <a:extLst>
              <a:ext uri="{FF2B5EF4-FFF2-40B4-BE49-F238E27FC236}">
                <a16:creationId xmlns:a16="http://schemas.microsoft.com/office/drawing/2014/main" id="{1A8D805E-5B1E-AA53-056C-8E9C49B23ACA}"/>
              </a:ext>
            </a:extLst>
          </p:cNvPr>
          <p:cNvSpPr txBox="1"/>
          <p:nvPr/>
        </p:nvSpPr>
        <p:spPr>
          <a:xfrm>
            <a:off x="5724036" y="5208614"/>
            <a:ext cx="892147" cy="1015663"/>
          </a:xfrm>
          <a:prstGeom prst="rect">
            <a:avLst/>
          </a:prstGeom>
          <a:noFill/>
        </p:spPr>
        <p:txBody>
          <a:bodyPr wrap="square">
            <a:spAutoFit/>
          </a:bodyPr>
          <a:lstStyle/>
          <a:p>
            <a:pPr marL="57150" lvl="1"/>
            <a:r>
              <a:rPr lang="en-US" sz="6000" b="1" dirty="0">
                <a:solidFill>
                  <a:srgbClr val="FF0000"/>
                </a:solidFill>
                <a:sym typeface="Wingdings 2" panose="05020102010507070707" pitchFamily="18" charset="2"/>
              </a:rPr>
              <a:t></a:t>
            </a:r>
            <a:r>
              <a:rPr lang="en-US" sz="6000" b="1" dirty="0">
                <a:solidFill>
                  <a:srgbClr val="FF0000"/>
                </a:solidFill>
              </a:rPr>
              <a:t> </a:t>
            </a:r>
          </a:p>
        </p:txBody>
      </p:sp>
    </p:spTree>
    <p:custDataLst>
      <p:tags r:id="rId1"/>
    </p:custDataLst>
    <p:extLst>
      <p:ext uri="{BB962C8B-B14F-4D97-AF65-F5344CB8AC3E}">
        <p14:creationId xmlns:p14="http://schemas.microsoft.com/office/powerpoint/2010/main" val="4084892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par>
                                <p:cTn id="11" presetID="53"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xEl>
                                              <p:pRg st="4" end="4"/>
                                            </p:txEl>
                                          </p:spTgt>
                                        </p:tgtEl>
                                        <p:attrNameLst>
                                          <p:attrName>style.visibility</p:attrName>
                                        </p:attrNameLst>
                                      </p:cBhvr>
                                      <p:to>
                                        <p:strVal val="visible"/>
                                      </p:to>
                                    </p:se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xEl>
                                              <p:pRg st="8" end="8"/>
                                            </p:txEl>
                                          </p:spTgt>
                                        </p:tgtEl>
                                        <p:attrNameLst>
                                          <p:attrName>style.visibility</p:attrName>
                                        </p:attrNameLst>
                                      </p:cBhvr>
                                      <p:to>
                                        <p:strVal val="visible"/>
                                      </p:to>
                                    </p:set>
                                  </p:childTnLst>
                                </p:cTn>
                              </p:par>
                              <p:par>
                                <p:cTn id="41" presetID="53" presetClass="entr" presetSubtype="16"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742FC-5276-0304-2419-1D680A5E061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B42A0EF-F8F2-9274-96D6-81F8B05B486E}"/>
              </a:ext>
            </a:extLst>
          </p:cNvPr>
          <p:cNvSpPr>
            <a:spLocks noGrp="1"/>
          </p:cNvSpPr>
          <p:nvPr>
            <p:ph type="body" idx="1"/>
          </p:nvPr>
        </p:nvSpPr>
        <p:spPr/>
        <p:txBody>
          <a:bodyPr/>
          <a:lstStyle/>
          <a:p>
            <a:endParaRPr lang="en-US"/>
          </a:p>
        </p:txBody>
      </p:sp>
      <p:pic>
        <p:nvPicPr>
          <p:cNvPr id="4" name="TMNPOtutorial">
            <a:hlinkClick r:id="" action="ppaction://media"/>
            <a:extLst>
              <a:ext uri="{FF2B5EF4-FFF2-40B4-BE49-F238E27FC236}">
                <a16:creationId xmlns:a16="http://schemas.microsoft.com/office/drawing/2014/main" id="{A85CC5D5-1A1F-4D09-A491-1FF7FA64BB9C}"/>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820889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04B2BB48-2C26-C503-6C0A-6676102931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F8D614F-ABA9-19E7-29FF-6B618AAAC81A}"/>
              </a:ext>
            </a:extLst>
          </p:cNvPr>
          <p:cNvSpPr txBox="1"/>
          <p:nvPr/>
        </p:nvSpPr>
        <p:spPr>
          <a:xfrm>
            <a:off x="0" y="661931"/>
            <a:ext cx="2497015" cy="707886"/>
          </a:xfrm>
          <a:prstGeom prst="rect">
            <a:avLst/>
          </a:prstGeom>
          <a:solidFill>
            <a:schemeClr val="accent2"/>
          </a:solidFill>
        </p:spPr>
        <p:txBody>
          <a:bodyPr wrap="square">
            <a:spAutoFit/>
          </a:bodyPr>
          <a:lstStyle/>
          <a:p>
            <a:endParaRPr lang="en-US" sz="4000">
              <a:solidFill>
                <a:schemeClr val="bg1"/>
              </a:solidFill>
            </a:endParaRPr>
          </a:p>
        </p:txBody>
      </p:sp>
      <p:sp>
        <p:nvSpPr>
          <p:cNvPr id="3" name="Title 2">
            <a:extLst>
              <a:ext uri="{FF2B5EF4-FFF2-40B4-BE49-F238E27FC236}">
                <a16:creationId xmlns:a16="http://schemas.microsoft.com/office/drawing/2014/main" id="{B54AE773-3D29-7623-693D-F706DBD14BD3}"/>
              </a:ext>
            </a:extLst>
          </p:cNvPr>
          <p:cNvSpPr>
            <a:spLocks noGrp="1"/>
          </p:cNvSpPr>
          <p:nvPr>
            <p:ph type="title"/>
          </p:nvPr>
        </p:nvSpPr>
        <p:spPr/>
        <p:txBody>
          <a:bodyPr/>
          <a:lstStyle/>
          <a:p>
            <a:r>
              <a:rPr lang="en-US"/>
              <a:t>STEPS: Add Non-Peace Officers</a:t>
            </a:r>
          </a:p>
        </p:txBody>
      </p:sp>
      <p:sp>
        <p:nvSpPr>
          <p:cNvPr id="4" name="Content Placeholder 3">
            <a:extLst>
              <a:ext uri="{FF2B5EF4-FFF2-40B4-BE49-F238E27FC236}">
                <a16:creationId xmlns:a16="http://schemas.microsoft.com/office/drawing/2014/main" id="{A91FAF2A-CBD3-565C-FA7F-B8F68A07304F}"/>
              </a:ext>
            </a:extLst>
          </p:cNvPr>
          <p:cNvSpPr>
            <a:spLocks noGrp="1"/>
          </p:cNvSpPr>
          <p:nvPr>
            <p:ph idx="1"/>
          </p:nvPr>
        </p:nvSpPr>
        <p:spPr>
          <a:xfrm>
            <a:off x="1362074" y="1664396"/>
            <a:ext cx="10080625" cy="4899025"/>
          </a:xfrm>
        </p:spPr>
        <p:txBody>
          <a:bodyPr vert="horz" lIns="91440" tIns="45720" rIns="91440" bIns="45720" rtlCol="0" anchor="t">
            <a:normAutofit/>
          </a:bodyPr>
          <a:lstStyle/>
          <a:p>
            <a:pPr>
              <a:lnSpc>
                <a:spcPct val="100000"/>
              </a:lnSpc>
              <a:spcBef>
                <a:spcPts val="0"/>
              </a:spcBef>
              <a:spcAft>
                <a:spcPts val="600"/>
              </a:spcAft>
              <a:defRPr/>
            </a:pPr>
            <a:r>
              <a:rPr lang="en-US" dirty="0"/>
              <a:t>Go to Learners, Click Add Learner </a:t>
            </a:r>
          </a:p>
          <a:p>
            <a:pPr>
              <a:lnSpc>
                <a:spcPct val="100000"/>
              </a:lnSpc>
              <a:spcBef>
                <a:spcPts val="0"/>
              </a:spcBef>
              <a:spcAft>
                <a:spcPts val="600"/>
              </a:spcAft>
              <a:defRPr/>
            </a:pPr>
            <a:r>
              <a:rPr lang="en-US" dirty="0"/>
              <a:t>Enter the required fields in blue and the Affiliation (your agency)</a:t>
            </a:r>
          </a:p>
          <a:p>
            <a:pPr>
              <a:lnSpc>
                <a:spcPct val="100000"/>
              </a:lnSpc>
              <a:spcBef>
                <a:spcPts val="0"/>
              </a:spcBef>
              <a:spcAft>
                <a:spcPts val="600"/>
              </a:spcAft>
              <a:defRPr/>
            </a:pPr>
            <a:r>
              <a:rPr lang="en-US" dirty="0"/>
              <a:t>Leave PASS ID field blank</a:t>
            </a:r>
          </a:p>
          <a:p>
            <a:pPr>
              <a:lnSpc>
                <a:spcPct val="100000"/>
              </a:lnSpc>
              <a:spcBef>
                <a:spcPts val="0"/>
              </a:spcBef>
              <a:spcAft>
                <a:spcPts val="600"/>
              </a:spcAft>
              <a:defRPr/>
            </a:pPr>
            <a:r>
              <a:rPr lang="en-US" dirty="0"/>
              <a:t>Enter 0 for the POST ID. </a:t>
            </a:r>
          </a:p>
          <a:p>
            <a:pPr lvl="1">
              <a:lnSpc>
                <a:spcPct val="100000"/>
              </a:lnSpc>
              <a:spcBef>
                <a:spcPts val="0"/>
              </a:spcBef>
              <a:spcAft>
                <a:spcPts val="600"/>
              </a:spcAft>
              <a:defRPr/>
            </a:pPr>
            <a:r>
              <a:rPr lang="en-US" sz="2800" dirty="0"/>
              <a:t>It will automatically update when the NPO user logs in.</a:t>
            </a:r>
            <a:endParaRPr lang="en-US" sz="2800" dirty="0">
              <a:cs typeface="Calibri"/>
            </a:endParaRPr>
          </a:p>
          <a:p>
            <a:pPr>
              <a:lnSpc>
                <a:spcPct val="100000"/>
              </a:lnSpc>
              <a:spcBef>
                <a:spcPts val="0"/>
              </a:spcBef>
              <a:defRPr/>
            </a:pPr>
            <a:r>
              <a:rPr lang="en-US" dirty="0"/>
              <a:t>Mark the NPO as Yes. </a:t>
            </a:r>
          </a:p>
          <a:p>
            <a:pPr lvl="1">
              <a:lnSpc>
                <a:spcPct val="100000"/>
              </a:lnSpc>
              <a:spcBef>
                <a:spcPts val="0"/>
              </a:spcBef>
              <a:spcAft>
                <a:spcPts val="600"/>
              </a:spcAft>
              <a:defRPr/>
            </a:pPr>
            <a:r>
              <a:rPr lang="en-US" sz="2800" dirty="0"/>
              <a:t>Account expiration is set for 2 years from date of entry.</a:t>
            </a:r>
          </a:p>
          <a:p>
            <a:pPr>
              <a:lnSpc>
                <a:spcPct val="100000"/>
              </a:lnSpc>
              <a:spcBef>
                <a:spcPts val="0"/>
              </a:spcBef>
              <a:defRPr/>
            </a:pPr>
            <a:r>
              <a:rPr lang="en-US" dirty="0"/>
              <a:t>In the future, you can renew or end the NPO’s access by changing the date</a:t>
            </a:r>
          </a:p>
        </p:txBody>
      </p:sp>
    </p:spTree>
    <p:custDataLst>
      <p:tags r:id="rId1"/>
    </p:custDataLst>
    <p:extLst>
      <p:ext uri="{BB962C8B-B14F-4D97-AF65-F5344CB8AC3E}">
        <p14:creationId xmlns:p14="http://schemas.microsoft.com/office/powerpoint/2010/main" val="139204939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86E71A5-487B-82E1-8511-EC55D0F589D3}"/>
              </a:ext>
            </a:extLst>
          </p:cNvPr>
          <p:cNvSpPr>
            <a:spLocks noGrp="1"/>
          </p:cNvSpPr>
          <p:nvPr>
            <p:ph type="title"/>
          </p:nvPr>
        </p:nvSpPr>
        <p:spPr>
          <a:xfrm>
            <a:off x="6314" y="1282393"/>
            <a:ext cx="12179371" cy="3268520"/>
          </a:xfrm>
        </p:spPr>
        <p:txBody>
          <a:bodyPr vert="horz" lIns="91440" tIns="45720" rIns="91440" bIns="45720" rtlCol="0" anchor="b">
            <a:normAutofit/>
          </a:bodyPr>
          <a:lstStyle/>
          <a:p>
            <a:pPr algn="ctr"/>
            <a:r>
              <a:rPr lang="en-US" sz="4800" kern="1200">
                <a:solidFill>
                  <a:srgbClr val="00B0F0"/>
                </a:solidFill>
                <a:latin typeface="+mj-lt"/>
                <a:ea typeface="+mj-ea"/>
                <a:cs typeface="+mj-cs"/>
              </a:rPr>
              <a:t> </a:t>
            </a:r>
            <a:br>
              <a:rPr lang="en-US" sz="4800" kern="1200">
                <a:solidFill>
                  <a:srgbClr val="FFFFFF"/>
                </a:solidFill>
                <a:latin typeface="+mj-lt"/>
                <a:ea typeface="+mj-ea"/>
                <a:cs typeface="+mj-cs"/>
              </a:rPr>
            </a:br>
            <a:r>
              <a:rPr lang="en-US" sz="4800" b="1">
                <a:solidFill>
                  <a:schemeClr val="accent2"/>
                </a:solidFill>
              </a:rPr>
              <a:t>Activity </a:t>
            </a:r>
            <a:br>
              <a:rPr lang="en-US" sz="4800" b="1">
                <a:solidFill>
                  <a:schemeClr val="accent2"/>
                </a:solidFill>
              </a:rPr>
            </a:br>
            <a:br>
              <a:rPr lang="en-US" sz="4800" b="1">
                <a:solidFill>
                  <a:schemeClr val="accent2"/>
                </a:solidFill>
              </a:rPr>
            </a:br>
            <a:r>
              <a:rPr lang="en-US" sz="4800" kern="1200">
                <a:solidFill>
                  <a:srgbClr val="FFFFFF"/>
                </a:solidFill>
                <a:latin typeface="+mj-lt"/>
                <a:ea typeface="+mj-ea"/>
                <a:cs typeface="+mj-cs"/>
              </a:rPr>
              <a:t>Organize the Learner List </a:t>
            </a:r>
          </a:p>
        </p:txBody>
      </p:sp>
      <p:sp>
        <p:nvSpPr>
          <p:cNvPr id="20" name="Rectangle 19">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535770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1A02889-EA95-A37D-78AC-DAB599CC637B}"/>
              </a:ext>
            </a:extLst>
          </p:cNvPr>
          <p:cNvSpPr>
            <a:spLocks noGrp="1"/>
          </p:cNvSpPr>
          <p:nvPr>
            <p:ph type="title"/>
          </p:nvPr>
        </p:nvSpPr>
        <p:spPr>
          <a:xfrm>
            <a:off x="484791" y="552129"/>
            <a:ext cx="3200400" cy="5585619"/>
          </a:xfrm>
        </p:spPr>
        <p:txBody>
          <a:bodyPr vert="horz" lIns="91440" tIns="45720" rIns="91440" bIns="45720" rtlCol="0" anchor="ctr">
            <a:normAutofit/>
          </a:bodyPr>
          <a:lstStyle/>
          <a:p>
            <a:pPr algn="ctr"/>
            <a:r>
              <a:rPr lang="en-US" dirty="0">
                <a:solidFill>
                  <a:srgbClr val="FFFFFF"/>
                </a:solidFill>
              </a:rPr>
              <a:t>Trainings</a:t>
            </a:r>
            <a:br>
              <a:rPr lang="en-US" dirty="0">
                <a:solidFill>
                  <a:srgbClr val="FFFFFF"/>
                </a:solidFill>
              </a:rPr>
            </a:br>
            <a:r>
              <a:rPr lang="en-US" dirty="0">
                <a:solidFill>
                  <a:srgbClr val="FFFFFF"/>
                </a:solidFill>
              </a:rPr>
              <a:t>Recently Released </a:t>
            </a:r>
            <a:br>
              <a:rPr lang="en-US" dirty="0">
                <a:solidFill>
                  <a:srgbClr val="FFFFFF"/>
                </a:solidFill>
              </a:rPr>
            </a:br>
            <a:r>
              <a:rPr lang="en-US" dirty="0">
                <a:solidFill>
                  <a:srgbClr val="FFFFFF"/>
                </a:solidFill>
              </a:rPr>
              <a:t>or </a:t>
            </a:r>
            <a:br>
              <a:rPr lang="en-US" dirty="0">
                <a:solidFill>
                  <a:srgbClr val="FFFFFF"/>
                </a:solidFill>
              </a:rPr>
            </a:br>
            <a:r>
              <a:rPr lang="en-US" dirty="0">
                <a:solidFill>
                  <a:srgbClr val="FFFFFF"/>
                </a:solidFill>
              </a:rPr>
              <a:t>In Progress </a:t>
            </a:r>
            <a:endParaRPr lang="en-US" kern="1200" dirty="0">
              <a:solidFill>
                <a:srgbClr val="FFFFFF"/>
              </a:solidFill>
              <a:latin typeface="+mj-lt"/>
              <a:ea typeface="+mj-ea"/>
              <a:cs typeface="+mj-cs"/>
            </a:endParaRPr>
          </a:p>
        </p:txBody>
      </p:sp>
      <p:sp>
        <p:nvSpPr>
          <p:cNvPr id="28" name="Arc 2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6951C7BC-FBF4-5B31-C828-C3C41F0F5710}"/>
              </a:ext>
            </a:extLst>
          </p:cNvPr>
          <p:cNvSpPr/>
          <p:nvPr/>
        </p:nvSpPr>
        <p:spPr>
          <a:xfrm>
            <a:off x="4649011" y="4047890"/>
            <a:ext cx="7357583" cy="2247579"/>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304EC04-FCEA-99AD-1A06-DD4EB1CD6912}"/>
              </a:ext>
            </a:extLst>
          </p:cNvPr>
          <p:cNvSpPr/>
          <p:nvPr/>
        </p:nvSpPr>
        <p:spPr>
          <a:xfrm>
            <a:off x="4244323" y="240550"/>
            <a:ext cx="7357583" cy="3485359"/>
          </a:xfrm>
          <a:prstGeom prst="round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4">
            <a:extLst>
              <a:ext uri="{FF2B5EF4-FFF2-40B4-BE49-F238E27FC236}">
                <a16:creationId xmlns:a16="http://schemas.microsoft.com/office/drawing/2014/main" id="{CFA9AECC-75F5-0888-D432-895D2E66EE96}"/>
              </a:ext>
            </a:extLst>
          </p:cNvPr>
          <p:cNvSpPr txBox="1">
            <a:spLocks/>
          </p:cNvSpPr>
          <p:nvPr/>
        </p:nvSpPr>
        <p:spPr>
          <a:xfrm>
            <a:off x="4764916" y="209550"/>
            <a:ext cx="6906491" cy="64770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0"/>
              </a:spcBef>
              <a:spcAft>
                <a:spcPts val="1200"/>
              </a:spcAft>
              <a:buClrTx/>
              <a:buSzTx/>
              <a:buNone/>
              <a:tabLst/>
              <a:defRPr/>
            </a:pPr>
            <a:r>
              <a:rPr lang="en-US" b="1" i="1" u="sng" dirty="0">
                <a:solidFill>
                  <a:prstClr val="black"/>
                </a:solidFill>
                <a:latin typeface="Calibri" panose="020F0502020204030204"/>
              </a:rPr>
              <a:t>THIS YEAR (2025):</a:t>
            </a:r>
            <a:endParaRPr kumimoji="0" lang="en-US" sz="2400" b="1" i="1" u="sng" strike="noStrike" kern="1200" cap="none" spc="0" normalizeH="0" baseline="0" noProof="0" dirty="0">
              <a:ln>
                <a:noFill/>
              </a:ln>
              <a:solidFill>
                <a:prstClr val="black"/>
              </a:solidFill>
              <a:effectLst/>
              <a:uLnTx/>
              <a:uFillTx/>
              <a:latin typeface="Calibri" panose="020F0502020204030204"/>
            </a:endParaRPr>
          </a:p>
          <a:p>
            <a:pPr lvl="2">
              <a:spcBef>
                <a:spcPts val="0"/>
              </a:spcBef>
              <a:spcAft>
                <a:spcPts val="1200"/>
              </a:spcAft>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Responding to Behavioral Health Conditions </a:t>
            </a:r>
          </a:p>
          <a:p>
            <a:pPr lvl="2">
              <a:spcBef>
                <a:spcPts val="0"/>
              </a:spcBef>
              <a:spcAft>
                <a:spcPts val="1200"/>
              </a:spcAft>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High-Technology Crimes</a:t>
            </a:r>
          </a:p>
          <a:p>
            <a:pPr lvl="2">
              <a:spcBef>
                <a:spcPts val="0"/>
              </a:spcBef>
              <a:spcAft>
                <a:spcPts val="1200"/>
              </a:spcAft>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Officer Safety: Critical Incidents</a:t>
            </a:r>
          </a:p>
          <a:p>
            <a:pPr lvl="2">
              <a:spcBef>
                <a:spcPts val="0"/>
              </a:spcBef>
              <a:spcAft>
                <a:spcPts val="1200"/>
              </a:spcAft>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First Aid/CPR/AED Replacement</a:t>
            </a:r>
          </a:p>
          <a:p>
            <a:pPr lvl="2">
              <a:spcBef>
                <a:spcPts val="0"/>
              </a:spcBef>
              <a:spcAft>
                <a:spcPts val="1200"/>
              </a:spcAft>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Science-Based Interviewing</a:t>
            </a:r>
          </a:p>
          <a:p>
            <a:pPr lvl="2">
              <a:spcBef>
                <a:spcPts val="0"/>
              </a:spcBef>
              <a:spcAft>
                <a:spcPts val="1200"/>
              </a:spcAft>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PSP: Strategic Communications Updates</a:t>
            </a:r>
          </a:p>
          <a:p>
            <a:pPr marL="685800" marR="0" lvl="1"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0"/>
              </a:spcBef>
              <a:spcAft>
                <a:spcPts val="1200"/>
              </a:spcAft>
              <a:buClrTx/>
              <a:buSzTx/>
              <a:buNone/>
              <a:tabLst/>
              <a:defRPr/>
            </a:pP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NEXT YEAR (2026):</a:t>
            </a:r>
          </a:p>
          <a:p>
            <a:pPr marL="1143000" marR="0" lvl="2"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PL 280: Policing Indians Lands</a:t>
            </a:r>
          </a:p>
          <a:p>
            <a:pPr marL="1143000" marR="0" lvl="2"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Anti-Reproductive Rights Crimes</a:t>
            </a:r>
          </a:p>
          <a:p>
            <a:pPr marL="1143000" marR="0" lvl="2"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Hate Crimes: ID and Investigation</a:t>
            </a:r>
          </a:p>
          <a:p>
            <a:pPr marL="457200" marR="0" lvl="1"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407492499"/>
      </p:ext>
    </p:extLst>
  </p:cSld>
  <p:clrMapOvr>
    <a:masterClrMapping/>
  </p:clrMapOvr>
  <p:transition advTm="46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up)">
                                      <p:cBhvr>
                                        <p:cTn id="10" dur="500"/>
                                        <p:tgtEl>
                                          <p:spTgt spid="6">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up)">
                                      <p:cBhvr>
                                        <p:cTn id="13" dur="500"/>
                                        <p:tgtEl>
                                          <p:spTgt spid="6">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up)">
                                      <p:cBhvr>
                                        <p:cTn id="16" dur="500"/>
                                        <p:tgtEl>
                                          <p:spTgt spid="6">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up)">
                                      <p:cBhvr>
                                        <p:cTn id="19" dur="500"/>
                                        <p:tgtEl>
                                          <p:spTgt spid="6">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ipe(up)">
                                      <p:cBhvr>
                                        <p:cTn id="22" dur="500"/>
                                        <p:tgtEl>
                                          <p:spTgt spid="6">
                                            <p:txEl>
                                              <p:pRg st="5" end="5"/>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wipe(up)">
                                      <p:cBhvr>
                                        <p:cTn id="25" dur="500"/>
                                        <p:tgtEl>
                                          <p:spTgt spid="6">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
                                            <p:txEl>
                                              <p:pRg st="8" end="8"/>
                                            </p:txEl>
                                          </p:spTgt>
                                        </p:tgtEl>
                                        <p:attrNameLst>
                                          <p:attrName>style.visibility</p:attrName>
                                        </p:attrNameLst>
                                      </p:cBhvr>
                                      <p:to>
                                        <p:strVal val="visible"/>
                                      </p:to>
                                    </p:set>
                                    <p:animEffect transition="in" filter="wipe(up)">
                                      <p:cBhvr>
                                        <p:cTn id="30" dur="500"/>
                                        <p:tgtEl>
                                          <p:spTgt spid="6">
                                            <p:txEl>
                                              <p:pRg st="8" end="8"/>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animEffect transition="in" filter="wipe(up)">
                                      <p:cBhvr>
                                        <p:cTn id="33" dur="500"/>
                                        <p:tgtEl>
                                          <p:spTgt spid="6">
                                            <p:txEl>
                                              <p:pRg st="9" end="9"/>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6">
                                            <p:txEl>
                                              <p:pRg st="10" end="10"/>
                                            </p:txEl>
                                          </p:spTgt>
                                        </p:tgtEl>
                                        <p:attrNameLst>
                                          <p:attrName>style.visibility</p:attrName>
                                        </p:attrNameLst>
                                      </p:cBhvr>
                                      <p:to>
                                        <p:strVal val="visible"/>
                                      </p:to>
                                    </p:set>
                                    <p:animEffect transition="in" filter="wipe(up)">
                                      <p:cBhvr>
                                        <p:cTn id="36" dur="500"/>
                                        <p:tgtEl>
                                          <p:spTgt spid="6">
                                            <p:txEl>
                                              <p:pRg st="10" end="10"/>
                                            </p:tx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animEffect transition="in" filter="wipe(up)">
                                      <p:cBhvr>
                                        <p:cTn id="39"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BCC452B-F739-A4AF-5D07-48B430F8AE0B}"/>
              </a:ext>
            </a:extLst>
          </p:cNvPr>
          <p:cNvSpPr txBox="1"/>
          <p:nvPr/>
        </p:nvSpPr>
        <p:spPr>
          <a:xfrm>
            <a:off x="0" y="-26849"/>
            <a:ext cx="12192000" cy="707886"/>
          </a:xfrm>
          <a:prstGeom prst="rect">
            <a:avLst/>
          </a:prstGeom>
          <a:solidFill>
            <a:schemeClr val="accent2"/>
          </a:solidFill>
        </p:spPr>
        <p:txBody>
          <a:bodyPr wrap="square">
            <a:spAutoFit/>
          </a:bodyPr>
          <a:lstStyle/>
          <a:p>
            <a:endParaRPr lang="en-US" sz="4000">
              <a:solidFill>
                <a:schemeClr val="bg1"/>
              </a:solidFill>
            </a:endParaRPr>
          </a:p>
        </p:txBody>
      </p:sp>
      <p:sp>
        <p:nvSpPr>
          <p:cNvPr id="2" name="Title 1">
            <a:extLst>
              <a:ext uri="{FF2B5EF4-FFF2-40B4-BE49-F238E27FC236}">
                <a16:creationId xmlns:a16="http://schemas.microsoft.com/office/drawing/2014/main" id="{E4F2373C-03E7-1492-E016-E3479F87F3FA}"/>
              </a:ext>
            </a:extLst>
          </p:cNvPr>
          <p:cNvSpPr>
            <a:spLocks noGrp="1"/>
          </p:cNvSpPr>
          <p:nvPr>
            <p:ph type="title"/>
          </p:nvPr>
        </p:nvSpPr>
        <p:spPr>
          <a:xfrm>
            <a:off x="252549" y="4666"/>
            <a:ext cx="10515600" cy="690869"/>
          </a:xfrm>
        </p:spPr>
        <p:txBody>
          <a:bodyPr>
            <a:normAutofit fontScale="90000"/>
          </a:bodyPr>
          <a:lstStyle/>
          <a:p>
            <a:r>
              <a:rPr lang="en-US">
                <a:solidFill>
                  <a:schemeClr val="bg1"/>
                </a:solidFill>
              </a:rPr>
              <a:t>Organize Your Learners List</a:t>
            </a:r>
          </a:p>
        </p:txBody>
      </p:sp>
      <p:sp>
        <p:nvSpPr>
          <p:cNvPr id="3" name="Content Placeholder 2">
            <a:extLst>
              <a:ext uri="{FF2B5EF4-FFF2-40B4-BE49-F238E27FC236}">
                <a16:creationId xmlns:a16="http://schemas.microsoft.com/office/drawing/2014/main" id="{87D9FF3E-DF1C-81DD-A2E9-F4CDCFB973F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3336455C-1CB1-268A-E10D-09FFCE503719}"/>
              </a:ext>
            </a:extLst>
          </p:cNvPr>
          <p:cNvPicPr>
            <a:picLocks noChangeAspect="1"/>
          </p:cNvPicPr>
          <p:nvPr/>
        </p:nvPicPr>
        <p:blipFill rotWithShape="1">
          <a:blip r:embed="rId4"/>
          <a:srcRect t="11231"/>
          <a:stretch/>
        </p:blipFill>
        <p:spPr>
          <a:xfrm>
            <a:off x="-2655" y="895732"/>
            <a:ext cx="12192000" cy="5862321"/>
          </a:xfrm>
          <a:prstGeom prst="rect">
            <a:avLst/>
          </a:prstGeom>
        </p:spPr>
      </p:pic>
      <p:grpSp>
        <p:nvGrpSpPr>
          <p:cNvPr id="4" name="Group 3">
            <a:extLst>
              <a:ext uri="{FF2B5EF4-FFF2-40B4-BE49-F238E27FC236}">
                <a16:creationId xmlns:a16="http://schemas.microsoft.com/office/drawing/2014/main" id="{C59BF25F-57C2-4389-DDAE-FDA703F514EB}"/>
              </a:ext>
            </a:extLst>
          </p:cNvPr>
          <p:cNvGrpSpPr/>
          <p:nvPr/>
        </p:nvGrpSpPr>
        <p:grpSpPr>
          <a:xfrm>
            <a:off x="1621187" y="1304969"/>
            <a:ext cx="3598540" cy="707886"/>
            <a:chOff x="1473433" y="1337985"/>
            <a:chExt cx="3598540" cy="707886"/>
          </a:xfrm>
        </p:grpSpPr>
        <p:sp>
          <p:nvSpPr>
            <p:cNvPr id="9" name="Arrow: Right 8">
              <a:extLst>
                <a:ext uri="{FF2B5EF4-FFF2-40B4-BE49-F238E27FC236}">
                  <a16:creationId xmlns:a16="http://schemas.microsoft.com/office/drawing/2014/main" id="{F0CD6DA9-4346-1776-B622-35C46C23355F}"/>
                </a:ext>
              </a:extLst>
            </p:cNvPr>
            <p:cNvSpPr/>
            <p:nvPr/>
          </p:nvSpPr>
          <p:spPr>
            <a:xfrm rot="10800000">
              <a:off x="1473433" y="1337986"/>
              <a:ext cx="1550635" cy="707885"/>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02EB8CF-1CEA-18A5-8589-8BEFA369DB9B}"/>
                </a:ext>
              </a:extLst>
            </p:cNvPr>
            <p:cNvSpPr txBox="1"/>
            <p:nvPr/>
          </p:nvSpPr>
          <p:spPr>
            <a:xfrm>
              <a:off x="2418490" y="1337985"/>
              <a:ext cx="2653483" cy="707886"/>
            </a:xfrm>
            <a:prstGeom prst="rect">
              <a:avLst/>
            </a:prstGeom>
            <a:solidFill>
              <a:schemeClr val="accent6"/>
            </a:solidFill>
          </p:spPr>
          <p:txBody>
            <a:bodyPr wrap="square" rtlCol="0">
              <a:spAutoFit/>
            </a:bodyPr>
            <a:lstStyle/>
            <a:p>
              <a:r>
                <a:rPr lang="en-US" sz="4000">
                  <a:solidFill>
                    <a:schemeClr val="bg1"/>
                  </a:solidFill>
                </a:rPr>
                <a:t>2. Click Edit</a:t>
              </a:r>
            </a:p>
          </p:txBody>
        </p:sp>
      </p:grpSp>
      <p:grpSp>
        <p:nvGrpSpPr>
          <p:cNvPr id="6" name="Group 5">
            <a:extLst>
              <a:ext uri="{FF2B5EF4-FFF2-40B4-BE49-F238E27FC236}">
                <a16:creationId xmlns:a16="http://schemas.microsoft.com/office/drawing/2014/main" id="{0DDAA7C9-1926-5386-C481-17ED0F3C5F6B}"/>
              </a:ext>
            </a:extLst>
          </p:cNvPr>
          <p:cNvGrpSpPr/>
          <p:nvPr/>
        </p:nvGrpSpPr>
        <p:grpSpPr>
          <a:xfrm>
            <a:off x="6483282" y="628988"/>
            <a:ext cx="5570218" cy="4061525"/>
            <a:chOff x="6666069" y="871452"/>
            <a:chExt cx="5570218" cy="4061525"/>
          </a:xfrm>
        </p:grpSpPr>
        <p:sp>
          <p:nvSpPr>
            <p:cNvPr id="10" name="Arrow: Right 9">
              <a:extLst>
                <a:ext uri="{FF2B5EF4-FFF2-40B4-BE49-F238E27FC236}">
                  <a16:creationId xmlns:a16="http://schemas.microsoft.com/office/drawing/2014/main" id="{1B2BE014-A60F-6233-7D5B-0F5787E30EFD}"/>
                </a:ext>
              </a:extLst>
            </p:cNvPr>
            <p:cNvSpPr/>
            <p:nvPr/>
          </p:nvSpPr>
          <p:spPr>
            <a:xfrm rot="6734001">
              <a:off x="10095797" y="3782731"/>
              <a:ext cx="1550635" cy="74985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6DD0E50-48D8-806E-324E-20687ECBE019}"/>
                </a:ext>
              </a:extLst>
            </p:cNvPr>
            <p:cNvSpPr txBox="1"/>
            <p:nvPr/>
          </p:nvSpPr>
          <p:spPr>
            <a:xfrm>
              <a:off x="6666069" y="871452"/>
              <a:ext cx="5570218" cy="2862322"/>
            </a:xfrm>
            <a:prstGeom prst="rect">
              <a:avLst/>
            </a:prstGeom>
            <a:solidFill>
              <a:schemeClr val="accent6"/>
            </a:solidFill>
          </p:spPr>
          <p:txBody>
            <a:bodyPr wrap="square" rtlCol="0">
              <a:spAutoFit/>
            </a:bodyPr>
            <a:lstStyle/>
            <a:p>
              <a:pPr marL="457200" indent="-457200"/>
              <a:r>
                <a:rPr lang="en-US" sz="3600" dirty="0">
                  <a:solidFill>
                    <a:schemeClr val="bg1"/>
                  </a:solidFill>
                </a:rPr>
                <a:t>2. If multiple Affiliations, click the X to remove </a:t>
              </a:r>
              <a:r>
                <a:rPr lang="en-US" sz="3600" b="1" i="1" u="sng" dirty="0">
                  <a:solidFill>
                    <a:schemeClr val="bg1"/>
                  </a:solidFill>
                </a:rPr>
                <a:t>YOUR</a:t>
              </a:r>
              <a:r>
                <a:rPr lang="en-US" sz="3600" dirty="0">
                  <a:solidFill>
                    <a:schemeClr val="bg1"/>
                  </a:solidFill>
                </a:rPr>
                <a:t> Affiliation, which removes them from </a:t>
              </a:r>
              <a:r>
                <a:rPr lang="en-US" sz="3600" b="1" i="1" u="sng" dirty="0">
                  <a:solidFill>
                    <a:schemeClr val="bg1"/>
                  </a:solidFill>
                </a:rPr>
                <a:t>YOUR</a:t>
              </a:r>
              <a:r>
                <a:rPr lang="en-US" sz="3600" dirty="0">
                  <a:solidFill>
                    <a:schemeClr val="bg1"/>
                  </a:solidFill>
                </a:rPr>
                <a:t> list</a:t>
              </a:r>
            </a:p>
          </p:txBody>
        </p:sp>
      </p:grpSp>
      <p:pic>
        <p:nvPicPr>
          <p:cNvPr id="12" name="Picture 11">
            <a:extLst>
              <a:ext uri="{FF2B5EF4-FFF2-40B4-BE49-F238E27FC236}">
                <a16:creationId xmlns:a16="http://schemas.microsoft.com/office/drawing/2014/main" id="{6F9D6C52-2F92-2FF8-D186-C28255CB1424}"/>
              </a:ext>
            </a:extLst>
          </p:cNvPr>
          <p:cNvPicPr>
            <a:picLocks noChangeAspect="1"/>
          </p:cNvPicPr>
          <p:nvPr/>
        </p:nvPicPr>
        <p:blipFill rotWithShape="1">
          <a:blip r:embed="rId5"/>
          <a:srcRect l="-1" t="10497" r="86190" b="42670"/>
          <a:stretch/>
        </p:blipFill>
        <p:spPr>
          <a:xfrm>
            <a:off x="0" y="739073"/>
            <a:ext cx="3308563" cy="6077016"/>
          </a:xfrm>
          <a:prstGeom prst="rect">
            <a:avLst/>
          </a:prstGeom>
        </p:spPr>
      </p:pic>
      <p:grpSp>
        <p:nvGrpSpPr>
          <p:cNvPr id="13" name="Group 12">
            <a:extLst>
              <a:ext uri="{FF2B5EF4-FFF2-40B4-BE49-F238E27FC236}">
                <a16:creationId xmlns:a16="http://schemas.microsoft.com/office/drawing/2014/main" id="{CEB68051-E371-53EF-0448-2936FBDD44E4}"/>
              </a:ext>
            </a:extLst>
          </p:cNvPr>
          <p:cNvGrpSpPr/>
          <p:nvPr/>
        </p:nvGrpSpPr>
        <p:grpSpPr>
          <a:xfrm>
            <a:off x="1688230" y="3302360"/>
            <a:ext cx="4647212" cy="2554545"/>
            <a:chOff x="2696796" y="2738379"/>
            <a:chExt cx="6740697" cy="2554545"/>
          </a:xfrm>
        </p:grpSpPr>
        <p:sp>
          <p:nvSpPr>
            <p:cNvPr id="15" name="Arrow: Right 14">
              <a:extLst>
                <a:ext uri="{FF2B5EF4-FFF2-40B4-BE49-F238E27FC236}">
                  <a16:creationId xmlns:a16="http://schemas.microsoft.com/office/drawing/2014/main" id="{DC5053B7-CBD8-28E6-6B9F-A5FFA7767271}"/>
                </a:ext>
              </a:extLst>
            </p:cNvPr>
            <p:cNvSpPr/>
            <p:nvPr/>
          </p:nvSpPr>
          <p:spPr>
            <a:xfrm rot="9575295">
              <a:off x="2696796" y="2931098"/>
              <a:ext cx="2249168" cy="663625"/>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F7D1FF8-E5F0-7738-72A3-BA79A03AD4A9}"/>
                </a:ext>
              </a:extLst>
            </p:cNvPr>
            <p:cNvSpPr txBox="1"/>
            <p:nvPr/>
          </p:nvSpPr>
          <p:spPr>
            <a:xfrm>
              <a:off x="4310290" y="2738379"/>
              <a:ext cx="5127203" cy="2554545"/>
            </a:xfrm>
            <a:prstGeom prst="rect">
              <a:avLst/>
            </a:prstGeom>
            <a:solidFill>
              <a:schemeClr val="accent6"/>
            </a:solidFill>
          </p:spPr>
          <p:txBody>
            <a:bodyPr wrap="square" rtlCol="0">
              <a:spAutoFit/>
            </a:bodyPr>
            <a:lstStyle/>
            <a:p>
              <a:r>
                <a:rPr lang="en-US" sz="4000" dirty="0">
                  <a:solidFill>
                    <a:schemeClr val="bg1"/>
                  </a:solidFill>
                </a:rPr>
                <a:t>1. Click Learners (search for Learner account to modify)</a:t>
              </a:r>
            </a:p>
          </p:txBody>
        </p:sp>
      </p:grpSp>
    </p:spTree>
    <p:custDataLst>
      <p:tags r:id="rId1"/>
    </p:custDataLst>
    <p:extLst>
      <p:ext uri="{BB962C8B-B14F-4D97-AF65-F5344CB8AC3E}">
        <p14:creationId xmlns:p14="http://schemas.microsoft.com/office/powerpoint/2010/main" val="4177524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4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BCC452B-F739-A4AF-5D07-48B430F8AE0B}"/>
              </a:ext>
            </a:extLst>
          </p:cNvPr>
          <p:cNvSpPr txBox="1"/>
          <p:nvPr/>
        </p:nvSpPr>
        <p:spPr>
          <a:xfrm>
            <a:off x="0" y="-26849"/>
            <a:ext cx="12192000" cy="707886"/>
          </a:xfrm>
          <a:prstGeom prst="rect">
            <a:avLst/>
          </a:prstGeom>
          <a:solidFill>
            <a:schemeClr val="accent2"/>
          </a:solidFill>
        </p:spPr>
        <p:txBody>
          <a:bodyPr wrap="square">
            <a:spAutoFit/>
          </a:bodyPr>
          <a:lstStyle/>
          <a:p>
            <a:endParaRPr lang="en-US" sz="4000">
              <a:solidFill>
                <a:schemeClr val="bg1"/>
              </a:solidFill>
            </a:endParaRPr>
          </a:p>
        </p:txBody>
      </p:sp>
      <p:sp>
        <p:nvSpPr>
          <p:cNvPr id="2" name="Title 1">
            <a:extLst>
              <a:ext uri="{FF2B5EF4-FFF2-40B4-BE49-F238E27FC236}">
                <a16:creationId xmlns:a16="http://schemas.microsoft.com/office/drawing/2014/main" id="{E4F2373C-03E7-1492-E016-E3479F87F3FA}"/>
              </a:ext>
            </a:extLst>
          </p:cNvPr>
          <p:cNvSpPr>
            <a:spLocks noGrp="1"/>
          </p:cNvSpPr>
          <p:nvPr>
            <p:ph type="title"/>
          </p:nvPr>
        </p:nvSpPr>
        <p:spPr>
          <a:xfrm>
            <a:off x="252549" y="4666"/>
            <a:ext cx="10515600" cy="690869"/>
          </a:xfrm>
        </p:spPr>
        <p:txBody>
          <a:bodyPr>
            <a:normAutofit fontScale="90000"/>
          </a:bodyPr>
          <a:lstStyle/>
          <a:p>
            <a:r>
              <a:rPr lang="en-US">
                <a:solidFill>
                  <a:schemeClr val="bg1"/>
                </a:solidFill>
              </a:rPr>
              <a:t>Organize Your Learners List</a:t>
            </a:r>
          </a:p>
        </p:txBody>
      </p:sp>
      <p:sp>
        <p:nvSpPr>
          <p:cNvPr id="3" name="Content Placeholder 2">
            <a:extLst>
              <a:ext uri="{FF2B5EF4-FFF2-40B4-BE49-F238E27FC236}">
                <a16:creationId xmlns:a16="http://schemas.microsoft.com/office/drawing/2014/main" id="{87D9FF3E-DF1C-81DD-A2E9-F4CDCFB973F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958201B-A584-BA68-D5CA-4A19DABB7E43}"/>
              </a:ext>
            </a:extLst>
          </p:cNvPr>
          <p:cNvPicPr>
            <a:picLocks noChangeAspect="1"/>
          </p:cNvPicPr>
          <p:nvPr/>
        </p:nvPicPr>
        <p:blipFill rotWithShape="1">
          <a:blip r:embed="rId4"/>
          <a:srcRect t="11231"/>
          <a:stretch/>
        </p:blipFill>
        <p:spPr>
          <a:xfrm>
            <a:off x="0" y="868680"/>
            <a:ext cx="12192000" cy="5862320"/>
          </a:xfrm>
          <a:prstGeom prst="rect">
            <a:avLst/>
          </a:prstGeom>
        </p:spPr>
      </p:pic>
      <p:pic>
        <p:nvPicPr>
          <p:cNvPr id="7" name="Picture 6">
            <a:extLst>
              <a:ext uri="{FF2B5EF4-FFF2-40B4-BE49-F238E27FC236}">
                <a16:creationId xmlns:a16="http://schemas.microsoft.com/office/drawing/2014/main" id="{3336455C-1CB1-268A-E10D-09FFCE503719}"/>
              </a:ext>
            </a:extLst>
          </p:cNvPr>
          <p:cNvPicPr>
            <a:picLocks noChangeAspect="1"/>
          </p:cNvPicPr>
          <p:nvPr/>
        </p:nvPicPr>
        <p:blipFill rotWithShape="1">
          <a:blip r:embed="rId4"/>
          <a:srcRect t="11231"/>
          <a:stretch/>
        </p:blipFill>
        <p:spPr>
          <a:xfrm>
            <a:off x="0" y="868679"/>
            <a:ext cx="12192000" cy="5862321"/>
          </a:xfrm>
          <a:prstGeom prst="rect">
            <a:avLst/>
          </a:prstGeom>
        </p:spPr>
      </p:pic>
      <p:grpSp>
        <p:nvGrpSpPr>
          <p:cNvPr id="15" name="Group 14">
            <a:extLst>
              <a:ext uri="{FF2B5EF4-FFF2-40B4-BE49-F238E27FC236}">
                <a16:creationId xmlns:a16="http://schemas.microsoft.com/office/drawing/2014/main" id="{93A8E006-D3B0-8B4C-B356-7644C320E2F4}"/>
              </a:ext>
            </a:extLst>
          </p:cNvPr>
          <p:cNvGrpSpPr/>
          <p:nvPr/>
        </p:nvGrpSpPr>
        <p:grpSpPr>
          <a:xfrm>
            <a:off x="3695144" y="3069045"/>
            <a:ext cx="7239556" cy="3416320"/>
            <a:chOff x="3690804" y="3069045"/>
            <a:chExt cx="6895888" cy="3416320"/>
          </a:xfrm>
        </p:grpSpPr>
        <p:sp>
          <p:nvSpPr>
            <p:cNvPr id="10" name="Arrow: Right 9">
              <a:extLst>
                <a:ext uri="{FF2B5EF4-FFF2-40B4-BE49-F238E27FC236}">
                  <a16:creationId xmlns:a16="http://schemas.microsoft.com/office/drawing/2014/main" id="{1B2BE014-A60F-6233-7D5B-0F5787E30EFD}"/>
                </a:ext>
              </a:extLst>
            </p:cNvPr>
            <p:cNvSpPr/>
            <p:nvPr/>
          </p:nvSpPr>
          <p:spPr>
            <a:xfrm rot="8510063">
              <a:off x="3690804" y="5513702"/>
              <a:ext cx="1550635" cy="79981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6DD0E50-48D8-806E-324E-20687ECBE019}"/>
                </a:ext>
              </a:extLst>
            </p:cNvPr>
            <p:cNvSpPr txBox="1"/>
            <p:nvPr/>
          </p:nvSpPr>
          <p:spPr>
            <a:xfrm>
              <a:off x="4829785" y="3069045"/>
              <a:ext cx="5756907" cy="3416320"/>
            </a:xfrm>
            <a:prstGeom prst="rect">
              <a:avLst/>
            </a:prstGeom>
            <a:solidFill>
              <a:schemeClr val="accent6"/>
            </a:solidFill>
          </p:spPr>
          <p:txBody>
            <a:bodyPr wrap="square" rtlCol="0">
              <a:spAutoFit/>
            </a:bodyPr>
            <a:lstStyle/>
            <a:p>
              <a:pPr marL="400050" indent="-400050"/>
              <a:r>
                <a:rPr lang="en-US" sz="3600" dirty="0">
                  <a:solidFill>
                    <a:schemeClr val="bg1"/>
                  </a:solidFill>
                </a:rPr>
                <a:t>3. If they </a:t>
              </a:r>
              <a:r>
                <a:rPr lang="en-US" sz="3600" b="1" i="1" u="sng" dirty="0">
                  <a:solidFill>
                    <a:schemeClr val="bg1"/>
                  </a:solidFill>
                </a:rPr>
                <a:t>only</a:t>
              </a:r>
              <a:r>
                <a:rPr lang="en-US" sz="3600" dirty="0">
                  <a:solidFill>
                    <a:schemeClr val="bg1"/>
                  </a:solidFill>
                </a:rPr>
                <a:t> have your Agency affiliation listed, and you know they are no longer part of your Agency, </a:t>
              </a:r>
              <a:r>
                <a:rPr lang="en-US" sz="3600" b="1" i="1" u="sng" dirty="0">
                  <a:solidFill>
                    <a:schemeClr val="bg1"/>
                  </a:solidFill>
                </a:rPr>
                <a:t>leave it </a:t>
              </a:r>
              <a:r>
                <a:rPr lang="en-US" sz="3600" dirty="0">
                  <a:solidFill>
                    <a:schemeClr val="bg1"/>
                  </a:solidFill>
                </a:rPr>
                <a:t>and change status from Active to Archived.</a:t>
              </a:r>
            </a:p>
          </p:txBody>
        </p:sp>
      </p:grpSp>
      <p:sp>
        <p:nvSpPr>
          <p:cNvPr id="12" name="TextBox 11">
            <a:extLst>
              <a:ext uri="{FF2B5EF4-FFF2-40B4-BE49-F238E27FC236}">
                <a16:creationId xmlns:a16="http://schemas.microsoft.com/office/drawing/2014/main" id="{90F07E44-992A-3859-8E62-009E625ECAF6}"/>
              </a:ext>
            </a:extLst>
          </p:cNvPr>
          <p:cNvSpPr txBox="1"/>
          <p:nvPr/>
        </p:nvSpPr>
        <p:spPr>
          <a:xfrm rot="20383380">
            <a:off x="9150445" y="5710730"/>
            <a:ext cx="3012229" cy="707886"/>
          </a:xfrm>
          <a:prstGeom prst="rect">
            <a:avLst/>
          </a:prstGeom>
          <a:solidFill>
            <a:srgbClr val="C00000"/>
          </a:solidFill>
        </p:spPr>
        <p:txBody>
          <a:bodyPr wrap="square" rtlCol="0">
            <a:spAutoFit/>
          </a:bodyPr>
          <a:lstStyle/>
          <a:p>
            <a:r>
              <a:rPr lang="en-US" sz="4000">
                <a:solidFill>
                  <a:schemeClr val="bg1"/>
                </a:solidFill>
              </a:rPr>
              <a:t>Just Be Sure!</a:t>
            </a:r>
          </a:p>
        </p:txBody>
      </p:sp>
    </p:spTree>
    <p:custDataLst>
      <p:tags r:id="rId1"/>
    </p:custDataLst>
    <p:extLst>
      <p:ext uri="{BB962C8B-B14F-4D97-AF65-F5344CB8AC3E}">
        <p14:creationId xmlns:p14="http://schemas.microsoft.com/office/powerpoint/2010/main" val="29185184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F0560-5693-3868-BC12-B757BA86793E}"/>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E7A6045B-E5FD-E506-71E2-6A79D17D2C8D}"/>
              </a:ext>
            </a:extLst>
          </p:cNvPr>
          <p:cNvSpPr txBox="1"/>
          <p:nvPr/>
        </p:nvSpPr>
        <p:spPr>
          <a:xfrm>
            <a:off x="0" y="-26849"/>
            <a:ext cx="12192000" cy="707886"/>
          </a:xfrm>
          <a:prstGeom prst="rect">
            <a:avLst/>
          </a:prstGeom>
          <a:solidFill>
            <a:schemeClr val="accent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3221B7-8916-4A5B-70AC-34257DC74312}"/>
              </a:ext>
            </a:extLst>
          </p:cNvPr>
          <p:cNvSpPr>
            <a:spLocks noGrp="1"/>
          </p:cNvSpPr>
          <p:nvPr>
            <p:ph type="title"/>
          </p:nvPr>
        </p:nvSpPr>
        <p:spPr>
          <a:xfrm>
            <a:off x="252549" y="4666"/>
            <a:ext cx="10515600" cy="690869"/>
          </a:xfrm>
        </p:spPr>
        <p:txBody>
          <a:bodyPr>
            <a:normAutofit fontScale="90000"/>
          </a:bodyPr>
          <a:lstStyle/>
          <a:p>
            <a:r>
              <a:rPr lang="en-US">
                <a:solidFill>
                  <a:schemeClr val="bg1"/>
                </a:solidFill>
              </a:rPr>
              <a:t>Organize Your Learners List</a:t>
            </a:r>
          </a:p>
        </p:txBody>
      </p:sp>
      <p:sp>
        <p:nvSpPr>
          <p:cNvPr id="3" name="Content Placeholder 2">
            <a:extLst>
              <a:ext uri="{FF2B5EF4-FFF2-40B4-BE49-F238E27FC236}">
                <a16:creationId xmlns:a16="http://schemas.microsoft.com/office/drawing/2014/main" id="{BD791E9D-636E-3DD5-5B63-457386927D1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CFB1CBA-FA37-6748-9922-75DC59E1F6BA}"/>
              </a:ext>
            </a:extLst>
          </p:cNvPr>
          <p:cNvPicPr>
            <a:picLocks noChangeAspect="1"/>
          </p:cNvPicPr>
          <p:nvPr/>
        </p:nvPicPr>
        <p:blipFill rotWithShape="1">
          <a:blip r:embed="rId4"/>
          <a:srcRect t="11231"/>
          <a:stretch/>
        </p:blipFill>
        <p:spPr>
          <a:xfrm>
            <a:off x="0" y="868680"/>
            <a:ext cx="12192000" cy="5862320"/>
          </a:xfrm>
          <a:prstGeom prst="rect">
            <a:avLst/>
          </a:prstGeom>
        </p:spPr>
      </p:pic>
      <p:pic>
        <p:nvPicPr>
          <p:cNvPr id="7" name="Picture 6">
            <a:extLst>
              <a:ext uri="{FF2B5EF4-FFF2-40B4-BE49-F238E27FC236}">
                <a16:creationId xmlns:a16="http://schemas.microsoft.com/office/drawing/2014/main" id="{0308F333-4319-C3BC-D3C2-C7884483A855}"/>
              </a:ext>
            </a:extLst>
          </p:cNvPr>
          <p:cNvPicPr>
            <a:picLocks noChangeAspect="1"/>
          </p:cNvPicPr>
          <p:nvPr/>
        </p:nvPicPr>
        <p:blipFill rotWithShape="1">
          <a:blip r:embed="rId4"/>
          <a:srcRect t="11231"/>
          <a:stretch/>
        </p:blipFill>
        <p:spPr>
          <a:xfrm>
            <a:off x="0" y="868679"/>
            <a:ext cx="12192000" cy="5862321"/>
          </a:xfrm>
          <a:prstGeom prst="rect">
            <a:avLst/>
          </a:prstGeom>
        </p:spPr>
      </p:pic>
      <p:grpSp>
        <p:nvGrpSpPr>
          <p:cNvPr id="15" name="Group 14">
            <a:extLst>
              <a:ext uri="{FF2B5EF4-FFF2-40B4-BE49-F238E27FC236}">
                <a16:creationId xmlns:a16="http://schemas.microsoft.com/office/drawing/2014/main" id="{778F59CB-628E-5F1D-A7FD-78DB36AF55EB}"/>
              </a:ext>
            </a:extLst>
          </p:cNvPr>
          <p:cNvGrpSpPr/>
          <p:nvPr/>
        </p:nvGrpSpPr>
        <p:grpSpPr>
          <a:xfrm>
            <a:off x="1170292" y="4741291"/>
            <a:ext cx="6563134" cy="1848193"/>
            <a:chOff x="4931075" y="4772674"/>
            <a:chExt cx="6251576" cy="1848193"/>
          </a:xfrm>
        </p:grpSpPr>
        <p:sp>
          <p:nvSpPr>
            <p:cNvPr id="10" name="Arrow: Right 9">
              <a:extLst>
                <a:ext uri="{FF2B5EF4-FFF2-40B4-BE49-F238E27FC236}">
                  <a16:creationId xmlns:a16="http://schemas.microsoft.com/office/drawing/2014/main" id="{584C8E9C-7ACE-665C-BC5A-2D687E75FBCE}"/>
                </a:ext>
              </a:extLst>
            </p:cNvPr>
            <p:cNvSpPr/>
            <p:nvPr/>
          </p:nvSpPr>
          <p:spPr>
            <a:xfrm rot="18231335">
              <a:off x="9987772" y="5205708"/>
              <a:ext cx="1627914" cy="761845"/>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A63E597-2E93-63C9-2F07-1B7473096E40}"/>
                </a:ext>
              </a:extLst>
            </p:cNvPr>
            <p:cNvSpPr txBox="1"/>
            <p:nvPr/>
          </p:nvSpPr>
          <p:spPr>
            <a:xfrm>
              <a:off x="4931075" y="5420538"/>
              <a:ext cx="5705807" cy="1200329"/>
            </a:xfrm>
            <a:prstGeom prst="rect">
              <a:avLst/>
            </a:prstGeom>
            <a:solidFill>
              <a:schemeClr val="accent6"/>
            </a:solidFill>
          </p:spPr>
          <p:txBody>
            <a:bodyPr wrap="square" rtlCol="0">
              <a:spAutoFit/>
            </a:bodyPr>
            <a:lstStyle/>
            <a:p>
              <a:pPr marL="400050" marR="0" lvl="0" indent="-40005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   There </a:t>
              </a:r>
              <a:r>
                <a:rPr kumimoji="0" lang="en-US" sz="3600" b="1" i="1" u="sng" strike="noStrike" kern="1200" cap="none" spc="0" normalizeH="0" baseline="0" noProof="0" dirty="0">
                  <a:ln>
                    <a:noFill/>
                  </a:ln>
                  <a:solidFill>
                    <a:prstClr val="white"/>
                  </a:solidFill>
                  <a:effectLst/>
                  <a:uLnTx/>
                  <a:uFillTx/>
                  <a:latin typeface="Calibri" panose="020F0502020204030204"/>
                  <a:ea typeface="+mn-ea"/>
                  <a:cs typeface="+mn-cs"/>
                </a:rPr>
                <a:t>MUST</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 be an affiliation listed to archive the learner.</a:t>
              </a:r>
            </a:p>
          </p:txBody>
        </p:sp>
      </p:grpSp>
    </p:spTree>
    <p:custDataLst>
      <p:tags r:id="rId1"/>
    </p:custDataLst>
    <p:extLst>
      <p:ext uri="{BB962C8B-B14F-4D97-AF65-F5344CB8AC3E}">
        <p14:creationId xmlns:p14="http://schemas.microsoft.com/office/powerpoint/2010/main" val="3809260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a:extLst>
              <a:ext uri="{FF2B5EF4-FFF2-40B4-BE49-F238E27FC236}">
                <a16:creationId xmlns:a16="http://schemas.microsoft.com/office/drawing/2014/main" id="{1819027D-86DF-B9E5-6693-E2B1DF14644D}"/>
              </a:ext>
            </a:extLst>
          </p:cNvPr>
          <p:cNvSpPr>
            <a:spLocks noGrp="1"/>
          </p:cNvSpPr>
          <p:nvPr>
            <p:ph type="title"/>
          </p:nvPr>
        </p:nvSpPr>
        <p:spPr>
          <a:xfrm>
            <a:off x="2599718" y="1282393"/>
            <a:ext cx="6596245" cy="3268520"/>
          </a:xfrm>
        </p:spPr>
        <p:txBody>
          <a:bodyPr vert="horz" lIns="91440" tIns="45720" rIns="91440" bIns="45720" rtlCol="0" anchor="b">
            <a:normAutofit/>
          </a:bodyPr>
          <a:lstStyle/>
          <a:p>
            <a:pPr algn="ctr"/>
            <a:r>
              <a:rPr lang="en-US" sz="4800" b="1">
                <a:solidFill>
                  <a:schemeClr val="accent2"/>
                </a:solidFill>
              </a:rPr>
              <a:t>Activity </a:t>
            </a:r>
            <a:br>
              <a:rPr lang="en-US" sz="4800" b="1">
                <a:solidFill>
                  <a:schemeClr val="accent2"/>
                </a:solidFill>
              </a:rPr>
            </a:br>
            <a:br>
              <a:rPr lang="en-US" sz="4800" b="1">
                <a:solidFill>
                  <a:schemeClr val="accent2"/>
                </a:solidFill>
              </a:rPr>
            </a:br>
            <a:r>
              <a:rPr lang="en-US" sz="4800" kern="1200">
                <a:solidFill>
                  <a:srgbClr val="FFFFFF"/>
                </a:solidFill>
                <a:latin typeface="+mj-lt"/>
                <a:ea typeface="+mj-ea"/>
                <a:cs typeface="+mj-cs"/>
              </a:rPr>
              <a:t>Assign/</a:t>
            </a:r>
            <a:r>
              <a:rPr lang="en-US" sz="4800">
                <a:solidFill>
                  <a:srgbClr val="FFFFFF"/>
                </a:solidFill>
              </a:rPr>
              <a:t>Enroll Individuals and Groups in </a:t>
            </a:r>
            <a:r>
              <a:rPr lang="en-US" sz="4800" kern="1200">
                <a:solidFill>
                  <a:srgbClr val="FFFFFF"/>
                </a:solidFill>
                <a:latin typeface="+mj-lt"/>
                <a:ea typeface="+mj-ea"/>
                <a:cs typeface="+mj-cs"/>
              </a:rPr>
              <a:t>Training </a:t>
            </a:r>
            <a:endParaRPr lang="en-US" sz="4800" i="1" kern="1200">
              <a:solidFill>
                <a:schemeClr val="accent6"/>
              </a:solidFill>
              <a:latin typeface="+mj-lt"/>
              <a:ea typeface="+mj-ea"/>
              <a:cs typeface="+mj-cs"/>
            </a:endParaRPr>
          </a:p>
        </p:txBody>
      </p:sp>
    </p:spTree>
    <p:custDataLst>
      <p:tags r:id="rId1"/>
    </p:custDataLst>
    <p:extLst>
      <p:ext uri="{BB962C8B-B14F-4D97-AF65-F5344CB8AC3E}">
        <p14:creationId xmlns:p14="http://schemas.microsoft.com/office/powerpoint/2010/main" val="102126654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5FDCEA56-D704-8B21-5301-F82045719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200051E-B05F-0A66-4F06-0B02D2965076}"/>
              </a:ext>
            </a:extLst>
          </p:cNvPr>
          <p:cNvSpPr txBox="1"/>
          <p:nvPr/>
        </p:nvSpPr>
        <p:spPr>
          <a:xfrm>
            <a:off x="-1" y="116696"/>
            <a:ext cx="2152651" cy="707886"/>
          </a:xfrm>
          <a:prstGeom prst="rect">
            <a:avLst/>
          </a:prstGeom>
          <a:solidFill>
            <a:schemeClr val="accent2"/>
          </a:solidFill>
        </p:spPr>
        <p:txBody>
          <a:bodyPr wrap="square">
            <a:spAutoFit/>
          </a:bodyPr>
          <a:lstStyle/>
          <a:p>
            <a:endParaRPr lang="en-US" sz="4000">
              <a:solidFill>
                <a:schemeClr val="bg1"/>
              </a:solidFill>
            </a:endParaRPr>
          </a:p>
        </p:txBody>
      </p:sp>
      <p:sp>
        <p:nvSpPr>
          <p:cNvPr id="3" name="Title 2">
            <a:extLst>
              <a:ext uri="{FF2B5EF4-FFF2-40B4-BE49-F238E27FC236}">
                <a16:creationId xmlns:a16="http://schemas.microsoft.com/office/drawing/2014/main" id="{419D9791-43EF-8452-A92A-405BA0E014DF}"/>
              </a:ext>
            </a:extLst>
          </p:cNvPr>
          <p:cNvSpPr>
            <a:spLocks noGrp="1"/>
          </p:cNvSpPr>
          <p:nvPr>
            <p:ph type="title"/>
          </p:nvPr>
        </p:nvSpPr>
        <p:spPr>
          <a:xfrm>
            <a:off x="401411" y="-173768"/>
            <a:ext cx="12192000" cy="1325563"/>
          </a:xfrm>
        </p:spPr>
        <p:txBody>
          <a:bodyPr/>
          <a:lstStyle/>
          <a:p>
            <a:r>
              <a:rPr lang="en-US"/>
              <a:t>STEPS:  Assign/Enroll </a:t>
            </a:r>
            <a:r>
              <a:rPr lang="en-US" b="1"/>
              <a:t>Individuals</a:t>
            </a:r>
            <a:endParaRPr lang="en-US"/>
          </a:p>
        </p:txBody>
      </p:sp>
      <p:sp>
        <p:nvSpPr>
          <p:cNvPr id="4" name="Content Placeholder 3">
            <a:extLst>
              <a:ext uri="{FF2B5EF4-FFF2-40B4-BE49-F238E27FC236}">
                <a16:creationId xmlns:a16="http://schemas.microsoft.com/office/drawing/2014/main" id="{757182E0-FCF2-FCF7-74A2-DFFE708472C6}"/>
              </a:ext>
            </a:extLst>
          </p:cNvPr>
          <p:cNvSpPr>
            <a:spLocks noGrp="1"/>
          </p:cNvSpPr>
          <p:nvPr>
            <p:ph idx="1"/>
          </p:nvPr>
        </p:nvSpPr>
        <p:spPr>
          <a:xfrm>
            <a:off x="2152650" y="1015517"/>
            <a:ext cx="9415236" cy="4826966"/>
          </a:xfrm>
        </p:spPr>
        <p:txBody>
          <a:bodyPr>
            <a:normAutofit/>
          </a:bodyPr>
          <a:lstStyle/>
          <a:p>
            <a:pPr marL="514350" indent="-514350">
              <a:buFont typeface="+mj-lt"/>
              <a:buAutoNum type="arabicPeriod"/>
            </a:pPr>
            <a:r>
              <a:rPr lang="en-US" sz="3200"/>
              <a:t>From Learners, find the person to assign training to </a:t>
            </a:r>
          </a:p>
          <a:p>
            <a:pPr marL="514350" indent="-514350">
              <a:buFont typeface="+mj-lt"/>
              <a:buAutoNum type="arabicPeriod"/>
            </a:pPr>
            <a:r>
              <a:rPr lang="en-US" sz="3200"/>
              <a:t>Click on the Learner’s name</a:t>
            </a:r>
          </a:p>
          <a:p>
            <a:endParaRPr lang="en-US" sz="3200"/>
          </a:p>
        </p:txBody>
      </p:sp>
      <p:pic>
        <p:nvPicPr>
          <p:cNvPr id="8" name="Picture 7">
            <a:extLst>
              <a:ext uri="{FF2B5EF4-FFF2-40B4-BE49-F238E27FC236}">
                <a16:creationId xmlns:a16="http://schemas.microsoft.com/office/drawing/2014/main" id="{446DCF1F-FFB0-6868-F04A-D55A81251DA7}"/>
              </a:ext>
            </a:extLst>
          </p:cNvPr>
          <p:cNvPicPr>
            <a:picLocks noChangeAspect="1"/>
          </p:cNvPicPr>
          <p:nvPr/>
        </p:nvPicPr>
        <p:blipFill rotWithShape="1">
          <a:blip r:embed="rId5"/>
          <a:srcRect t="14261" r="2377" b="31793"/>
          <a:stretch/>
        </p:blipFill>
        <p:spPr>
          <a:xfrm>
            <a:off x="1076325" y="2214482"/>
            <a:ext cx="9930997" cy="4643517"/>
          </a:xfrm>
          <a:prstGeom prst="rect">
            <a:avLst/>
          </a:prstGeom>
        </p:spPr>
      </p:pic>
      <p:sp>
        <p:nvSpPr>
          <p:cNvPr id="12" name="Arrow: Right 11">
            <a:extLst>
              <a:ext uri="{FF2B5EF4-FFF2-40B4-BE49-F238E27FC236}">
                <a16:creationId xmlns:a16="http://schemas.microsoft.com/office/drawing/2014/main" id="{67FB61F2-6903-1530-AEF3-6C781B75CE34}"/>
              </a:ext>
            </a:extLst>
          </p:cNvPr>
          <p:cNvSpPr/>
          <p:nvPr/>
        </p:nvSpPr>
        <p:spPr>
          <a:xfrm rot="8686138">
            <a:off x="3557012" y="4670990"/>
            <a:ext cx="1086765" cy="590074"/>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3" name="Arrow: Right 12">
            <a:extLst>
              <a:ext uri="{FF2B5EF4-FFF2-40B4-BE49-F238E27FC236}">
                <a16:creationId xmlns:a16="http://schemas.microsoft.com/office/drawing/2014/main" id="{9E67A0AE-576E-2CF9-1B34-435FB9068F83}"/>
              </a:ext>
            </a:extLst>
          </p:cNvPr>
          <p:cNvSpPr/>
          <p:nvPr/>
        </p:nvSpPr>
        <p:spPr>
          <a:xfrm rot="8473983">
            <a:off x="6787943" y="4887864"/>
            <a:ext cx="1015346" cy="580738"/>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Tree>
    <p:custDataLst>
      <p:tags r:id="rId1"/>
    </p:custDataLst>
    <p:extLst>
      <p:ext uri="{BB962C8B-B14F-4D97-AF65-F5344CB8AC3E}">
        <p14:creationId xmlns:p14="http://schemas.microsoft.com/office/powerpoint/2010/main" val="242536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up)">
                                      <p:cBhvr>
                                        <p:cTn id="22" dur="500"/>
                                        <p:tgtEl>
                                          <p:spTgt spid="4">
                                            <p:txEl>
                                              <p:pRg st="1" end="1"/>
                                            </p:txEl>
                                          </p:spTgt>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5FDCEA56-D704-8B21-5301-F82045719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200051E-B05F-0A66-4F06-0B02D2965076}"/>
              </a:ext>
            </a:extLst>
          </p:cNvPr>
          <p:cNvSpPr txBox="1"/>
          <p:nvPr/>
        </p:nvSpPr>
        <p:spPr>
          <a:xfrm>
            <a:off x="0" y="164196"/>
            <a:ext cx="2143112" cy="707886"/>
          </a:xfrm>
          <a:prstGeom prst="rect">
            <a:avLst/>
          </a:prstGeom>
          <a:solidFill>
            <a:schemeClr val="accent2"/>
          </a:solidFill>
        </p:spPr>
        <p:txBody>
          <a:bodyPr wrap="square">
            <a:spAutoFit/>
          </a:bodyPr>
          <a:lstStyle/>
          <a:p>
            <a:endParaRPr lang="en-US" sz="4000">
              <a:solidFill>
                <a:schemeClr val="bg1"/>
              </a:solidFill>
            </a:endParaRPr>
          </a:p>
        </p:txBody>
      </p:sp>
      <p:sp>
        <p:nvSpPr>
          <p:cNvPr id="3" name="Title 2">
            <a:extLst>
              <a:ext uri="{FF2B5EF4-FFF2-40B4-BE49-F238E27FC236}">
                <a16:creationId xmlns:a16="http://schemas.microsoft.com/office/drawing/2014/main" id="{419D9791-43EF-8452-A92A-405BA0E014DF}"/>
              </a:ext>
            </a:extLst>
          </p:cNvPr>
          <p:cNvSpPr>
            <a:spLocks noGrp="1"/>
          </p:cNvSpPr>
          <p:nvPr>
            <p:ph type="title"/>
          </p:nvPr>
        </p:nvSpPr>
        <p:spPr>
          <a:xfrm>
            <a:off x="429182" y="-85204"/>
            <a:ext cx="12192000" cy="1325563"/>
          </a:xfrm>
        </p:spPr>
        <p:txBody>
          <a:bodyPr/>
          <a:lstStyle/>
          <a:p>
            <a:r>
              <a:rPr lang="en-US"/>
              <a:t>STEPS:  Assign/Enroll </a:t>
            </a:r>
            <a:r>
              <a:rPr lang="en-US" b="1"/>
              <a:t>Individuals (</a:t>
            </a:r>
            <a:r>
              <a:rPr lang="en-US" b="1" err="1"/>
              <a:t>Con’t</a:t>
            </a:r>
            <a:r>
              <a:rPr lang="en-US" b="1"/>
              <a:t>)</a:t>
            </a:r>
            <a:endParaRPr lang="en-US"/>
          </a:p>
        </p:txBody>
      </p:sp>
      <p:sp>
        <p:nvSpPr>
          <p:cNvPr id="4" name="Content Placeholder 3">
            <a:extLst>
              <a:ext uri="{FF2B5EF4-FFF2-40B4-BE49-F238E27FC236}">
                <a16:creationId xmlns:a16="http://schemas.microsoft.com/office/drawing/2014/main" id="{757182E0-FCF2-FCF7-74A2-DFFE708472C6}"/>
              </a:ext>
            </a:extLst>
          </p:cNvPr>
          <p:cNvSpPr>
            <a:spLocks noGrp="1"/>
          </p:cNvSpPr>
          <p:nvPr>
            <p:ph idx="1"/>
          </p:nvPr>
        </p:nvSpPr>
        <p:spPr>
          <a:xfrm>
            <a:off x="2964783" y="1155155"/>
            <a:ext cx="8389017" cy="4826966"/>
          </a:xfrm>
        </p:spPr>
        <p:txBody>
          <a:bodyPr>
            <a:normAutofit/>
          </a:bodyPr>
          <a:lstStyle/>
          <a:p>
            <a:pPr marL="514350" indent="-514350">
              <a:spcAft>
                <a:spcPts val="600"/>
              </a:spcAft>
              <a:buFont typeface="+mj-lt"/>
              <a:buAutoNum type="arabicPeriod" startAt="3"/>
            </a:pPr>
            <a:r>
              <a:rPr lang="en-US" sz="2600" dirty="0"/>
              <a:t>In the Learner’s details, from the left menu, click Enroll in Section</a:t>
            </a:r>
          </a:p>
          <a:p>
            <a:pPr marL="514350" indent="-514350">
              <a:spcAft>
                <a:spcPts val="600"/>
              </a:spcAft>
              <a:buFont typeface="+mj-lt"/>
              <a:buAutoNum type="arabicPeriod" startAt="3"/>
            </a:pPr>
            <a:r>
              <a:rPr lang="en-US" sz="2600" dirty="0"/>
              <a:t>Select the current Term, the Title under Course, and the current Section</a:t>
            </a:r>
          </a:p>
          <a:p>
            <a:pPr marL="514350" indent="-514350">
              <a:spcAft>
                <a:spcPts val="600"/>
              </a:spcAft>
              <a:buFont typeface="+mj-lt"/>
              <a:buAutoNum type="arabicPeriod" startAt="3"/>
            </a:pPr>
            <a:r>
              <a:rPr lang="en-US" sz="2600" dirty="0"/>
              <a:t>Enter Start and End dates</a:t>
            </a:r>
          </a:p>
          <a:p>
            <a:pPr marL="514350" indent="-514350">
              <a:spcAft>
                <a:spcPts val="600"/>
              </a:spcAft>
              <a:buFont typeface="+mj-lt"/>
              <a:buAutoNum type="arabicPeriod" startAt="6"/>
            </a:pPr>
            <a:r>
              <a:rPr lang="en-US" sz="2600" dirty="0"/>
              <a:t>Scroll down and Click Enroll</a:t>
            </a:r>
          </a:p>
          <a:p>
            <a:pPr marL="514350" indent="-514350">
              <a:buFont typeface="+mj-lt"/>
              <a:buAutoNum type="arabicPeriod" startAt="6"/>
            </a:pPr>
            <a:r>
              <a:rPr lang="en-US" sz="2600" dirty="0"/>
              <a:t>They will be notified via email and</a:t>
            </a:r>
          </a:p>
          <a:p>
            <a:pPr marL="0" indent="0">
              <a:buNone/>
            </a:pPr>
            <a:r>
              <a:rPr lang="en-US" sz="2600" dirty="0"/>
              <a:t>       in the Portal’s Message Center</a:t>
            </a:r>
          </a:p>
          <a:p>
            <a:endParaRPr lang="en-US" sz="2600" dirty="0"/>
          </a:p>
          <a:p>
            <a:endParaRPr lang="en-US" sz="2600" dirty="0"/>
          </a:p>
        </p:txBody>
      </p:sp>
      <p:pic>
        <p:nvPicPr>
          <p:cNvPr id="6" name="Picture 5">
            <a:extLst>
              <a:ext uri="{FF2B5EF4-FFF2-40B4-BE49-F238E27FC236}">
                <a16:creationId xmlns:a16="http://schemas.microsoft.com/office/drawing/2014/main" id="{94EDC955-5D9E-84DB-B68A-65DD75800083}"/>
              </a:ext>
            </a:extLst>
          </p:cNvPr>
          <p:cNvPicPr>
            <a:picLocks noChangeAspect="1"/>
          </p:cNvPicPr>
          <p:nvPr/>
        </p:nvPicPr>
        <p:blipFill>
          <a:blip r:embed="rId5"/>
          <a:stretch>
            <a:fillRect/>
          </a:stretch>
        </p:blipFill>
        <p:spPr>
          <a:xfrm>
            <a:off x="429182" y="1405646"/>
            <a:ext cx="2143112" cy="3822510"/>
          </a:xfrm>
          <a:prstGeom prst="rect">
            <a:avLst/>
          </a:prstGeom>
        </p:spPr>
      </p:pic>
      <p:grpSp>
        <p:nvGrpSpPr>
          <p:cNvPr id="9" name="Group 8">
            <a:extLst>
              <a:ext uri="{FF2B5EF4-FFF2-40B4-BE49-F238E27FC236}">
                <a16:creationId xmlns:a16="http://schemas.microsoft.com/office/drawing/2014/main" id="{B31438E9-996E-6567-85F1-99A51ABAA65A}"/>
              </a:ext>
            </a:extLst>
          </p:cNvPr>
          <p:cNvGrpSpPr/>
          <p:nvPr/>
        </p:nvGrpSpPr>
        <p:grpSpPr>
          <a:xfrm>
            <a:off x="1259754" y="4877253"/>
            <a:ext cx="4076899" cy="1470468"/>
            <a:chOff x="2382449" y="1817242"/>
            <a:chExt cx="5913468" cy="1470468"/>
          </a:xfrm>
        </p:grpSpPr>
        <p:sp>
          <p:nvSpPr>
            <p:cNvPr id="10" name="Arrow: Right 9">
              <a:extLst>
                <a:ext uri="{FF2B5EF4-FFF2-40B4-BE49-F238E27FC236}">
                  <a16:creationId xmlns:a16="http://schemas.microsoft.com/office/drawing/2014/main" id="{EDD629E4-3664-FC56-58EE-CFAB0920240A}"/>
                </a:ext>
              </a:extLst>
            </p:cNvPr>
            <p:cNvSpPr/>
            <p:nvPr/>
          </p:nvSpPr>
          <p:spPr>
            <a:xfrm rot="13830109">
              <a:off x="3212827" y="2111035"/>
              <a:ext cx="1445211" cy="85762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973D3584-1913-41C1-9A2F-E72D472D7EC2}"/>
                </a:ext>
              </a:extLst>
            </p:cNvPr>
            <p:cNvSpPr txBox="1"/>
            <p:nvPr/>
          </p:nvSpPr>
          <p:spPr>
            <a:xfrm>
              <a:off x="2382449" y="2641379"/>
              <a:ext cx="5913468" cy="646331"/>
            </a:xfrm>
            <a:prstGeom prst="rect">
              <a:avLst/>
            </a:prstGeom>
            <a:solidFill>
              <a:schemeClr val="accent6"/>
            </a:solidFill>
          </p:spPr>
          <p:txBody>
            <a:bodyPr wrap="square" rtlCol="0">
              <a:spAutoFit/>
            </a:bodyPr>
            <a:lstStyle/>
            <a:p>
              <a:r>
                <a:rPr lang="en-US" sz="3600" dirty="0">
                  <a:solidFill>
                    <a:schemeClr val="bg1"/>
                  </a:solidFill>
                </a:rPr>
                <a:t>3. Enroll in Section</a:t>
              </a:r>
            </a:p>
          </p:txBody>
        </p:sp>
      </p:grpSp>
      <p:grpSp>
        <p:nvGrpSpPr>
          <p:cNvPr id="17" name="Group 16">
            <a:extLst>
              <a:ext uri="{FF2B5EF4-FFF2-40B4-BE49-F238E27FC236}">
                <a16:creationId xmlns:a16="http://schemas.microsoft.com/office/drawing/2014/main" id="{66545D73-A0FB-03EA-BF93-9D6921525A74}"/>
              </a:ext>
            </a:extLst>
          </p:cNvPr>
          <p:cNvGrpSpPr/>
          <p:nvPr/>
        </p:nvGrpSpPr>
        <p:grpSpPr>
          <a:xfrm>
            <a:off x="8301436" y="2995872"/>
            <a:ext cx="3690751" cy="3862127"/>
            <a:chOff x="8708254" y="2995873"/>
            <a:chExt cx="3283933" cy="3521428"/>
          </a:xfrm>
        </p:grpSpPr>
        <p:pic>
          <p:nvPicPr>
            <p:cNvPr id="15" name="Picture 14">
              <a:extLst>
                <a:ext uri="{FF2B5EF4-FFF2-40B4-BE49-F238E27FC236}">
                  <a16:creationId xmlns:a16="http://schemas.microsoft.com/office/drawing/2014/main" id="{F08A7862-A2C4-7A90-BF09-C9AFA8205CD9}"/>
                </a:ext>
              </a:extLst>
            </p:cNvPr>
            <p:cNvPicPr>
              <a:picLocks noChangeAspect="1"/>
            </p:cNvPicPr>
            <p:nvPr/>
          </p:nvPicPr>
          <p:blipFill rotWithShape="1">
            <a:blip r:embed="rId6"/>
            <a:srcRect l="48748" t="41673" r="24317" b="4727"/>
            <a:stretch/>
          </p:blipFill>
          <p:spPr>
            <a:xfrm>
              <a:off x="8708254" y="2999232"/>
              <a:ext cx="3283933" cy="3518069"/>
            </a:xfrm>
            <a:prstGeom prst="rect">
              <a:avLst/>
            </a:prstGeom>
          </p:spPr>
        </p:pic>
        <p:pic>
          <p:nvPicPr>
            <p:cNvPr id="14" name="Picture 13">
              <a:extLst>
                <a:ext uri="{FF2B5EF4-FFF2-40B4-BE49-F238E27FC236}">
                  <a16:creationId xmlns:a16="http://schemas.microsoft.com/office/drawing/2014/main" id="{EF204540-18BF-E8B0-73D0-97CDB70DD8B7}"/>
                </a:ext>
              </a:extLst>
            </p:cNvPr>
            <p:cNvPicPr>
              <a:picLocks noChangeAspect="1"/>
            </p:cNvPicPr>
            <p:nvPr/>
          </p:nvPicPr>
          <p:blipFill rotWithShape="1">
            <a:blip r:embed="rId6"/>
            <a:srcRect l="24898" t="38466" r="56878" b="53125"/>
            <a:stretch/>
          </p:blipFill>
          <p:spPr>
            <a:xfrm>
              <a:off x="8708254" y="2995873"/>
              <a:ext cx="2221874" cy="552000"/>
            </a:xfrm>
            <a:prstGeom prst="rect">
              <a:avLst/>
            </a:prstGeom>
          </p:spPr>
        </p:pic>
      </p:grpSp>
      <p:sp>
        <p:nvSpPr>
          <p:cNvPr id="18" name="Arrow: Right 17">
            <a:extLst>
              <a:ext uri="{FF2B5EF4-FFF2-40B4-BE49-F238E27FC236}">
                <a16:creationId xmlns:a16="http://schemas.microsoft.com/office/drawing/2014/main" id="{0EFA3FD6-57AE-0E2E-8506-7E33BB8830BC}"/>
              </a:ext>
            </a:extLst>
          </p:cNvPr>
          <p:cNvSpPr/>
          <p:nvPr/>
        </p:nvSpPr>
        <p:spPr>
          <a:xfrm rot="20318032">
            <a:off x="7606358" y="4838880"/>
            <a:ext cx="990529" cy="601201"/>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pic>
        <p:nvPicPr>
          <p:cNvPr id="20" name="Picture 19">
            <a:extLst>
              <a:ext uri="{FF2B5EF4-FFF2-40B4-BE49-F238E27FC236}">
                <a16:creationId xmlns:a16="http://schemas.microsoft.com/office/drawing/2014/main" id="{B7981662-8E4D-5563-40EF-D8E6D7B61576}"/>
              </a:ext>
            </a:extLst>
          </p:cNvPr>
          <p:cNvPicPr>
            <a:picLocks noChangeAspect="1"/>
          </p:cNvPicPr>
          <p:nvPr/>
        </p:nvPicPr>
        <p:blipFill rotWithShape="1">
          <a:blip r:embed="rId7"/>
          <a:srcRect l="58508" t="82570" r="36139" b="13263"/>
          <a:stretch/>
        </p:blipFill>
        <p:spPr>
          <a:xfrm>
            <a:off x="7355326" y="3524366"/>
            <a:ext cx="1121665" cy="470017"/>
          </a:xfrm>
          <a:prstGeom prst="rect">
            <a:avLst/>
          </a:prstGeom>
        </p:spPr>
      </p:pic>
    </p:spTree>
    <p:custDataLst>
      <p:tags r:id="rId1"/>
    </p:custDataLst>
    <p:extLst>
      <p:ext uri="{BB962C8B-B14F-4D97-AF65-F5344CB8AC3E}">
        <p14:creationId xmlns:p14="http://schemas.microsoft.com/office/powerpoint/2010/main" val="2369829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up)">
                                      <p:cBhvr>
                                        <p:cTn id="21" dur="500"/>
                                        <p:tgtEl>
                                          <p:spTgt spid="4">
                                            <p:txEl>
                                              <p:pRg st="1" end="1"/>
                                            </p:txEl>
                                          </p:spTgt>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wipe(up)">
                                      <p:cBhvr>
                                        <p:cTn id="38" dur="500"/>
                                        <p:tgtEl>
                                          <p:spTgt spid="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wipe(up)">
                                      <p:cBhvr>
                                        <p:cTn id="43" dur="500"/>
                                        <p:tgtEl>
                                          <p:spTgt spid="4">
                                            <p:txEl>
                                              <p:pRg st="3" end="3"/>
                                            </p:txEl>
                                          </p:spTgt>
                                        </p:tgtEl>
                                      </p:cBhvr>
                                    </p:animEffect>
                                  </p:childTnLst>
                                </p:cTn>
                              </p:par>
                              <p:par>
                                <p:cTn id="44" presetID="1"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xEl>
                                              <p:pRg st="4" end="4"/>
                                            </p:txEl>
                                          </p:spTgt>
                                        </p:tgtEl>
                                        <p:attrNameLst>
                                          <p:attrName>style.visibility</p:attrName>
                                        </p:attrNameLst>
                                      </p:cBhvr>
                                      <p:to>
                                        <p:strVal val="visible"/>
                                      </p:to>
                                    </p:set>
                                    <p:animEffect transition="in" filter="wipe(up)">
                                      <p:cBhvr>
                                        <p:cTn id="50" dur="500"/>
                                        <p:tgtEl>
                                          <p:spTgt spid="4">
                                            <p:txEl>
                                              <p:pRg st="4" end="4"/>
                                            </p:txEl>
                                          </p:spTgt>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animEffect transition="in" filter="wipe(up)">
                                      <p:cBhvr>
                                        <p:cTn id="5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8" grpId="0" uiExpan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85EE3327-5A34-F1E5-BD94-9ACB355B4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7EDB5EC-19DB-B75A-D6E8-BCDCE8CFAF3B}"/>
              </a:ext>
            </a:extLst>
          </p:cNvPr>
          <p:cNvSpPr txBox="1"/>
          <p:nvPr/>
        </p:nvSpPr>
        <p:spPr>
          <a:xfrm>
            <a:off x="0" y="216599"/>
            <a:ext cx="1923803" cy="707886"/>
          </a:xfrm>
          <a:prstGeom prst="rect">
            <a:avLst/>
          </a:prstGeom>
          <a:solidFill>
            <a:schemeClr val="accent2"/>
          </a:solidFill>
        </p:spPr>
        <p:txBody>
          <a:bodyPr wrap="square">
            <a:spAutoFit/>
          </a:bodyPr>
          <a:lstStyle/>
          <a:p>
            <a:endParaRPr lang="en-US" sz="4000">
              <a:solidFill>
                <a:schemeClr val="bg1"/>
              </a:solidFill>
            </a:endParaRPr>
          </a:p>
        </p:txBody>
      </p:sp>
      <p:sp>
        <p:nvSpPr>
          <p:cNvPr id="3" name="Title 2">
            <a:extLst>
              <a:ext uri="{FF2B5EF4-FFF2-40B4-BE49-F238E27FC236}">
                <a16:creationId xmlns:a16="http://schemas.microsoft.com/office/drawing/2014/main" id="{B54AE773-3D29-7623-693D-F706DBD14BD3}"/>
              </a:ext>
            </a:extLst>
          </p:cNvPr>
          <p:cNvSpPr>
            <a:spLocks noGrp="1"/>
          </p:cNvSpPr>
          <p:nvPr>
            <p:ph type="title"/>
          </p:nvPr>
        </p:nvSpPr>
        <p:spPr>
          <a:xfrm>
            <a:off x="274397" y="-92239"/>
            <a:ext cx="11917603" cy="1325563"/>
          </a:xfrm>
        </p:spPr>
        <p:txBody>
          <a:bodyPr/>
          <a:lstStyle/>
          <a:p>
            <a:pPr>
              <a:tabLst>
                <a:tab pos="7662863" algn="l"/>
              </a:tabLst>
            </a:pPr>
            <a:r>
              <a:rPr lang="en-US"/>
              <a:t>STEPS: Assign/Enroll Groups (Bulk Actions)</a:t>
            </a:r>
          </a:p>
        </p:txBody>
      </p:sp>
      <p:sp>
        <p:nvSpPr>
          <p:cNvPr id="4" name="Content Placeholder 3">
            <a:extLst>
              <a:ext uri="{FF2B5EF4-FFF2-40B4-BE49-F238E27FC236}">
                <a16:creationId xmlns:a16="http://schemas.microsoft.com/office/drawing/2014/main" id="{A91FAF2A-CBD3-565C-FA7F-B8F68A07304F}"/>
              </a:ext>
            </a:extLst>
          </p:cNvPr>
          <p:cNvSpPr>
            <a:spLocks noGrp="1"/>
          </p:cNvSpPr>
          <p:nvPr>
            <p:ph idx="1"/>
          </p:nvPr>
        </p:nvSpPr>
        <p:spPr>
          <a:xfrm>
            <a:off x="3347721" y="1648465"/>
            <a:ext cx="8844278" cy="4351338"/>
          </a:xfrm>
        </p:spPr>
        <p:txBody>
          <a:bodyPr>
            <a:normAutofit/>
          </a:bodyPr>
          <a:lstStyle/>
          <a:p>
            <a:pPr marL="514350" indent="-514350">
              <a:buFont typeface="+mj-lt"/>
              <a:buAutoNum type="arabicPeriod"/>
            </a:pPr>
            <a:r>
              <a:rPr lang="en-US" sz="3200"/>
              <a:t>Under Learners, select Bulk Actions</a:t>
            </a:r>
          </a:p>
          <a:p>
            <a:pPr marL="514350" indent="-514350">
              <a:buFont typeface="+mj-lt"/>
              <a:buAutoNum type="arabicPeriod"/>
            </a:pPr>
            <a:r>
              <a:rPr lang="en-US" sz="3200"/>
              <a:t>From the Search Criteria, Select your Affiliation</a:t>
            </a:r>
          </a:p>
          <a:p>
            <a:pPr marL="514350" indent="-514350">
              <a:buFont typeface="+mj-lt"/>
              <a:buAutoNum type="arabicPeriod"/>
            </a:pPr>
            <a:r>
              <a:rPr lang="en-US" sz="3200"/>
              <a:t>Under Learner Status, click Active to help filter</a:t>
            </a:r>
            <a:endParaRPr lang="en-US" sz="3200">
              <a:solidFill>
                <a:srgbClr val="FF0000"/>
              </a:solidFill>
            </a:endParaRPr>
          </a:p>
        </p:txBody>
      </p:sp>
      <p:pic>
        <p:nvPicPr>
          <p:cNvPr id="7" name="Picture 6">
            <a:extLst>
              <a:ext uri="{FF2B5EF4-FFF2-40B4-BE49-F238E27FC236}">
                <a16:creationId xmlns:a16="http://schemas.microsoft.com/office/drawing/2014/main" id="{3F09BE6F-D8C7-26CD-B928-D3E6D7B0DBE2}"/>
              </a:ext>
            </a:extLst>
          </p:cNvPr>
          <p:cNvPicPr>
            <a:picLocks noChangeAspect="1"/>
          </p:cNvPicPr>
          <p:nvPr/>
        </p:nvPicPr>
        <p:blipFill rotWithShape="1">
          <a:blip r:embed="rId5"/>
          <a:srcRect l="-1" t="11426" r="85811" b="42671"/>
          <a:stretch/>
        </p:blipFill>
        <p:spPr>
          <a:xfrm>
            <a:off x="274396" y="1540394"/>
            <a:ext cx="2798929" cy="4904463"/>
          </a:xfrm>
          <a:prstGeom prst="rect">
            <a:avLst/>
          </a:prstGeom>
        </p:spPr>
      </p:pic>
      <p:sp>
        <p:nvSpPr>
          <p:cNvPr id="13" name="Arrow: Right 12">
            <a:extLst>
              <a:ext uri="{FF2B5EF4-FFF2-40B4-BE49-F238E27FC236}">
                <a16:creationId xmlns:a16="http://schemas.microsoft.com/office/drawing/2014/main" id="{D99D64BE-1EFE-3019-1BF5-FF9D0B1F4591}"/>
              </a:ext>
            </a:extLst>
          </p:cNvPr>
          <p:cNvSpPr/>
          <p:nvPr/>
        </p:nvSpPr>
        <p:spPr>
          <a:xfrm rot="10800000">
            <a:off x="1702626" y="4679968"/>
            <a:ext cx="1223453" cy="60169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pic>
        <p:nvPicPr>
          <p:cNvPr id="14" name="Picture 13" descr="A screenshot of a computer&#10;&#10;Description automatically generated with medium confidence">
            <a:extLst>
              <a:ext uri="{FF2B5EF4-FFF2-40B4-BE49-F238E27FC236}">
                <a16:creationId xmlns:a16="http://schemas.microsoft.com/office/drawing/2014/main" id="{7645EB21-A01F-0F90-ADB0-CDEA6FB19B6B}"/>
              </a:ext>
            </a:extLst>
          </p:cNvPr>
          <p:cNvPicPr>
            <a:picLocks noChangeAspect="1"/>
          </p:cNvPicPr>
          <p:nvPr/>
        </p:nvPicPr>
        <p:blipFill rotWithShape="1">
          <a:blip r:embed="rId6"/>
          <a:srcRect l="19055" t="27959" r="58609" b="50296"/>
          <a:stretch/>
        </p:blipFill>
        <p:spPr bwMode="auto">
          <a:xfrm>
            <a:off x="3200475" y="4151552"/>
            <a:ext cx="8317233" cy="2277350"/>
          </a:xfrm>
          <a:prstGeom prst="rect">
            <a:avLst/>
          </a:prstGeom>
          <a:ln>
            <a:noFill/>
          </a:ln>
          <a:extLst>
            <a:ext uri="{53640926-AAD7-44D8-BBD7-CCE9431645EC}">
              <a14:shadowObscured xmlns:a14="http://schemas.microsoft.com/office/drawing/2010/main"/>
            </a:ext>
          </a:extLst>
        </p:spPr>
      </p:pic>
      <p:sp>
        <p:nvSpPr>
          <p:cNvPr id="15" name="Arrow: Right 14">
            <a:extLst>
              <a:ext uri="{FF2B5EF4-FFF2-40B4-BE49-F238E27FC236}">
                <a16:creationId xmlns:a16="http://schemas.microsoft.com/office/drawing/2014/main" id="{60522ADC-DE15-E528-8285-6A5EA82E66D3}"/>
              </a:ext>
            </a:extLst>
          </p:cNvPr>
          <p:cNvSpPr/>
          <p:nvPr/>
        </p:nvSpPr>
        <p:spPr>
          <a:xfrm rot="7225081">
            <a:off x="5190389" y="4772571"/>
            <a:ext cx="1223453" cy="60169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6" name="Arrow: Right 15">
            <a:extLst>
              <a:ext uri="{FF2B5EF4-FFF2-40B4-BE49-F238E27FC236}">
                <a16:creationId xmlns:a16="http://schemas.microsoft.com/office/drawing/2014/main" id="{59EF50E5-AB36-1F33-86E7-4871CDF96564}"/>
              </a:ext>
            </a:extLst>
          </p:cNvPr>
          <p:cNvSpPr/>
          <p:nvPr/>
        </p:nvSpPr>
        <p:spPr>
          <a:xfrm rot="7225081">
            <a:off x="9914913" y="4772570"/>
            <a:ext cx="1223453" cy="60169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Tree>
    <p:custDataLst>
      <p:tags r:id="rId1"/>
    </p:custDataLst>
    <p:extLst>
      <p:ext uri="{BB962C8B-B14F-4D97-AF65-F5344CB8AC3E}">
        <p14:creationId xmlns:p14="http://schemas.microsoft.com/office/powerpoint/2010/main" val="1629876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2"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childTnLst>
                                </p:cTn>
                              </p:par>
                            </p:childTnLst>
                          </p:cTn>
                        </p:par>
                        <p:par>
                          <p:cTn id="34" fill="hold">
                            <p:stCondLst>
                              <p:cond delay="0"/>
                            </p:stCondLst>
                            <p:childTnLst>
                              <p:par>
                                <p:cTn id="35" presetID="22" presetClass="entr" presetSubtype="2"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right)">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3" grpId="0" animBg="1"/>
      <p:bldP spid="15"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85EE3327-5A34-F1E5-BD94-9ACB355B4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7EDB5EC-19DB-B75A-D6E8-BCDCE8CFAF3B}"/>
              </a:ext>
            </a:extLst>
          </p:cNvPr>
          <p:cNvSpPr txBox="1"/>
          <p:nvPr/>
        </p:nvSpPr>
        <p:spPr>
          <a:xfrm>
            <a:off x="0" y="216315"/>
            <a:ext cx="1969478" cy="707886"/>
          </a:xfrm>
          <a:prstGeom prst="rect">
            <a:avLst/>
          </a:prstGeom>
          <a:solidFill>
            <a:schemeClr val="accent2"/>
          </a:solidFill>
        </p:spPr>
        <p:txBody>
          <a:bodyPr wrap="square">
            <a:spAutoFit/>
          </a:bodyPr>
          <a:lstStyle/>
          <a:p>
            <a:endParaRPr lang="en-US" sz="4000">
              <a:solidFill>
                <a:schemeClr val="bg1"/>
              </a:solidFill>
            </a:endParaRPr>
          </a:p>
        </p:txBody>
      </p:sp>
      <p:sp>
        <p:nvSpPr>
          <p:cNvPr id="3" name="Title 2">
            <a:extLst>
              <a:ext uri="{FF2B5EF4-FFF2-40B4-BE49-F238E27FC236}">
                <a16:creationId xmlns:a16="http://schemas.microsoft.com/office/drawing/2014/main" id="{B54AE773-3D29-7623-693D-F706DBD14BD3}"/>
              </a:ext>
            </a:extLst>
          </p:cNvPr>
          <p:cNvSpPr>
            <a:spLocks noGrp="1"/>
          </p:cNvSpPr>
          <p:nvPr>
            <p:ph type="title"/>
          </p:nvPr>
        </p:nvSpPr>
        <p:spPr>
          <a:xfrm>
            <a:off x="274396" y="-92523"/>
            <a:ext cx="11917604" cy="1325563"/>
          </a:xfrm>
        </p:spPr>
        <p:txBody>
          <a:bodyPr/>
          <a:lstStyle/>
          <a:p>
            <a:pPr>
              <a:tabLst>
                <a:tab pos="7662863" algn="l"/>
              </a:tabLst>
            </a:pPr>
            <a:r>
              <a:rPr lang="en-US"/>
              <a:t>STEPS: Assign/Enroll Groups (Bulk Actions)</a:t>
            </a:r>
          </a:p>
        </p:txBody>
      </p:sp>
      <p:sp>
        <p:nvSpPr>
          <p:cNvPr id="4" name="Content Placeholder 3">
            <a:extLst>
              <a:ext uri="{FF2B5EF4-FFF2-40B4-BE49-F238E27FC236}">
                <a16:creationId xmlns:a16="http://schemas.microsoft.com/office/drawing/2014/main" id="{A91FAF2A-CBD3-565C-FA7F-B8F68A07304F}"/>
              </a:ext>
            </a:extLst>
          </p:cNvPr>
          <p:cNvSpPr>
            <a:spLocks noGrp="1"/>
          </p:cNvSpPr>
          <p:nvPr>
            <p:ph idx="1"/>
          </p:nvPr>
        </p:nvSpPr>
        <p:spPr>
          <a:xfrm>
            <a:off x="3190311" y="1675806"/>
            <a:ext cx="9001689" cy="4351338"/>
          </a:xfrm>
        </p:spPr>
        <p:txBody>
          <a:bodyPr>
            <a:normAutofit/>
          </a:bodyPr>
          <a:lstStyle/>
          <a:p>
            <a:pPr marL="396875" indent="-396875">
              <a:spcAft>
                <a:spcPts val="600"/>
              </a:spcAft>
              <a:buNone/>
            </a:pPr>
            <a:r>
              <a:rPr lang="en-US" sz="3200"/>
              <a:t>4. Scroll down. Click Get Data to bring up your agency</a:t>
            </a:r>
          </a:p>
          <a:p>
            <a:pPr marL="396875" indent="-396875">
              <a:spcAft>
                <a:spcPts val="600"/>
              </a:spcAft>
              <a:buNone/>
            </a:pPr>
            <a:r>
              <a:rPr lang="en-US" sz="3200"/>
              <a:t>5. From that list, Check individuals or Check All</a:t>
            </a:r>
          </a:p>
          <a:p>
            <a:pPr marL="396875" indent="-396875">
              <a:spcAft>
                <a:spcPts val="600"/>
              </a:spcAft>
              <a:buNone/>
            </a:pPr>
            <a:r>
              <a:rPr lang="en-US" sz="3200"/>
              <a:t>6. Scroll down and click Bulk Enroll</a:t>
            </a:r>
          </a:p>
        </p:txBody>
      </p:sp>
      <p:pic>
        <p:nvPicPr>
          <p:cNvPr id="7" name="Picture 6">
            <a:extLst>
              <a:ext uri="{FF2B5EF4-FFF2-40B4-BE49-F238E27FC236}">
                <a16:creationId xmlns:a16="http://schemas.microsoft.com/office/drawing/2014/main" id="{3F09BE6F-D8C7-26CD-B928-D3E6D7B0DBE2}"/>
              </a:ext>
            </a:extLst>
          </p:cNvPr>
          <p:cNvPicPr>
            <a:picLocks noChangeAspect="1"/>
          </p:cNvPicPr>
          <p:nvPr/>
        </p:nvPicPr>
        <p:blipFill rotWithShape="1">
          <a:blip r:embed="rId5"/>
          <a:srcRect l="-1" t="11426" r="85811" b="42671"/>
          <a:stretch/>
        </p:blipFill>
        <p:spPr>
          <a:xfrm>
            <a:off x="274396" y="1540394"/>
            <a:ext cx="2798929" cy="4904463"/>
          </a:xfrm>
          <a:prstGeom prst="rect">
            <a:avLst/>
          </a:prstGeom>
        </p:spPr>
      </p:pic>
      <p:pic>
        <p:nvPicPr>
          <p:cNvPr id="6" name="Picture 5">
            <a:extLst>
              <a:ext uri="{FF2B5EF4-FFF2-40B4-BE49-F238E27FC236}">
                <a16:creationId xmlns:a16="http://schemas.microsoft.com/office/drawing/2014/main" id="{4217B702-C5C7-AD1E-A99B-C13575862D12}"/>
              </a:ext>
            </a:extLst>
          </p:cNvPr>
          <p:cNvPicPr>
            <a:picLocks noChangeAspect="1"/>
          </p:cNvPicPr>
          <p:nvPr/>
        </p:nvPicPr>
        <p:blipFill rotWithShape="1">
          <a:blip r:embed="rId6"/>
          <a:srcRect l="25722" t="22630" r="24475" b="19865"/>
          <a:stretch/>
        </p:blipFill>
        <p:spPr>
          <a:xfrm>
            <a:off x="6662058" y="1540394"/>
            <a:ext cx="1439732" cy="687303"/>
          </a:xfrm>
          <a:prstGeom prst="rect">
            <a:avLst/>
          </a:prstGeom>
        </p:spPr>
      </p:pic>
      <p:pic>
        <p:nvPicPr>
          <p:cNvPr id="8" name="Picture 7">
            <a:extLst>
              <a:ext uri="{FF2B5EF4-FFF2-40B4-BE49-F238E27FC236}">
                <a16:creationId xmlns:a16="http://schemas.microsoft.com/office/drawing/2014/main" id="{5767942B-A61F-77C1-1C2D-137982820E5D}"/>
              </a:ext>
            </a:extLst>
          </p:cNvPr>
          <p:cNvPicPr>
            <a:picLocks noChangeAspect="1"/>
          </p:cNvPicPr>
          <p:nvPr/>
        </p:nvPicPr>
        <p:blipFill rotWithShape="1">
          <a:blip r:embed="rId7"/>
          <a:srcRect l="24300" t="48077" r="52400" b="2847"/>
          <a:stretch/>
        </p:blipFill>
        <p:spPr>
          <a:xfrm>
            <a:off x="274396" y="3167883"/>
            <a:ext cx="2915915" cy="3273235"/>
          </a:xfrm>
          <a:prstGeom prst="rect">
            <a:avLst/>
          </a:prstGeom>
        </p:spPr>
      </p:pic>
      <p:sp>
        <p:nvSpPr>
          <p:cNvPr id="9" name="Arrow: Right 8">
            <a:extLst>
              <a:ext uri="{FF2B5EF4-FFF2-40B4-BE49-F238E27FC236}">
                <a16:creationId xmlns:a16="http://schemas.microsoft.com/office/drawing/2014/main" id="{E97111E8-7A34-16D5-2BBC-D88F95882C77}"/>
              </a:ext>
            </a:extLst>
          </p:cNvPr>
          <p:cNvSpPr/>
          <p:nvPr/>
        </p:nvSpPr>
        <p:spPr>
          <a:xfrm rot="13436857">
            <a:off x="718030" y="5919072"/>
            <a:ext cx="820263" cy="55399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0" name="Arrow: Right 9">
            <a:extLst>
              <a:ext uri="{FF2B5EF4-FFF2-40B4-BE49-F238E27FC236}">
                <a16:creationId xmlns:a16="http://schemas.microsoft.com/office/drawing/2014/main" id="{463524E5-C8BF-740E-8309-1F07C29EE322}"/>
              </a:ext>
            </a:extLst>
          </p:cNvPr>
          <p:cNvSpPr/>
          <p:nvPr/>
        </p:nvSpPr>
        <p:spPr>
          <a:xfrm rot="13436857">
            <a:off x="730295" y="3680999"/>
            <a:ext cx="875247"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pic>
        <p:nvPicPr>
          <p:cNvPr id="11" name="Picture 10">
            <a:extLst>
              <a:ext uri="{FF2B5EF4-FFF2-40B4-BE49-F238E27FC236}">
                <a16:creationId xmlns:a16="http://schemas.microsoft.com/office/drawing/2014/main" id="{61053F0C-1539-9C2A-D29F-192758BC62A4}"/>
              </a:ext>
            </a:extLst>
          </p:cNvPr>
          <p:cNvPicPr>
            <a:picLocks noChangeAspect="1"/>
          </p:cNvPicPr>
          <p:nvPr/>
        </p:nvPicPr>
        <p:blipFill>
          <a:blip r:embed="rId8"/>
          <a:srcRect r="29540"/>
          <a:stretch/>
        </p:blipFill>
        <p:spPr>
          <a:xfrm>
            <a:off x="3307297" y="4450190"/>
            <a:ext cx="8588505" cy="856361"/>
          </a:xfrm>
          <a:prstGeom prst="rect">
            <a:avLst/>
          </a:prstGeom>
        </p:spPr>
      </p:pic>
      <p:sp>
        <p:nvSpPr>
          <p:cNvPr id="12" name="Arrow: Right 11">
            <a:extLst>
              <a:ext uri="{FF2B5EF4-FFF2-40B4-BE49-F238E27FC236}">
                <a16:creationId xmlns:a16="http://schemas.microsoft.com/office/drawing/2014/main" id="{92CE9B08-99F6-49E4-9CF8-F907F1E5B4D6}"/>
              </a:ext>
            </a:extLst>
          </p:cNvPr>
          <p:cNvSpPr/>
          <p:nvPr/>
        </p:nvSpPr>
        <p:spPr>
          <a:xfrm rot="3370471">
            <a:off x="8401001" y="4020573"/>
            <a:ext cx="820263" cy="55399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Tree>
    <p:custDataLst>
      <p:tags r:id="rId1"/>
    </p:custDataLst>
    <p:extLst>
      <p:ext uri="{BB962C8B-B14F-4D97-AF65-F5344CB8AC3E}">
        <p14:creationId xmlns:p14="http://schemas.microsoft.com/office/powerpoint/2010/main" val="1293284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par>
                          <p:cTn id="17" fill="hold">
                            <p:stCondLst>
                              <p:cond delay="0"/>
                            </p:stCondLst>
                            <p:childTnLst>
                              <p:par>
                                <p:cTn id="18" presetID="42"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42"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7"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9" grpId="0" animBg="1"/>
      <p:bldP spid="10"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85EE3327-5A34-F1E5-BD94-9ACB355B436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A91FAF2A-CBD3-565C-FA7F-B8F68A07304F}"/>
              </a:ext>
            </a:extLst>
          </p:cNvPr>
          <p:cNvSpPr>
            <a:spLocks noGrp="1"/>
          </p:cNvSpPr>
          <p:nvPr>
            <p:ph idx="1"/>
          </p:nvPr>
        </p:nvSpPr>
        <p:spPr>
          <a:xfrm>
            <a:off x="7375629" y="1666622"/>
            <a:ext cx="4816371" cy="5167313"/>
          </a:xfrm>
        </p:spPr>
        <p:txBody>
          <a:bodyPr>
            <a:normAutofit/>
          </a:bodyPr>
          <a:lstStyle/>
          <a:p>
            <a:pPr marL="514350" indent="-514350">
              <a:buFont typeface="+mj-lt"/>
              <a:buAutoNum type="arabicPeriod" startAt="7"/>
            </a:pPr>
            <a:r>
              <a:rPr lang="en-US" sz="3200"/>
              <a:t>From the Bulk Enroll window, find the Course and Section</a:t>
            </a:r>
          </a:p>
          <a:p>
            <a:pPr marL="514350" indent="-514350">
              <a:buFont typeface="+mj-lt"/>
              <a:buAutoNum type="arabicPeriod" startAt="7"/>
            </a:pPr>
            <a:r>
              <a:rPr lang="en-US" sz="3200"/>
              <a:t>Select start and end dates </a:t>
            </a:r>
          </a:p>
          <a:p>
            <a:pPr marL="514350" indent="-514350">
              <a:buFont typeface="+mj-lt"/>
              <a:buAutoNum type="arabicPeriod" startAt="7"/>
            </a:pPr>
            <a:r>
              <a:rPr lang="en-US" sz="3200"/>
              <a:t>Click Enroll</a:t>
            </a:r>
          </a:p>
          <a:p>
            <a:pPr marL="514350" indent="-514350">
              <a:buFont typeface="+mj-lt"/>
              <a:buAutoNum type="arabicPeriod" startAt="7"/>
            </a:pPr>
            <a:endParaRPr lang="en-US" sz="3200"/>
          </a:p>
          <a:p>
            <a:pPr marL="0" indent="0">
              <a:buNone/>
            </a:pPr>
            <a:r>
              <a:rPr lang="en-US" sz="3200"/>
              <a:t>An email will be sent telling the Learner they are enrolled</a:t>
            </a:r>
          </a:p>
          <a:p>
            <a:pPr marL="0" indent="0">
              <a:buNone/>
            </a:pPr>
            <a:endParaRPr lang="en-US" sz="3200"/>
          </a:p>
        </p:txBody>
      </p:sp>
      <p:pic>
        <p:nvPicPr>
          <p:cNvPr id="7" name="Picture 6">
            <a:extLst>
              <a:ext uri="{FF2B5EF4-FFF2-40B4-BE49-F238E27FC236}">
                <a16:creationId xmlns:a16="http://schemas.microsoft.com/office/drawing/2014/main" id="{AC8C12B2-7259-4143-D304-7076D84679C3}"/>
              </a:ext>
            </a:extLst>
          </p:cNvPr>
          <p:cNvPicPr>
            <a:picLocks noChangeAspect="1"/>
          </p:cNvPicPr>
          <p:nvPr/>
        </p:nvPicPr>
        <p:blipFill>
          <a:blip r:embed="rId5"/>
          <a:stretch>
            <a:fillRect/>
          </a:stretch>
        </p:blipFill>
        <p:spPr>
          <a:xfrm>
            <a:off x="173297" y="1666622"/>
            <a:ext cx="6965838" cy="3588129"/>
          </a:xfrm>
          <a:prstGeom prst="rect">
            <a:avLst/>
          </a:prstGeom>
        </p:spPr>
      </p:pic>
      <p:sp>
        <p:nvSpPr>
          <p:cNvPr id="10" name="Arrow: Right 9">
            <a:extLst>
              <a:ext uri="{FF2B5EF4-FFF2-40B4-BE49-F238E27FC236}">
                <a16:creationId xmlns:a16="http://schemas.microsoft.com/office/drawing/2014/main" id="{463524E5-C8BF-740E-8309-1F07C29EE322}"/>
              </a:ext>
            </a:extLst>
          </p:cNvPr>
          <p:cNvSpPr/>
          <p:nvPr/>
        </p:nvSpPr>
        <p:spPr>
          <a:xfrm rot="8756634">
            <a:off x="5925383" y="2091651"/>
            <a:ext cx="875247"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9" name="Arrow: Right 8">
            <a:extLst>
              <a:ext uri="{FF2B5EF4-FFF2-40B4-BE49-F238E27FC236}">
                <a16:creationId xmlns:a16="http://schemas.microsoft.com/office/drawing/2014/main" id="{E97111E8-7A34-16D5-2BBC-D88F95882C77}"/>
              </a:ext>
            </a:extLst>
          </p:cNvPr>
          <p:cNvSpPr/>
          <p:nvPr/>
        </p:nvSpPr>
        <p:spPr>
          <a:xfrm rot="8686138">
            <a:off x="3037102" y="2792148"/>
            <a:ext cx="820263" cy="55399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4" name="Arrow: Right 13">
            <a:extLst>
              <a:ext uri="{FF2B5EF4-FFF2-40B4-BE49-F238E27FC236}">
                <a16:creationId xmlns:a16="http://schemas.microsoft.com/office/drawing/2014/main" id="{FCFBEC01-1A30-9EBE-B1EA-D60C88FDEC71}"/>
              </a:ext>
            </a:extLst>
          </p:cNvPr>
          <p:cNvSpPr/>
          <p:nvPr/>
        </p:nvSpPr>
        <p:spPr>
          <a:xfrm rot="10800000">
            <a:off x="4649309" y="4756673"/>
            <a:ext cx="875247" cy="498078"/>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2" name="Arrow: Right 11">
            <a:extLst>
              <a:ext uri="{FF2B5EF4-FFF2-40B4-BE49-F238E27FC236}">
                <a16:creationId xmlns:a16="http://schemas.microsoft.com/office/drawing/2014/main" id="{92CE9B08-99F6-49E4-9CF8-F907F1E5B4D6}"/>
              </a:ext>
            </a:extLst>
          </p:cNvPr>
          <p:cNvSpPr/>
          <p:nvPr/>
        </p:nvSpPr>
        <p:spPr>
          <a:xfrm rot="8323817">
            <a:off x="4156526" y="3193907"/>
            <a:ext cx="820263" cy="553993"/>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pic>
        <p:nvPicPr>
          <p:cNvPr id="13" name="Picture 2">
            <a:extLst>
              <a:ext uri="{FF2B5EF4-FFF2-40B4-BE49-F238E27FC236}">
                <a16:creationId xmlns:a16="http://schemas.microsoft.com/office/drawing/2014/main" id="{44A59BF8-E91A-1D54-975C-50D3C930E8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09" t="57919" r="7643" b="31682"/>
          <a:stretch/>
        </p:blipFill>
        <p:spPr bwMode="auto">
          <a:xfrm>
            <a:off x="317043" y="4756673"/>
            <a:ext cx="6626117" cy="4998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2D1EB52-6CF9-72A6-40C7-9AC67BCEF706}"/>
              </a:ext>
            </a:extLst>
          </p:cNvPr>
          <p:cNvSpPr txBox="1"/>
          <p:nvPr/>
        </p:nvSpPr>
        <p:spPr>
          <a:xfrm>
            <a:off x="460457" y="5258074"/>
            <a:ext cx="6424483" cy="1077218"/>
          </a:xfrm>
          <a:prstGeom prst="rect">
            <a:avLst/>
          </a:prstGeom>
          <a:solidFill>
            <a:schemeClr val="bg1"/>
          </a:solidFill>
        </p:spPr>
        <p:txBody>
          <a:bodyPr wrap="square" lIns="91440" tIns="45720" rIns="91440" bIns="45720" anchor="t">
            <a:spAutoFit/>
          </a:bodyPr>
          <a:lstStyle/>
          <a:p>
            <a:r>
              <a:rPr lang="en-US" sz="3200" dirty="0"/>
              <a:t>If they have already </a:t>
            </a:r>
            <a:r>
              <a:rPr lang="en-US" sz="3200"/>
              <a:t>completed, a </a:t>
            </a:r>
            <a:r>
              <a:rPr lang="en-US" sz="3200" dirty="0">
                <a:solidFill>
                  <a:srgbClr val="C00000"/>
                </a:solidFill>
              </a:rPr>
              <a:t>red info </a:t>
            </a:r>
            <a:r>
              <a:rPr lang="en-US" sz="3200" dirty="0"/>
              <a:t>message appears</a:t>
            </a:r>
            <a:endParaRPr lang="en-US" dirty="0"/>
          </a:p>
        </p:txBody>
      </p:sp>
      <p:sp>
        <p:nvSpPr>
          <p:cNvPr id="15" name="TextBox 14">
            <a:extLst>
              <a:ext uri="{FF2B5EF4-FFF2-40B4-BE49-F238E27FC236}">
                <a16:creationId xmlns:a16="http://schemas.microsoft.com/office/drawing/2014/main" id="{2FC78370-95EE-D315-354F-00D8FABD58F7}"/>
              </a:ext>
            </a:extLst>
          </p:cNvPr>
          <p:cNvSpPr txBox="1"/>
          <p:nvPr/>
        </p:nvSpPr>
        <p:spPr>
          <a:xfrm>
            <a:off x="-1" y="216315"/>
            <a:ext cx="1957755" cy="707886"/>
          </a:xfrm>
          <a:prstGeom prst="rect">
            <a:avLst/>
          </a:prstGeom>
          <a:solidFill>
            <a:schemeClr val="accent2"/>
          </a:solidFill>
        </p:spPr>
        <p:txBody>
          <a:bodyPr wrap="square">
            <a:spAutoFit/>
          </a:bodyPr>
          <a:lstStyle/>
          <a:p>
            <a:endParaRPr lang="en-US" sz="4000">
              <a:solidFill>
                <a:schemeClr val="bg1"/>
              </a:solidFill>
            </a:endParaRPr>
          </a:p>
        </p:txBody>
      </p:sp>
      <p:sp>
        <p:nvSpPr>
          <p:cNvPr id="16" name="Title 2">
            <a:extLst>
              <a:ext uri="{FF2B5EF4-FFF2-40B4-BE49-F238E27FC236}">
                <a16:creationId xmlns:a16="http://schemas.microsoft.com/office/drawing/2014/main" id="{41ECBEED-F3DA-A70B-74D5-53C269B8DC3E}"/>
              </a:ext>
            </a:extLst>
          </p:cNvPr>
          <p:cNvSpPr txBox="1">
            <a:spLocks/>
          </p:cNvSpPr>
          <p:nvPr/>
        </p:nvSpPr>
        <p:spPr>
          <a:xfrm>
            <a:off x="274396" y="-92523"/>
            <a:ext cx="119176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7662863" algn="l"/>
              </a:tabLst>
            </a:pPr>
            <a:r>
              <a:rPr lang="en-US"/>
              <a:t>STEPS: Assign/Enroll Groups (Bulk Actions)</a:t>
            </a:r>
          </a:p>
        </p:txBody>
      </p:sp>
    </p:spTree>
    <p:custDataLst>
      <p:tags r:id="rId1"/>
    </p:custDataLst>
    <p:extLst>
      <p:ext uri="{BB962C8B-B14F-4D97-AF65-F5344CB8AC3E}">
        <p14:creationId xmlns:p14="http://schemas.microsoft.com/office/powerpoint/2010/main" val="1940611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47"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par>
                          <p:cTn id="23" fill="hold">
                            <p:stCondLst>
                              <p:cond delay="0"/>
                            </p:stCondLst>
                            <p:childTnLst>
                              <p:par>
                                <p:cTn id="24" presetID="4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childTnLst>
                          </p:cTn>
                        </p:par>
                        <p:par>
                          <p:cTn id="33" fill="hold">
                            <p:stCondLst>
                              <p:cond delay="0"/>
                            </p:stCondLst>
                            <p:childTnLst>
                              <p:par>
                                <p:cTn id="34" presetID="47"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animBg="1"/>
      <p:bldP spid="9" grpId="0" animBg="1"/>
      <p:bldP spid="14" grpId="0" animBg="1"/>
      <p:bldP spid="12"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85EE3327-5A34-F1E5-BD94-9ACB355B436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7EDB5EC-19DB-B75A-D6E8-BCDCE8CFAF3B}"/>
              </a:ext>
            </a:extLst>
          </p:cNvPr>
          <p:cNvSpPr txBox="1"/>
          <p:nvPr/>
        </p:nvSpPr>
        <p:spPr>
          <a:xfrm>
            <a:off x="0" y="305320"/>
            <a:ext cx="2526633" cy="707886"/>
          </a:xfrm>
          <a:prstGeom prst="rect">
            <a:avLst/>
          </a:prstGeom>
          <a:solidFill>
            <a:schemeClr val="accent2"/>
          </a:solidFill>
        </p:spPr>
        <p:txBody>
          <a:bodyPr wrap="square">
            <a:spAutoFit/>
          </a:bodyPr>
          <a:lstStyle/>
          <a:p>
            <a:endParaRPr lang="en-US" sz="4000">
              <a:solidFill>
                <a:schemeClr val="bg1"/>
              </a:solidFill>
            </a:endParaRPr>
          </a:p>
        </p:txBody>
      </p:sp>
      <p:sp>
        <p:nvSpPr>
          <p:cNvPr id="3" name="Title 2">
            <a:extLst>
              <a:ext uri="{FF2B5EF4-FFF2-40B4-BE49-F238E27FC236}">
                <a16:creationId xmlns:a16="http://schemas.microsoft.com/office/drawing/2014/main" id="{B54AE773-3D29-7623-693D-F706DBD14BD3}"/>
              </a:ext>
            </a:extLst>
          </p:cNvPr>
          <p:cNvSpPr>
            <a:spLocks noGrp="1"/>
          </p:cNvSpPr>
          <p:nvPr>
            <p:ph type="title"/>
          </p:nvPr>
        </p:nvSpPr>
        <p:spPr>
          <a:xfrm>
            <a:off x="838200" y="-851"/>
            <a:ext cx="10515600" cy="1325563"/>
          </a:xfrm>
        </p:spPr>
        <p:txBody>
          <a:bodyPr/>
          <a:lstStyle/>
          <a:p>
            <a:pPr>
              <a:tabLst>
                <a:tab pos="7662863" algn="l"/>
              </a:tabLst>
            </a:pPr>
            <a:r>
              <a:rPr lang="en-US"/>
              <a:t>STEPS:  Other Bulk Actions</a:t>
            </a:r>
          </a:p>
        </p:txBody>
      </p:sp>
      <p:sp>
        <p:nvSpPr>
          <p:cNvPr id="4" name="Content Placeholder 3">
            <a:extLst>
              <a:ext uri="{FF2B5EF4-FFF2-40B4-BE49-F238E27FC236}">
                <a16:creationId xmlns:a16="http://schemas.microsoft.com/office/drawing/2014/main" id="{A91FAF2A-CBD3-565C-FA7F-B8F68A07304F}"/>
              </a:ext>
            </a:extLst>
          </p:cNvPr>
          <p:cNvSpPr>
            <a:spLocks noGrp="1"/>
          </p:cNvSpPr>
          <p:nvPr>
            <p:ph idx="1"/>
          </p:nvPr>
        </p:nvSpPr>
        <p:spPr>
          <a:xfrm>
            <a:off x="2526633" y="1648465"/>
            <a:ext cx="9138321" cy="4351338"/>
          </a:xfrm>
        </p:spPr>
        <p:txBody>
          <a:bodyPr>
            <a:normAutofit/>
          </a:bodyPr>
          <a:lstStyle/>
          <a:p>
            <a:pPr marL="514350" indent="-514350">
              <a:buFont typeface="+mj-lt"/>
              <a:buAutoNum type="arabicPeriod"/>
            </a:pPr>
            <a:r>
              <a:rPr lang="en-US" sz="3200"/>
              <a:t>“Get Transcripts PDF” button might be another valuable Bulk Action for you</a:t>
            </a:r>
          </a:p>
          <a:p>
            <a:pPr marL="514350" indent="-514350">
              <a:buFont typeface="+mj-lt"/>
              <a:buAutoNum type="arabicPeriod"/>
            </a:pPr>
            <a:endParaRPr lang="en-US" sz="3200"/>
          </a:p>
          <a:p>
            <a:pPr marL="514350" indent="-514350">
              <a:buFont typeface="+mj-lt"/>
              <a:buAutoNum type="arabicPeriod"/>
            </a:pPr>
            <a:endParaRPr lang="en-US" sz="3200"/>
          </a:p>
        </p:txBody>
      </p:sp>
      <p:grpSp>
        <p:nvGrpSpPr>
          <p:cNvPr id="15" name="Group 14">
            <a:extLst>
              <a:ext uri="{FF2B5EF4-FFF2-40B4-BE49-F238E27FC236}">
                <a16:creationId xmlns:a16="http://schemas.microsoft.com/office/drawing/2014/main" id="{3C433327-FEEB-A5EF-71D1-BF233A9EB062}"/>
              </a:ext>
            </a:extLst>
          </p:cNvPr>
          <p:cNvGrpSpPr/>
          <p:nvPr/>
        </p:nvGrpSpPr>
        <p:grpSpPr>
          <a:xfrm rot="21235573">
            <a:off x="1960822" y="3337040"/>
            <a:ext cx="6672874" cy="3946884"/>
            <a:chOff x="3224783" y="3510051"/>
            <a:chExt cx="5931409" cy="3549903"/>
          </a:xfrm>
        </p:grpSpPr>
        <p:pic>
          <p:nvPicPr>
            <p:cNvPr id="7" name="Picture 6">
              <a:extLst>
                <a:ext uri="{FF2B5EF4-FFF2-40B4-BE49-F238E27FC236}">
                  <a16:creationId xmlns:a16="http://schemas.microsoft.com/office/drawing/2014/main" id="{5C3BD008-DB76-AC02-8D6A-B7538A19259D}"/>
                </a:ext>
              </a:extLst>
            </p:cNvPr>
            <p:cNvPicPr>
              <a:picLocks noChangeAspect="1"/>
            </p:cNvPicPr>
            <p:nvPr/>
          </p:nvPicPr>
          <p:blipFill rotWithShape="1">
            <a:blip r:embed="rId5">
              <a:extLst>
                <a:ext uri="{28A0092B-C50C-407E-A947-70E740481C1C}">
                  <a14:useLocalDpi xmlns:a14="http://schemas.microsoft.com/office/drawing/2010/main" val="0"/>
                </a:ext>
              </a:extLst>
            </a:blip>
            <a:srcRect l="26450" t="41341" r="47959"/>
            <a:stretch/>
          </p:blipFill>
          <p:spPr>
            <a:xfrm>
              <a:off x="3224783" y="3510051"/>
              <a:ext cx="3157728" cy="3547380"/>
            </a:xfrm>
            <a:prstGeom prst="rect">
              <a:avLst/>
            </a:prstGeom>
          </p:spPr>
        </p:pic>
        <p:pic>
          <p:nvPicPr>
            <p:cNvPr id="13" name="Picture 12">
              <a:extLst>
                <a:ext uri="{FF2B5EF4-FFF2-40B4-BE49-F238E27FC236}">
                  <a16:creationId xmlns:a16="http://schemas.microsoft.com/office/drawing/2014/main" id="{4C1341FA-8DCC-3434-97B4-B71A5AA0E18D}"/>
                </a:ext>
              </a:extLst>
            </p:cNvPr>
            <p:cNvPicPr>
              <a:picLocks noChangeAspect="1"/>
            </p:cNvPicPr>
            <p:nvPr/>
          </p:nvPicPr>
          <p:blipFill rotWithShape="1">
            <a:blip r:embed="rId5">
              <a:extLst>
                <a:ext uri="{28A0092B-C50C-407E-A947-70E740481C1C}">
                  <a14:useLocalDpi xmlns:a14="http://schemas.microsoft.com/office/drawing/2010/main" val="0"/>
                </a:ext>
              </a:extLst>
            </a:blip>
            <a:srcRect l="68096" t="41341" r="8141"/>
            <a:stretch/>
          </p:blipFill>
          <p:spPr>
            <a:xfrm>
              <a:off x="6224016" y="3512574"/>
              <a:ext cx="2932176" cy="3547380"/>
            </a:xfrm>
            <a:prstGeom prst="rect">
              <a:avLst/>
            </a:prstGeom>
          </p:spPr>
        </p:pic>
      </p:grpSp>
      <p:pic>
        <p:nvPicPr>
          <p:cNvPr id="11" name="Picture 10">
            <a:extLst>
              <a:ext uri="{FF2B5EF4-FFF2-40B4-BE49-F238E27FC236}">
                <a16:creationId xmlns:a16="http://schemas.microsoft.com/office/drawing/2014/main" id="{61053F0C-1539-9C2A-D29F-192758BC62A4}"/>
              </a:ext>
            </a:extLst>
          </p:cNvPr>
          <p:cNvPicPr>
            <a:picLocks noChangeAspect="1"/>
          </p:cNvPicPr>
          <p:nvPr/>
        </p:nvPicPr>
        <p:blipFill>
          <a:blip r:embed="rId6"/>
          <a:srcRect l="31369"/>
          <a:stretch/>
        </p:blipFill>
        <p:spPr>
          <a:xfrm>
            <a:off x="159657" y="2595231"/>
            <a:ext cx="9505710" cy="974024"/>
          </a:xfrm>
          <a:prstGeom prst="rect">
            <a:avLst/>
          </a:prstGeom>
        </p:spPr>
      </p:pic>
      <p:sp>
        <p:nvSpPr>
          <p:cNvPr id="12" name="Arrow: Right 11">
            <a:extLst>
              <a:ext uri="{FF2B5EF4-FFF2-40B4-BE49-F238E27FC236}">
                <a16:creationId xmlns:a16="http://schemas.microsoft.com/office/drawing/2014/main" id="{92CE9B08-99F6-49E4-9CF8-F907F1E5B4D6}"/>
              </a:ext>
            </a:extLst>
          </p:cNvPr>
          <p:cNvSpPr/>
          <p:nvPr/>
        </p:nvSpPr>
        <p:spPr>
          <a:xfrm rot="8907122">
            <a:off x="9349848" y="2396131"/>
            <a:ext cx="1472630" cy="7451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Tree>
    <p:custDataLst>
      <p:tags r:id="rId1"/>
    </p:custDataLst>
    <p:extLst>
      <p:ext uri="{BB962C8B-B14F-4D97-AF65-F5344CB8AC3E}">
        <p14:creationId xmlns:p14="http://schemas.microsoft.com/office/powerpoint/2010/main" val="35192465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398A32-E87A-E1BF-18C0-7A39AF7265CC}"/>
            </a:ext>
          </a:extLst>
        </p:cNvPr>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7D144591-E9E9-4209-8701-3BB48A917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B0676C-18B8-246E-FB17-0941B8B1CED5}"/>
              </a:ext>
            </a:extLst>
          </p:cNvPr>
          <p:cNvSpPr>
            <a:spLocks noGrp="1"/>
          </p:cNvSpPr>
          <p:nvPr>
            <p:ph type="title"/>
          </p:nvPr>
        </p:nvSpPr>
        <p:spPr>
          <a:xfrm>
            <a:off x="8906005" y="547713"/>
            <a:ext cx="2497326" cy="5577367"/>
          </a:xfrm>
        </p:spPr>
        <p:txBody>
          <a:bodyPr vert="horz" lIns="91440" tIns="45720" rIns="91440" bIns="45720" rtlCol="0">
            <a:normAutofit/>
          </a:bodyPr>
          <a:lstStyle/>
          <a:p>
            <a:r>
              <a:rPr lang="en-US" sz="5200" kern="1200">
                <a:latin typeface="+mj-lt"/>
                <a:ea typeface="+mj-ea"/>
                <a:cs typeface="+mj-cs"/>
              </a:rPr>
              <a:t>How Tos</a:t>
            </a:r>
          </a:p>
        </p:txBody>
      </p:sp>
      <p:graphicFrame>
        <p:nvGraphicFramePr>
          <p:cNvPr id="4" name="Content Placeholder 1">
            <a:extLst>
              <a:ext uri="{FF2B5EF4-FFF2-40B4-BE49-F238E27FC236}">
                <a16:creationId xmlns:a16="http://schemas.microsoft.com/office/drawing/2014/main" id="{78E9B0CA-64E2-E690-852B-EA95FDB96100}"/>
              </a:ext>
            </a:extLst>
          </p:cNvPr>
          <p:cNvGraphicFramePr>
            <a:graphicFrameLocks/>
          </p:cNvGraphicFramePr>
          <p:nvPr>
            <p:extLst>
              <p:ext uri="{D42A27DB-BD31-4B8C-83A1-F6EECF244321}">
                <p14:modId xmlns:p14="http://schemas.microsoft.com/office/powerpoint/2010/main" val="1093913741"/>
              </p:ext>
            </p:extLst>
          </p:nvPr>
        </p:nvGraphicFramePr>
        <p:xfrm>
          <a:off x="450006" y="859948"/>
          <a:ext cx="8005992" cy="51381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79807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21E9ED5E-CFAF-447A-B480-F3A1D2B5974F}"/>
                                            </p:graphicEl>
                                          </p:spTgt>
                                        </p:tgtEl>
                                        <p:attrNameLst>
                                          <p:attrName>style.visibility</p:attrName>
                                        </p:attrNameLst>
                                      </p:cBhvr>
                                      <p:to>
                                        <p:strVal val="visible"/>
                                      </p:to>
                                    </p:set>
                                    <p:animEffect transition="in" filter="fade">
                                      <p:cBhvr>
                                        <p:cTn id="7" dur="500"/>
                                        <p:tgtEl>
                                          <p:spTgt spid="4">
                                            <p:graphicEl>
                                              <a:dgm id="{21E9ED5E-CFAF-447A-B480-F3A1D2B5974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0E54E48D-4542-47D9-A80D-EC5EE6DA790D}"/>
                                            </p:graphicEl>
                                          </p:spTgt>
                                        </p:tgtEl>
                                        <p:attrNameLst>
                                          <p:attrName>style.visibility</p:attrName>
                                        </p:attrNameLst>
                                      </p:cBhvr>
                                      <p:to>
                                        <p:strVal val="visible"/>
                                      </p:to>
                                    </p:set>
                                    <p:animEffect transition="in" filter="fade">
                                      <p:cBhvr>
                                        <p:cTn id="12" dur="500"/>
                                        <p:tgtEl>
                                          <p:spTgt spid="4">
                                            <p:graphicEl>
                                              <a:dgm id="{0E54E48D-4542-47D9-A80D-EC5EE6DA790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9B7CB76F-5427-496B-86E5-4ACBA5D30C86}"/>
                                            </p:graphicEl>
                                          </p:spTgt>
                                        </p:tgtEl>
                                        <p:attrNameLst>
                                          <p:attrName>style.visibility</p:attrName>
                                        </p:attrNameLst>
                                      </p:cBhvr>
                                      <p:to>
                                        <p:strVal val="visible"/>
                                      </p:to>
                                    </p:set>
                                    <p:animEffect transition="in" filter="fade">
                                      <p:cBhvr>
                                        <p:cTn id="17" dur="500"/>
                                        <p:tgtEl>
                                          <p:spTgt spid="4">
                                            <p:graphicEl>
                                              <a:dgm id="{9B7CB76F-5427-496B-86E5-4ACBA5D30C8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A19AC99F-C80D-4EF4-B35F-85DB1672B6F1}"/>
                                            </p:graphicEl>
                                          </p:spTgt>
                                        </p:tgtEl>
                                        <p:attrNameLst>
                                          <p:attrName>style.visibility</p:attrName>
                                        </p:attrNameLst>
                                      </p:cBhvr>
                                      <p:to>
                                        <p:strVal val="visible"/>
                                      </p:to>
                                    </p:set>
                                    <p:animEffect transition="in" filter="fade">
                                      <p:cBhvr>
                                        <p:cTn id="22" dur="500"/>
                                        <p:tgtEl>
                                          <p:spTgt spid="4">
                                            <p:graphicEl>
                                              <a:dgm id="{A19AC99F-C80D-4EF4-B35F-85DB1672B6F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6BF02F-7269-8CBE-9751-389D88D418B0}"/>
              </a:ext>
            </a:extLst>
          </p:cNvPr>
          <p:cNvSpPr>
            <a:spLocks noGrp="1"/>
          </p:cNvSpPr>
          <p:nvPr>
            <p:ph type="title"/>
          </p:nvPr>
        </p:nvSpPr>
        <p:spPr>
          <a:xfrm>
            <a:off x="6313" y="1272665"/>
            <a:ext cx="12207919" cy="3268520"/>
          </a:xfrm>
        </p:spPr>
        <p:txBody>
          <a:bodyPr vert="horz" lIns="91440" tIns="45720" rIns="91440" bIns="45720" rtlCol="0" anchor="b">
            <a:normAutofit/>
          </a:bodyPr>
          <a:lstStyle/>
          <a:p>
            <a:pPr algn="ctr"/>
            <a:r>
              <a:rPr lang="en-US" sz="4800" b="1">
                <a:solidFill>
                  <a:schemeClr val="accent2"/>
                </a:solidFill>
              </a:rPr>
              <a:t>Activity </a:t>
            </a:r>
            <a:br>
              <a:rPr lang="en-US" sz="4800" b="1">
                <a:solidFill>
                  <a:schemeClr val="accent2"/>
                </a:solidFill>
              </a:rPr>
            </a:br>
            <a:br>
              <a:rPr lang="en-US" sz="4800" b="1">
                <a:solidFill>
                  <a:schemeClr val="accent2"/>
                </a:solidFill>
              </a:rPr>
            </a:br>
            <a:r>
              <a:rPr lang="en-US" sz="4800" kern="1200">
                <a:solidFill>
                  <a:srgbClr val="FFFFFF"/>
                </a:solidFill>
                <a:latin typeface="+mj-lt"/>
                <a:ea typeface="+mj-ea"/>
                <a:cs typeface="+mj-cs"/>
              </a:rPr>
              <a:t>Run Reports</a:t>
            </a:r>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2214242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BEC9E033-74D3-E97B-6EF9-21AFE1F6EEA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CB3DE55-B228-F105-4183-102EEBAA0460}"/>
              </a:ext>
            </a:extLst>
          </p:cNvPr>
          <p:cNvSpPr txBox="1"/>
          <p:nvPr/>
        </p:nvSpPr>
        <p:spPr>
          <a:xfrm>
            <a:off x="1" y="661931"/>
            <a:ext cx="2526632" cy="707886"/>
          </a:xfrm>
          <a:prstGeom prst="rect">
            <a:avLst/>
          </a:prstGeom>
          <a:solidFill>
            <a:schemeClr val="accent2"/>
          </a:solidFill>
        </p:spPr>
        <p:txBody>
          <a:bodyPr wrap="square">
            <a:spAutoFit/>
          </a:bodyPr>
          <a:lstStyle/>
          <a:p>
            <a:endParaRPr lang="en-US" sz="4000">
              <a:solidFill>
                <a:schemeClr val="bg1"/>
              </a:solidFill>
            </a:endParaRPr>
          </a:p>
        </p:txBody>
      </p:sp>
      <p:sp>
        <p:nvSpPr>
          <p:cNvPr id="4" name="Title 3">
            <a:extLst>
              <a:ext uri="{FF2B5EF4-FFF2-40B4-BE49-F238E27FC236}">
                <a16:creationId xmlns:a16="http://schemas.microsoft.com/office/drawing/2014/main" id="{7BFD1761-A4C4-882A-DB6C-707C51BFE7D4}"/>
              </a:ext>
            </a:extLst>
          </p:cNvPr>
          <p:cNvSpPr>
            <a:spLocks noGrp="1"/>
          </p:cNvSpPr>
          <p:nvPr>
            <p:ph type="title"/>
          </p:nvPr>
        </p:nvSpPr>
        <p:spPr>
          <a:xfrm>
            <a:off x="838199" y="365125"/>
            <a:ext cx="11353799" cy="1325563"/>
          </a:xfrm>
        </p:spPr>
        <p:txBody>
          <a:bodyPr/>
          <a:lstStyle/>
          <a:p>
            <a:r>
              <a:rPr lang="en-US"/>
              <a:t>STEPS:  Run Reports</a:t>
            </a:r>
          </a:p>
        </p:txBody>
      </p:sp>
      <p:sp>
        <p:nvSpPr>
          <p:cNvPr id="5" name="Content Placeholder 4">
            <a:extLst>
              <a:ext uri="{FF2B5EF4-FFF2-40B4-BE49-F238E27FC236}">
                <a16:creationId xmlns:a16="http://schemas.microsoft.com/office/drawing/2014/main" id="{C4556F4F-2B3E-A75D-E607-E067CF093C58}"/>
              </a:ext>
            </a:extLst>
          </p:cNvPr>
          <p:cNvSpPr>
            <a:spLocks noGrp="1"/>
          </p:cNvSpPr>
          <p:nvPr>
            <p:ph idx="1"/>
          </p:nvPr>
        </p:nvSpPr>
        <p:spPr>
          <a:xfrm>
            <a:off x="5800344" y="1856923"/>
            <a:ext cx="6013704" cy="4351338"/>
          </a:xfrm>
        </p:spPr>
        <p:txBody>
          <a:bodyPr>
            <a:normAutofit/>
          </a:bodyPr>
          <a:lstStyle/>
          <a:p>
            <a:pPr marL="514350" indent="-514350">
              <a:buFont typeface="+mj-lt"/>
              <a:buAutoNum type="arabicPeriod"/>
            </a:pPr>
            <a:r>
              <a:rPr lang="en-US" sz="3200"/>
              <a:t>From Manager Dashboard, Click Reports</a:t>
            </a:r>
          </a:p>
          <a:p>
            <a:pPr marL="514350" indent="-514350">
              <a:buFont typeface="+mj-lt"/>
              <a:buAutoNum type="arabicPeriod"/>
            </a:pPr>
            <a:endParaRPr lang="en-US" sz="3200"/>
          </a:p>
          <a:p>
            <a:pPr marL="514350" indent="-514350">
              <a:buFont typeface="+mj-lt"/>
              <a:buAutoNum type="arabicPeriod"/>
            </a:pPr>
            <a:r>
              <a:rPr lang="en-US" sz="3200"/>
              <a:t>Scroll down to Run Report</a:t>
            </a:r>
          </a:p>
          <a:p>
            <a:pPr marL="514350" indent="-514350">
              <a:buFont typeface="+mj-lt"/>
              <a:buAutoNum type="arabicPeriod"/>
            </a:pPr>
            <a:endParaRPr lang="en-US" sz="3200"/>
          </a:p>
        </p:txBody>
      </p:sp>
      <p:pic>
        <p:nvPicPr>
          <p:cNvPr id="7" name="Picture 6">
            <a:extLst>
              <a:ext uri="{FF2B5EF4-FFF2-40B4-BE49-F238E27FC236}">
                <a16:creationId xmlns:a16="http://schemas.microsoft.com/office/drawing/2014/main" id="{F43A712A-BE81-D87F-26CC-DEB8C82B82CE}"/>
              </a:ext>
            </a:extLst>
          </p:cNvPr>
          <p:cNvPicPr>
            <a:picLocks noChangeAspect="1"/>
          </p:cNvPicPr>
          <p:nvPr/>
        </p:nvPicPr>
        <p:blipFill rotWithShape="1">
          <a:blip r:embed="rId5"/>
          <a:srcRect t="16742" r="53600" b="4639"/>
          <a:stretch/>
        </p:blipFill>
        <p:spPr>
          <a:xfrm>
            <a:off x="0" y="1690688"/>
            <a:ext cx="5657088" cy="5108448"/>
          </a:xfrm>
          <a:prstGeom prst="rect">
            <a:avLst/>
          </a:prstGeom>
        </p:spPr>
      </p:pic>
      <p:grpSp>
        <p:nvGrpSpPr>
          <p:cNvPr id="12" name="Group 11">
            <a:extLst>
              <a:ext uri="{FF2B5EF4-FFF2-40B4-BE49-F238E27FC236}">
                <a16:creationId xmlns:a16="http://schemas.microsoft.com/office/drawing/2014/main" id="{A5DFDCCA-6378-6CDB-1EF1-36264B6AB31C}"/>
              </a:ext>
            </a:extLst>
          </p:cNvPr>
          <p:cNvGrpSpPr/>
          <p:nvPr/>
        </p:nvGrpSpPr>
        <p:grpSpPr>
          <a:xfrm>
            <a:off x="1251111" y="4484405"/>
            <a:ext cx="3160807" cy="866421"/>
            <a:chOff x="1251111" y="4484405"/>
            <a:chExt cx="3160807" cy="866421"/>
          </a:xfrm>
        </p:grpSpPr>
        <p:sp>
          <p:nvSpPr>
            <p:cNvPr id="10" name="Arrow: Right 9">
              <a:extLst>
                <a:ext uri="{FF2B5EF4-FFF2-40B4-BE49-F238E27FC236}">
                  <a16:creationId xmlns:a16="http://schemas.microsoft.com/office/drawing/2014/main" id="{7BE4DB32-66EE-5313-2610-4961F64E13A0}"/>
                </a:ext>
              </a:extLst>
            </p:cNvPr>
            <p:cNvSpPr/>
            <p:nvPr/>
          </p:nvSpPr>
          <p:spPr>
            <a:xfrm rot="9083217">
              <a:off x="1251111" y="4759556"/>
              <a:ext cx="144521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FAA785C7-28CB-164B-E923-29C408B630A3}"/>
                </a:ext>
              </a:extLst>
            </p:cNvPr>
            <p:cNvSpPr txBox="1"/>
            <p:nvPr/>
          </p:nvSpPr>
          <p:spPr>
            <a:xfrm>
              <a:off x="2247898" y="4484405"/>
              <a:ext cx="2164020" cy="646331"/>
            </a:xfrm>
            <a:prstGeom prst="rect">
              <a:avLst/>
            </a:prstGeom>
            <a:solidFill>
              <a:schemeClr val="accent6"/>
            </a:solidFill>
          </p:spPr>
          <p:txBody>
            <a:bodyPr wrap="square" rtlCol="0">
              <a:spAutoFit/>
            </a:bodyPr>
            <a:lstStyle/>
            <a:p>
              <a:r>
                <a:rPr lang="en-US" sz="3600">
                  <a:solidFill>
                    <a:schemeClr val="bg1"/>
                  </a:solidFill>
                </a:rPr>
                <a:t>1. Reports</a:t>
              </a:r>
            </a:p>
          </p:txBody>
        </p:sp>
      </p:grpSp>
      <p:pic>
        <p:nvPicPr>
          <p:cNvPr id="14" name="Picture 13">
            <a:extLst>
              <a:ext uri="{FF2B5EF4-FFF2-40B4-BE49-F238E27FC236}">
                <a16:creationId xmlns:a16="http://schemas.microsoft.com/office/drawing/2014/main" id="{252ACFF4-4901-6513-32FF-F2AE17A94421}"/>
              </a:ext>
            </a:extLst>
          </p:cNvPr>
          <p:cNvPicPr>
            <a:picLocks noChangeAspect="1"/>
          </p:cNvPicPr>
          <p:nvPr/>
        </p:nvPicPr>
        <p:blipFill rotWithShape="1">
          <a:blip r:embed="rId6"/>
          <a:srcRect l="1" t="21380" r="53599" b="12519"/>
          <a:stretch/>
        </p:blipFill>
        <p:spPr>
          <a:xfrm>
            <a:off x="-1" y="2563020"/>
            <a:ext cx="5657088" cy="4294980"/>
          </a:xfrm>
          <a:prstGeom prst="rect">
            <a:avLst/>
          </a:prstGeom>
        </p:spPr>
      </p:pic>
      <p:grpSp>
        <p:nvGrpSpPr>
          <p:cNvPr id="15" name="Group 14">
            <a:extLst>
              <a:ext uri="{FF2B5EF4-FFF2-40B4-BE49-F238E27FC236}">
                <a16:creationId xmlns:a16="http://schemas.microsoft.com/office/drawing/2014/main" id="{2E46231B-FE5D-AF0E-21C1-F11E2EF8BDCE}"/>
              </a:ext>
            </a:extLst>
          </p:cNvPr>
          <p:cNvGrpSpPr/>
          <p:nvPr/>
        </p:nvGrpSpPr>
        <p:grpSpPr>
          <a:xfrm>
            <a:off x="1463049" y="5262356"/>
            <a:ext cx="3733718" cy="866421"/>
            <a:chOff x="1251111" y="4484405"/>
            <a:chExt cx="3733718" cy="866421"/>
          </a:xfrm>
        </p:grpSpPr>
        <p:sp>
          <p:nvSpPr>
            <p:cNvPr id="16" name="Arrow: Right 15">
              <a:extLst>
                <a:ext uri="{FF2B5EF4-FFF2-40B4-BE49-F238E27FC236}">
                  <a16:creationId xmlns:a16="http://schemas.microsoft.com/office/drawing/2014/main" id="{E2C72868-A844-8D9F-E973-010748D13101}"/>
                </a:ext>
              </a:extLst>
            </p:cNvPr>
            <p:cNvSpPr/>
            <p:nvPr/>
          </p:nvSpPr>
          <p:spPr>
            <a:xfrm rot="9083217">
              <a:off x="1251111" y="4759556"/>
              <a:ext cx="144521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id="{925EAF48-6539-265B-A090-466CBA6C89BA}"/>
                </a:ext>
              </a:extLst>
            </p:cNvPr>
            <p:cNvSpPr txBox="1"/>
            <p:nvPr/>
          </p:nvSpPr>
          <p:spPr>
            <a:xfrm>
              <a:off x="2247897" y="4484405"/>
              <a:ext cx="2736932" cy="646331"/>
            </a:xfrm>
            <a:prstGeom prst="rect">
              <a:avLst/>
            </a:prstGeom>
            <a:solidFill>
              <a:schemeClr val="accent6"/>
            </a:solidFill>
          </p:spPr>
          <p:txBody>
            <a:bodyPr wrap="square" rtlCol="0">
              <a:spAutoFit/>
            </a:bodyPr>
            <a:lstStyle/>
            <a:p>
              <a:r>
                <a:rPr lang="en-US" sz="3600">
                  <a:solidFill>
                    <a:schemeClr val="bg1"/>
                  </a:solidFill>
                </a:rPr>
                <a:t>2. Run Report</a:t>
              </a:r>
            </a:p>
          </p:txBody>
        </p:sp>
      </p:grpSp>
    </p:spTree>
    <p:custDataLst>
      <p:tags r:id="rId1"/>
    </p:custDataLst>
    <p:extLst>
      <p:ext uri="{BB962C8B-B14F-4D97-AF65-F5344CB8AC3E}">
        <p14:creationId xmlns:p14="http://schemas.microsoft.com/office/powerpoint/2010/main" val="42597990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500"/>
                                        <p:tgtEl>
                                          <p:spTgt spid="7"/>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47"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BEC9E033-74D3-E97B-6EF9-21AFE1F6EEA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CB3DE55-B228-F105-4183-102EEBAA0460}"/>
              </a:ext>
            </a:extLst>
          </p:cNvPr>
          <p:cNvSpPr txBox="1"/>
          <p:nvPr/>
        </p:nvSpPr>
        <p:spPr>
          <a:xfrm>
            <a:off x="1" y="661931"/>
            <a:ext cx="2526632" cy="707886"/>
          </a:xfrm>
          <a:prstGeom prst="rect">
            <a:avLst/>
          </a:prstGeom>
          <a:solidFill>
            <a:schemeClr val="accent2"/>
          </a:solidFill>
        </p:spPr>
        <p:txBody>
          <a:bodyPr wrap="square">
            <a:spAutoFit/>
          </a:bodyPr>
          <a:lstStyle/>
          <a:p>
            <a:endParaRPr lang="en-US" sz="4000">
              <a:solidFill>
                <a:schemeClr val="bg1"/>
              </a:solidFill>
            </a:endParaRPr>
          </a:p>
        </p:txBody>
      </p:sp>
      <p:sp>
        <p:nvSpPr>
          <p:cNvPr id="4" name="Title 3">
            <a:extLst>
              <a:ext uri="{FF2B5EF4-FFF2-40B4-BE49-F238E27FC236}">
                <a16:creationId xmlns:a16="http://schemas.microsoft.com/office/drawing/2014/main" id="{7BFD1761-A4C4-882A-DB6C-707C51BFE7D4}"/>
              </a:ext>
            </a:extLst>
          </p:cNvPr>
          <p:cNvSpPr>
            <a:spLocks noGrp="1"/>
          </p:cNvSpPr>
          <p:nvPr>
            <p:ph type="title"/>
          </p:nvPr>
        </p:nvSpPr>
        <p:spPr>
          <a:xfrm>
            <a:off x="838199" y="365125"/>
            <a:ext cx="11353799" cy="1325563"/>
          </a:xfrm>
        </p:spPr>
        <p:txBody>
          <a:bodyPr/>
          <a:lstStyle/>
          <a:p>
            <a:r>
              <a:rPr lang="en-US"/>
              <a:t>STEPS:  Run Reports </a:t>
            </a:r>
          </a:p>
        </p:txBody>
      </p:sp>
      <p:pic>
        <p:nvPicPr>
          <p:cNvPr id="19" name="Picture 18">
            <a:extLst>
              <a:ext uri="{FF2B5EF4-FFF2-40B4-BE49-F238E27FC236}">
                <a16:creationId xmlns:a16="http://schemas.microsoft.com/office/drawing/2014/main" id="{1592BC16-1CE1-AC02-5322-FB2E9B4A803A}"/>
              </a:ext>
            </a:extLst>
          </p:cNvPr>
          <p:cNvPicPr>
            <a:picLocks noChangeAspect="1"/>
          </p:cNvPicPr>
          <p:nvPr/>
        </p:nvPicPr>
        <p:blipFill rotWithShape="1">
          <a:blip r:embed="rId5">
            <a:extLst>
              <a:ext uri="{28A0092B-C50C-407E-A947-70E740481C1C}">
                <a14:useLocalDpi xmlns:a14="http://schemas.microsoft.com/office/drawing/2010/main" val="0"/>
              </a:ext>
            </a:extLst>
          </a:blip>
          <a:srcRect t="15487" b="15487"/>
          <a:stretch/>
        </p:blipFill>
        <p:spPr>
          <a:xfrm>
            <a:off x="213865" y="1861830"/>
            <a:ext cx="11764269" cy="4327736"/>
          </a:xfrm>
          <a:prstGeom prst="rect">
            <a:avLst/>
          </a:prstGeom>
        </p:spPr>
      </p:pic>
      <p:grpSp>
        <p:nvGrpSpPr>
          <p:cNvPr id="22" name="Group 21">
            <a:extLst>
              <a:ext uri="{FF2B5EF4-FFF2-40B4-BE49-F238E27FC236}">
                <a16:creationId xmlns:a16="http://schemas.microsoft.com/office/drawing/2014/main" id="{BD61EC6D-12DE-DFE1-74C1-1E81B3E3A581}"/>
              </a:ext>
            </a:extLst>
          </p:cNvPr>
          <p:cNvGrpSpPr/>
          <p:nvPr/>
        </p:nvGrpSpPr>
        <p:grpSpPr>
          <a:xfrm>
            <a:off x="7222608" y="3525686"/>
            <a:ext cx="3735504" cy="1113107"/>
            <a:chOff x="7902231" y="4047503"/>
            <a:chExt cx="3735504" cy="1113107"/>
          </a:xfrm>
        </p:grpSpPr>
        <p:sp>
          <p:nvSpPr>
            <p:cNvPr id="8" name="Arrow: Right 7">
              <a:extLst>
                <a:ext uri="{FF2B5EF4-FFF2-40B4-BE49-F238E27FC236}">
                  <a16:creationId xmlns:a16="http://schemas.microsoft.com/office/drawing/2014/main" id="{C8F4B7B5-1686-1C65-D07E-6E1F650FFDAE}"/>
                </a:ext>
              </a:extLst>
            </p:cNvPr>
            <p:cNvSpPr/>
            <p:nvPr/>
          </p:nvSpPr>
          <p:spPr>
            <a:xfrm rot="8290710">
              <a:off x="7902231" y="4569340"/>
              <a:ext cx="144521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531B1A71-4B82-2AA5-56D5-22427D8BD598}"/>
                </a:ext>
              </a:extLst>
            </p:cNvPr>
            <p:cNvSpPr txBox="1"/>
            <p:nvPr/>
          </p:nvSpPr>
          <p:spPr>
            <a:xfrm>
              <a:off x="8731768" y="4047503"/>
              <a:ext cx="2905967" cy="646331"/>
            </a:xfrm>
            <a:prstGeom prst="rect">
              <a:avLst/>
            </a:prstGeom>
            <a:solidFill>
              <a:schemeClr val="accent6"/>
            </a:solidFill>
          </p:spPr>
          <p:txBody>
            <a:bodyPr wrap="square" rtlCol="0">
              <a:spAutoFit/>
            </a:bodyPr>
            <a:lstStyle/>
            <a:p>
              <a:r>
                <a:rPr lang="en-US" sz="3600">
                  <a:solidFill>
                    <a:schemeClr val="bg1"/>
                  </a:solidFill>
                </a:rPr>
                <a:t>4. Run Report</a:t>
              </a:r>
            </a:p>
          </p:txBody>
        </p:sp>
      </p:grpSp>
      <p:grpSp>
        <p:nvGrpSpPr>
          <p:cNvPr id="21" name="Group 20">
            <a:extLst>
              <a:ext uri="{FF2B5EF4-FFF2-40B4-BE49-F238E27FC236}">
                <a16:creationId xmlns:a16="http://schemas.microsoft.com/office/drawing/2014/main" id="{C5FF417B-2D90-DAEC-636A-ABE67AF513BA}"/>
              </a:ext>
            </a:extLst>
          </p:cNvPr>
          <p:cNvGrpSpPr/>
          <p:nvPr/>
        </p:nvGrpSpPr>
        <p:grpSpPr>
          <a:xfrm>
            <a:off x="5982924" y="1604678"/>
            <a:ext cx="5995210" cy="1809747"/>
            <a:chOff x="5281909" y="3147975"/>
            <a:chExt cx="5995210" cy="1809747"/>
          </a:xfrm>
        </p:grpSpPr>
        <p:sp>
          <p:nvSpPr>
            <p:cNvPr id="9" name="Arrow: Right 8">
              <a:extLst>
                <a:ext uri="{FF2B5EF4-FFF2-40B4-BE49-F238E27FC236}">
                  <a16:creationId xmlns:a16="http://schemas.microsoft.com/office/drawing/2014/main" id="{3929D4D7-73C4-1D9E-97D4-6770C5CE3C3F}"/>
                </a:ext>
              </a:extLst>
            </p:cNvPr>
            <p:cNvSpPr/>
            <p:nvPr/>
          </p:nvSpPr>
          <p:spPr>
            <a:xfrm rot="7721943">
              <a:off x="4854938" y="3939482"/>
              <a:ext cx="144521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id="{578CCFDF-0DEF-8252-2140-FF122F26CEB9}"/>
                </a:ext>
              </a:extLst>
            </p:cNvPr>
            <p:cNvSpPr txBox="1"/>
            <p:nvPr/>
          </p:nvSpPr>
          <p:spPr>
            <a:xfrm>
              <a:off x="5856396" y="3147975"/>
              <a:ext cx="5420723" cy="1200329"/>
            </a:xfrm>
            <a:prstGeom prst="rect">
              <a:avLst/>
            </a:prstGeom>
            <a:solidFill>
              <a:schemeClr val="accent6"/>
            </a:solidFill>
          </p:spPr>
          <p:txBody>
            <a:bodyPr wrap="square" rtlCol="0">
              <a:spAutoFit/>
            </a:bodyPr>
            <a:lstStyle/>
            <a:p>
              <a:r>
                <a:rPr lang="en-US" sz="3600" dirty="0">
                  <a:solidFill>
                    <a:schemeClr val="bg1"/>
                  </a:solidFill>
                </a:rPr>
                <a:t>3. Learner Activity Report …Requiring EDI Roster…</a:t>
              </a:r>
            </a:p>
          </p:txBody>
        </p:sp>
      </p:grpSp>
      <p:grpSp>
        <p:nvGrpSpPr>
          <p:cNvPr id="20" name="Group 19">
            <a:extLst>
              <a:ext uri="{FF2B5EF4-FFF2-40B4-BE49-F238E27FC236}">
                <a16:creationId xmlns:a16="http://schemas.microsoft.com/office/drawing/2014/main" id="{94C48AE1-D143-E4CD-C33E-5A2E2EB37794}"/>
              </a:ext>
            </a:extLst>
          </p:cNvPr>
          <p:cNvGrpSpPr/>
          <p:nvPr/>
        </p:nvGrpSpPr>
        <p:grpSpPr>
          <a:xfrm>
            <a:off x="8239319" y="4638793"/>
            <a:ext cx="3405423" cy="1107775"/>
            <a:chOff x="8390145" y="4721094"/>
            <a:chExt cx="3405423" cy="1107775"/>
          </a:xfrm>
        </p:grpSpPr>
        <p:sp>
          <p:nvSpPr>
            <p:cNvPr id="14" name="TextBox 13">
              <a:extLst>
                <a:ext uri="{FF2B5EF4-FFF2-40B4-BE49-F238E27FC236}">
                  <a16:creationId xmlns:a16="http://schemas.microsoft.com/office/drawing/2014/main" id="{578CCFDF-0DEF-8252-2140-FF122F26CEB9}"/>
                </a:ext>
              </a:extLst>
            </p:cNvPr>
            <p:cNvSpPr txBox="1"/>
            <p:nvPr/>
          </p:nvSpPr>
          <p:spPr>
            <a:xfrm>
              <a:off x="8390145" y="4721094"/>
              <a:ext cx="3405423" cy="646331"/>
            </a:xfrm>
            <a:prstGeom prst="rect">
              <a:avLst/>
            </a:prstGeom>
            <a:solidFill>
              <a:schemeClr val="accent6"/>
            </a:solidFill>
          </p:spPr>
          <p:txBody>
            <a:bodyPr wrap="square" rtlCol="0">
              <a:spAutoFit/>
            </a:bodyPr>
            <a:lstStyle/>
            <a:p>
              <a:r>
                <a:rPr lang="en-US" sz="3600">
                  <a:solidFill>
                    <a:schemeClr val="bg1"/>
                  </a:solidFill>
                </a:rPr>
                <a:t>5. Export to Excel</a:t>
              </a:r>
            </a:p>
          </p:txBody>
        </p:sp>
        <p:sp>
          <p:nvSpPr>
            <p:cNvPr id="18" name="Arrow: Right 17">
              <a:extLst>
                <a:ext uri="{FF2B5EF4-FFF2-40B4-BE49-F238E27FC236}">
                  <a16:creationId xmlns:a16="http://schemas.microsoft.com/office/drawing/2014/main" id="{E684EDE4-EF13-5C6C-3672-D50C4149A1AE}"/>
                </a:ext>
              </a:extLst>
            </p:cNvPr>
            <p:cNvSpPr/>
            <p:nvPr/>
          </p:nvSpPr>
          <p:spPr>
            <a:xfrm rot="8290710">
              <a:off x="9480137" y="5282677"/>
              <a:ext cx="923786" cy="546192"/>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grpSp>
    </p:spTree>
    <p:custDataLst>
      <p:tags r:id="rId1"/>
    </p:custDataLst>
    <p:extLst>
      <p:ext uri="{BB962C8B-B14F-4D97-AF65-F5344CB8AC3E}">
        <p14:creationId xmlns:p14="http://schemas.microsoft.com/office/powerpoint/2010/main" val="1108564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594C7-0C25-B4F2-402C-4E2023B18A84}"/>
            </a:ext>
          </a:extLst>
        </p:cNvPr>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A6C54812-68B4-73FE-2523-A530ACC522C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BB8461E-9757-908E-41BB-AD40596F3839}"/>
              </a:ext>
            </a:extLst>
          </p:cNvPr>
          <p:cNvSpPr txBox="1"/>
          <p:nvPr/>
        </p:nvSpPr>
        <p:spPr>
          <a:xfrm>
            <a:off x="1" y="661931"/>
            <a:ext cx="2526632" cy="707886"/>
          </a:xfrm>
          <a:prstGeom prst="rect">
            <a:avLst/>
          </a:prstGeom>
          <a:solidFill>
            <a:schemeClr val="accent2"/>
          </a:solidFill>
        </p:spPr>
        <p:txBody>
          <a:bodyPr wrap="square">
            <a:spAutoFit/>
          </a:bodyPr>
          <a:lstStyle/>
          <a:p>
            <a:endParaRPr lang="en-US" sz="4000">
              <a:solidFill>
                <a:schemeClr val="bg1"/>
              </a:solidFill>
            </a:endParaRPr>
          </a:p>
        </p:txBody>
      </p:sp>
      <p:sp>
        <p:nvSpPr>
          <p:cNvPr id="4" name="Title 3">
            <a:extLst>
              <a:ext uri="{FF2B5EF4-FFF2-40B4-BE49-F238E27FC236}">
                <a16:creationId xmlns:a16="http://schemas.microsoft.com/office/drawing/2014/main" id="{AD638CC3-ABDD-9A8A-678D-9DAF58A26F3E}"/>
              </a:ext>
            </a:extLst>
          </p:cNvPr>
          <p:cNvSpPr>
            <a:spLocks noGrp="1"/>
          </p:cNvSpPr>
          <p:nvPr>
            <p:ph type="title"/>
          </p:nvPr>
        </p:nvSpPr>
        <p:spPr>
          <a:xfrm>
            <a:off x="838199" y="365125"/>
            <a:ext cx="11353799" cy="1325563"/>
          </a:xfrm>
        </p:spPr>
        <p:txBody>
          <a:bodyPr/>
          <a:lstStyle/>
          <a:p>
            <a:r>
              <a:rPr lang="en-US"/>
              <a:t>STEPS:  Run Reports </a:t>
            </a:r>
          </a:p>
        </p:txBody>
      </p:sp>
      <p:grpSp>
        <p:nvGrpSpPr>
          <p:cNvPr id="7" name="Group 6">
            <a:extLst>
              <a:ext uri="{FF2B5EF4-FFF2-40B4-BE49-F238E27FC236}">
                <a16:creationId xmlns:a16="http://schemas.microsoft.com/office/drawing/2014/main" id="{80658267-0501-6BF7-BCFF-025D9127DDE4}"/>
              </a:ext>
            </a:extLst>
          </p:cNvPr>
          <p:cNvGrpSpPr/>
          <p:nvPr/>
        </p:nvGrpSpPr>
        <p:grpSpPr>
          <a:xfrm>
            <a:off x="0" y="2352619"/>
            <a:ext cx="11879912" cy="3937192"/>
            <a:chOff x="0" y="2352619"/>
            <a:chExt cx="11879912" cy="3937192"/>
          </a:xfrm>
        </p:grpSpPr>
        <p:pic>
          <p:nvPicPr>
            <p:cNvPr id="19" name="Picture 18">
              <a:extLst>
                <a:ext uri="{FF2B5EF4-FFF2-40B4-BE49-F238E27FC236}">
                  <a16:creationId xmlns:a16="http://schemas.microsoft.com/office/drawing/2014/main" id="{5C579962-DE75-E295-B624-20B29ABA9B73}"/>
                </a:ext>
              </a:extLst>
            </p:cNvPr>
            <p:cNvPicPr>
              <a:picLocks noChangeAspect="1"/>
            </p:cNvPicPr>
            <p:nvPr/>
          </p:nvPicPr>
          <p:blipFill rotWithShape="1">
            <a:blip r:embed="rId5">
              <a:extLst>
                <a:ext uri="{28A0092B-C50C-407E-A947-70E740481C1C}">
                  <a14:useLocalDpi xmlns:a14="http://schemas.microsoft.com/office/drawing/2010/main" val="0"/>
                </a:ext>
              </a:extLst>
            </a:blip>
            <a:srcRect l="3489" t="42925" r="29008" b="17284"/>
            <a:stretch/>
          </p:blipFill>
          <p:spPr>
            <a:xfrm>
              <a:off x="0" y="2352619"/>
              <a:ext cx="11879912" cy="3937192"/>
            </a:xfrm>
            <a:prstGeom prst="rect">
              <a:avLst/>
            </a:prstGeom>
          </p:spPr>
        </p:pic>
        <p:sp>
          <p:nvSpPr>
            <p:cNvPr id="5" name="Rectangle 4">
              <a:extLst>
                <a:ext uri="{FF2B5EF4-FFF2-40B4-BE49-F238E27FC236}">
                  <a16:creationId xmlns:a16="http://schemas.microsoft.com/office/drawing/2014/main" id="{A23B68EB-DB0E-12AD-89E7-2B44DC425F36}"/>
                </a:ext>
              </a:extLst>
            </p:cNvPr>
            <p:cNvSpPr/>
            <p:nvPr/>
          </p:nvSpPr>
          <p:spPr>
            <a:xfrm>
              <a:off x="622169" y="2845672"/>
              <a:ext cx="678730" cy="3444139"/>
            </a:xfrm>
            <a:prstGeom prst="rect">
              <a:avLst/>
            </a:prstGeom>
            <a:solidFill>
              <a:srgbClr val="A6A6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70909A9-C67A-B6F6-0C86-933A628D1626}"/>
              </a:ext>
            </a:extLst>
          </p:cNvPr>
          <p:cNvGrpSpPr/>
          <p:nvPr/>
        </p:nvGrpSpPr>
        <p:grpSpPr>
          <a:xfrm>
            <a:off x="7189135" y="3835163"/>
            <a:ext cx="4250196" cy="1686381"/>
            <a:chOff x="7342416" y="4812743"/>
            <a:chExt cx="4250196" cy="1686381"/>
          </a:xfrm>
        </p:grpSpPr>
        <p:sp>
          <p:nvSpPr>
            <p:cNvPr id="14" name="TextBox 13">
              <a:extLst>
                <a:ext uri="{FF2B5EF4-FFF2-40B4-BE49-F238E27FC236}">
                  <a16:creationId xmlns:a16="http://schemas.microsoft.com/office/drawing/2014/main" id="{12DA0581-713C-A73C-4D2F-96534A60C562}"/>
                </a:ext>
              </a:extLst>
            </p:cNvPr>
            <p:cNvSpPr txBox="1"/>
            <p:nvPr/>
          </p:nvSpPr>
          <p:spPr>
            <a:xfrm>
              <a:off x="8427467" y="5298795"/>
              <a:ext cx="3165145" cy="1200329"/>
            </a:xfrm>
            <a:prstGeom prst="rect">
              <a:avLst/>
            </a:prstGeom>
            <a:solidFill>
              <a:schemeClr val="accent6"/>
            </a:solidFill>
          </p:spPr>
          <p:txBody>
            <a:bodyPr wrap="square" rtlCol="0">
              <a:spAutoFit/>
            </a:bodyPr>
            <a:lstStyle/>
            <a:p>
              <a:r>
                <a:rPr lang="en-US" sz="3600">
                  <a:solidFill>
                    <a:schemeClr val="bg1"/>
                  </a:solidFill>
                </a:rPr>
                <a:t>Still Enrolled / In Progress</a:t>
              </a:r>
            </a:p>
          </p:txBody>
        </p:sp>
        <p:sp>
          <p:nvSpPr>
            <p:cNvPr id="18" name="Arrow: Right 17">
              <a:extLst>
                <a:ext uri="{FF2B5EF4-FFF2-40B4-BE49-F238E27FC236}">
                  <a16:creationId xmlns:a16="http://schemas.microsoft.com/office/drawing/2014/main" id="{0124CC4C-163D-F94F-FB79-37C4BE2AC4B8}"/>
                </a:ext>
              </a:extLst>
            </p:cNvPr>
            <p:cNvSpPr/>
            <p:nvPr/>
          </p:nvSpPr>
          <p:spPr>
            <a:xfrm rot="12560011">
              <a:off x="7342416" y="4812743"/>
              <a:ext cx="1290114" cy="651895"/>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grpSp>
      <p:grpSp>
        <p:nvGrpSpPr>
          <p:cNvPr id="22" name="Group 21">
            <a:extLst>
              <a:ext uri="{FF2B5EF4-FFF2-40B4-BE49-F238E27FC236}">
                <a16:creationId xmlns:a16="http://schemas.microsoft.com/office/drawing/2014/main" id="{527A0517-68FA-26FB-9960-940BCB989CE9}"/>
              </a:ext>
            </a:extLst>
          </p:cNvPr>
          <p:cNvGrpSpPr/>
          <p:nvPr/>
        </p:nvGrpSpPr>
        <p:grpSpPr>
          <a:xfrm>
            <a:off x="7126174" y="855484"/>
            <a:ext cx="4753738" cy="1937944"/>
            <a:chOff x="8731768" y="4047503"/>
            <a:chExt cx="4753738" cy="1937944"/>
          </a:xfrm>
        </p:grpSpPr>
        <p:sp>
          <p:nvSpPr>
            <p:cNvPr id="8" name="Arrow: Right 7">
              <a:extLst>
                <a:ext uri="{FF2B5EF4-FFF2-40B4-BE49-F238E27FC236}">
                  <a16:creationId xmlns:a16="http://schemas.microsoft.com/office/drawing/2014/main" id="{A1505167-52E7-2826-855E-0F232AF67AF9}"/>
                </a:ext>
              </a:extLst>
            </p:cNvPr>
            <p:cNvSpPr/>
            <p:nvPr/>
          </p:nvSpPr>
          <p:spPr>
            <a:xfrm rot="7157701">
              <a:off x="8545771" y="4967207"/>
              <a:ext cx="144521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86EC22CF-D5C2-ADAD-5664-C4D13E9F22AC}"/>
                </a:ext>
              </a:extLst>
            </p:cNvPr>
            <p:cNvSpPr txBox="1"/>
            <p:nvPr/>
          </p:nvSpPr>
          <p:spPr>
            <a:xfrm>
              <a:off x="8731768" y="4047503"/>
              <a:ext cx="4753738" cy="1200329"/>
            </a:xfrm>
            <a:prstGeom prst="rect">
              <a:avLst/>
            </a:prstGeom>
            <a:solidFill>
              <a:schemeClr val="accent6"/>
            </a:solidFill>
          </p:spPr>
          <p:txBody>
            <a:bodyPr wrap="square" rtlCol="0">
              <a:spAutoFit/>
            </a:bodyPr>
            <a:lstStyle/>
            <a:p>
              <a:r>
                <a:rPr lang="en-US" sz="3600" dirty="0">
                  <a:solidFill>
                    <a:schemeClr val="bg1"/>
                  </a:solidFill>
                </a:rPr>
                <a:t>Completed in Portal Needs EDI roster added</a:t>
              </a:r>
            </a:p>
          </p:txBody>
        </p:sp>
      </p:grpSp>
    </p:spTree>
    <p:custDataLst>
      <p:tags r:id="rId1"/>
    </p:custDataLst>
    <p:extLst>
      <p:ext uri="{BB962C8B-B14F-4D97-AF65-F5344CB8AC3E}">
        <p14:creationId xmlns:p14="http://schemas.microsoft.com/office/powerpoint/2010/main" val="38111151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A2929-6401-63CE-EDD2-91F0228736AA}"/>
            </a:ext>
          </a:extLst>
        </p:cNvPr>
        <p:cNvGrpSpPr/>
        <p:nvPr/>
      </p:nvGrpSpPr>
      <p:grpSpPr>
        <a:xfrm>
          <a:off x="0" y="0"/>
          <a:ext cx="0" cy="0"/>
          <a:chOff x="0" y="0"/>
          <a:chExt cx="0" cy="0"/>
        </a:xfrm>
      </p:grpSpPr>
      <p:pic>
        <p:nvPicPr>
          <p:cNvPr id="2" name="Picture 1" descr="White stairway with light at the top">
            <a:extLst>
              <a:ext uri="{FF2B5EF4-FFF2-40B4-BE49-F238E27FC236}">
                <a16:creationId xmlns:a16="http://schemas.microsoft.com/office/drawing/2014/main" id="{27F605E0-B51B-3F6D-B9E0-FFDF1CFEC8AF}"/>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A5D17C-F590-BE3C-B0B3-D2963EE271F1}"/>
              </a:ext>
            </a:extLst>
          </p:cNvPr>
          <p:cNvSpPr txBox="1"/>
          <p:nvPr/>
        </p:nvSpPr>
        <p:spPr>
          <a:xfrm>
            <a:off x="1" y="661931"/>
            <a:ext cx="2526632" cy="707886"/>
          </a:xfrm>
          <a:prstGeom prst="rect">
            <a:avLst/>
          </a:prstGeom>
          <a:solidFill>
            <a:schemeClr val="accent2"/>
          </a:solidFill>
        </p:spPr>
        <p:txBody>
          <a:bodyPr wrap="square">
            <a:spAutoFit/>
          </a:bodyPr>
          <a:lstStyle/>
          <a:p>
            <a:endParaRPr lang="en-US" sz="4000">
              <a:solidFill>
                <a:schemeClr val="bg1"/>
              </a:solidFill>
            </a:endParaRPr>
          </a:p>
        </p:txBody>
      </p:sp>
      <p:sp>
        <p:nvSpPr>
          <p:cNvPr id="4" name="Title 3">
            <a:extLst>
              <a:ext uri="{FF2B5EF4-FFF2-40B4-BE49-F238E27FC236}">
                <a16:creationId xmlns:a16="http://schemas.microsoft.com/office/drawing/2014/main" id="{A1D6AEB2-9D0C-8F98-0ABB-A79B69BA5E7B}"/>
              </a:ext>
            </a:extLst>
          </p:cNvPr>
          <p:cNvSpPr>
            <a:spLocks noGrp="1"/>
          </p:cNvSpPr>
          <p:nvPr>
            <p:ph type="title"/>
          </p:nvPr>
        </p:nvSpPr>
        <p:spPr>
          <a:xfrm>
            <a:off x="838199" y="365125"/>
            <a:ext cx="11353799" cy="1325563"/>
          </a:xfrm>
        </p:spPr>
        <p:txBody>
          <a:bodyPr/>
          <a:lstStyle/>
          <a:p>
            <a:r>
              <a:rPr lang="en-US" dirty="0"/>
              <a:t>STEPS:  Run Reports </a:t>
            </a:r>
          </a:p>
        </p:txBody>
      </p:sp>
      <p:pic>
        <p:nvPicPr>
          <p:cNvPr id="19" name="Picture 18">
            <a:extLst>
              <a:ext uri="{FF2B5EF4-FFF2-40B4-BE49-F238E27FC236}">
                <a16:creationId xmlns:a16="http://schemas.microsoft.com/office/drawing/2014/main" id="{4EFE7320-B325-2252-B8B4-4CE0F372EC89}"/>
              </a:ext>
            </a:extLst>
          </p:cNvPr>
          <p:cNvPicPr>
            <a:picLocks noChangeAspect="1"/>
          </p:cNvPicPr>
          <p:nvPr/>
        </p:nvPicPr>
        <p:blipFill rotWithShape="1">
          <a:blip r:embed="rId5">
            <a:extLst>
              <a:ext uri="{28A0092B-C50C-407E-A947-70E740481C1C}">
                <a14:useLocalDpi xmlns:a14="http://schemas.microsoft.com/office/drawing/2010/main" val="0"/>
              </a:ext>
            </a:extLst>
          </a:blip>
          <a:srcRect t="15486" r="33133" b="20910"/>
          <a:stretch/>
        </p:blipFill>
        <p:spPr>
          <a:xfrm>
            <a:off x="785177" y="1369817"/>
            <a:ext cx="10826337" cy="5488183"/>
          </a:xfrm>
          <a:prstGeom prst="rect">
            <a:avLst/>
          </a:prstGeom>
        </p:spPr>
      </p:pic>
      <p:grpSp>
        <p:nvGrpSpPr>
          <p:cNvPr id="5" name="Group 4">
            <a:extLst>
              <a:ext uri="{FF2B5EF4-FFF2-40B4-BE49-F238E27FC236}">
                <a16:creationId xmlns:a16="http://schemas.microsoft.com/office/drawing/2014/main" id="{37BEF65D-F027-3B0E-11E9-AEDBB57167CC}"/>
              </a:ext>
            </a:extLst>
          </p:cNvPr>
          <p:cNvGrpSpPr/>
          <p:nvPr/>
        </p:nvGrpSpPr>
        <p:grpSpPr>
          <a:xfrm>
            <a:off x="5467057" y="1491056"/>
            <a:ext cx="4883574" cy="1937944"/>
            <a:chOff x="8731768" y="4047503"/>
            <a:chExt cx="4883574" cy="1937944"/>
          </a:xfrm>
        </p:grpSpPr>
        <p:sp>
          <p:nvSpPr>
            <p:cNvPr id="6" name="Arrow: Right 5">
              <a:extLst>
                <a:ext uri="{FF2B5EF4-FFF2-40B4-BE49-F238E27FC236}">
                  <a16:creationId xmlns:a16="http://schemas.microsoft.com/office/drawing/2014/main" id="{0E5D9525-81E4-3F5D-A388-79D00C337C32}"/>
                </a:ext>
              </a:extLst>
            </p:cNvPr>
            <p:cNvSpPr/>
            <p:nvPr/>
          </p:nvSpPr>
          <p:spPr>
            <a:xfrm rot="7157701">
              <a:off x="8545771" y="4967207"/>
              <a:ext cx="144521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D73E5D81-55BE-2EB1-63FE-B613B99A7F79}"/>
                </a:ext>
              </a:extLst>
            </p:cNvPr>
            <p:cNvSpPr txBox="1"/>
            <p:nvPr/>
          </p:nvSpPr>
          <p:spPr>
            <a:xfrm>
              <a:off x="8731768" y="4047503"/>
              <a:ext cx="4883574" cy="1200329"/>
            </a:xfrm>
            <a:prstGeom prst="rect">
              <a:avLst/>
            </a:prstGeom>
            <a:solidFill>
              <a:schemeClr val="accent6"/>
            </a:solidFill>
          </p:spPr>
          <p:txBody>
            <a:bodyPr wrap="square" rtlCol="0">
              <a:spAutoFit/>
            </a:bodyPr>
            <a:lstStyle/>
            <a:p>
              <a:r>
                <a:rPr lang="en-US" sz="3600" dirty="0">
                  <a:solidFill>
                    <a:schemeClr val="bg1"/>
                  </a:solidFill>
                </a:rPr>
                <a:t>Use reports with “Learner Activity” in title</a:t>
              </a:r>
            </a:p>
          </p:txBody>
        </p:sp>
      </p:grpSp>
    </p:spTree>
    <p:custDataLst>
      <p:tags r:id="rId1"/>
    </p:custDataLst>
    <p:extLst>
      <p:ext uri="{BB962C8B-B14F-4D97-AF65-F5344CB8AC3E}">
        <p14:creationId xmlns:p14="http://schemas.microsoft.com/office/powerpoint/2010/main" val="693091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12C6F6-01D4-06FD-4F7E-2F01E657072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2151D2-7682-D850-AF29-52375346C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C260F7C-3401-CFF9-6FA9-5DAF1E83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F942DBE-C29E-2B97-CE4B-004BEB9FB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8CCCC32-74B8-1FC1-6AFC-994EBE746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C250763-5C5A-CBAC-6392-23262E73C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6E61725-AFF5-D379-1A9D-BB4B59732321}"/>
              </a:ext>
            </a:extLst>
          </p:cNvPr>
          <p:cNvSpPr>
            <a:spLocks noGrp="1"/>
          </p:cNvSpPr>
          <p:nvPr>
            <p:ph type="title"/>
          </p:nvPr>
        </p:nvSpPr>
        <p:spPr>
          <a:xfrm>
            <a:off x="22232" y="1309314"/>
            <a:ext cx="12192001" cy="3268520"/>
          </a:xfrm>
        </p:spPr>
        <p:txBody>
          <a:bodyPr vert="horz" lIns="91440" tIns="45720" rIns="91440" bIns="45720" rtlCol="0" anchor="b">
            <a:normAutofit/>
          </a:bodyPr>
          <a:lstStyle/>
          <a:p>
            <a:pPr algn="ctr"/>
            <a:r>
              <a:rPr lang="en-US" sz="5400" b="1">
                <a:solidFill>
                  <a:schemeClr val="accent2"/>
                </a:solidFill>
              </a:rPr>
              <a:t>Activity</a:t>
            </a:r>
            <a:br>
              <a:rPr lang="en-US" sz="5400">
                <a:solidFill>
                  <a:schemeClr val="accent2"/>
                </a:solidFill>
              </a:rPr>
            </a:br>
            <a:r>
              <a:rPr lang="en-US" sz="5400">
                <a:solidFill>
                  <a:schemeClr val="bg1"/>
                </a:solidFill>
              </a:rPr>
              <a:t>How the Course Customization </a:t>
            </a:r>
            <a:br>
              <a:rPr lang="en-US" sz="5400">
                <a:solidFill>
                  <a:schemeClr val="bg1"/>
                </a:solidFill>
              </a:rPr>
            </a:br>
            <a:r>
              <a:rPr lang="en-US" sz="5400">
                <a:solidFill>
                  <a:schemeClr val="bg1"/>
                </a:solidFill>
              </a:rPr>
              <a:t>(VPP) Works</a:t>
            </a:r>
          </a:p>
        </p:txBody>
      </p:sp>
      <p:sp>
        <p:nvSpPr>
          <p:cNvPr id="20" name="Rectangle 19">
            <a:extLst>
              <a:ext uri="{FF2B5EF4-FFF2-40B4-BE49-F238E27FC236}">
                <a16:creationId xmlns:a16="http://schemas.microsoft.com/office/drawing/2014/main" id="{467E529C-17AC-5E8C-BF1E-CCB28C16E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FF9A2A7-2815-C4FF-F825-C8577AF79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6099877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D04A9-7AC4-9194-144D-530C1C418DAD}"/>
            </a:ext>
          </a:extLst>
        </p:cNvPr>
        <p:cNvGrpSpPr/>
        <p:nvPr/>
      </p:nvGrpSpPr>
      <p:grpSpPr>
        <a:xfrm>
          <a:off x="0" y="0"/>
          <a:ext cx="0" cy="0"/>
          <a:chOff x="0" y="0"/>
          <a:chExt cx="0" cy="0"/>
        </a:xfrm>
      </p:grpSpPr>
      <p:pic>
        <p:nvPicPr>
          <p:cNvPr id="7" name="Picture 6" descr="White stairway with light at the top">
            <a:extLst>
              <a:ext uri="{FF2B5EF4-FFF2-40B4-BE49-F238E27FC236}">
                <a16:creationId xmlns:a16="http://schemas.microsoft.com/office/drawing/2014/main" id="{EF65DEC6-6689-8CE8-827C-8D2A08986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879"/>
            <a:ext cx="12192000" cy="6858000"/>
          </a:xfrm>
          <a:prstGeom prst="rect">
            <a:avLst/>
          </a:prstGeom>
        </p:spPr>
      </p:pic>
      <p:sp>
        <p:nvSpPr>
          <p:cNvPr id="3" name="Content Placeholder 2">
            <a:extLst>
              <a:ext uri="{FF2B5EF4-FFF2-40B4-BE49-F238E27FC236}">
                <a16:creationId xmlns:a16="http://schemas.microsoft.com/office/drawing/2014/main" id="{48274247-EE99-651C-58BA-8CA7A7965994}"/>
              </a:ext>
            </a:extLst>
          </p:cNvPr>
          <p:cNvSpPr>
            <a:spLocks noGrp="1"/>
          </p:cNvSpPr>
          <p:nvPr>
            <p:ph idx="1"/>
          </p:nvPr>
        </p:nvSpPr>
        <p:spPr>
          <a:xfrm>
            <a:off x="753638" y="1560334"/>
            <a:ext cx="10634663" cy="4707006"/>
          </a:xfrm>
        </p:spPr>
        <p:txBody>
          <a:bodyPr>
            <a:normAutofit/>
          </a:bodyPr>
          <a:lstStyle/>
          <a:p>
            <a:pPr marL="0" indent="0">
              <a:buNone/>
            </a:pPr>
            <a:endParaRPr lang="en-US"/>
          </a:p>
        </p:txBody>
      </p:sp>
      <p:pic>
        <p:nvPicPr>
          <p:cNvPr id="6" name="Picture 5">
            <a:extLst>
              <a:ext uri="{FF2B5EF4-FFF2-40B4-BE49-F238E27FC236}">
                <a16:creationId xmlns:a16="http://schemas.microsoft.com/office/drawing/2014/main" id="{B7C0D799-79B4-B1A3-61D3-8C8DEA72A918}"/>
              </a:ext>
            </a:extLst>
          </p:cNvPr>
          <p:cNvPicPr>
            <a:picLocks noChangeAspect="1"/>
          </p:cNvPicPr>
          <p:nvPr/>
        </p:nvPicPr>
        <p:blipFill>
          <a:blip r:embed="rId5"/>
          <a:srcRect t="16387" r="32119" b="21886"/>
          <a:stretch/>
        </p:blipFill>
        <p:spPr>
          <a:xfrm>
            <a:off x="-25030" y="981243"/>
            <a:ext cx="11786474" cy="5887474"/>
          </a:xfrm>
          <a:prstGeom prst="rect">
            <a:avLst/>
          </a:prstGeom>
        </p:spPr>
      </p:pic>
      <p:grpSp>
        <p:nvGrpSpPr>
          <p:cNvPr id="14" name="Group 13">
            <a:extLst>
              <a:ext uri="{FF2B5EF4-FFF2-40B4-BE49-F238E27FC236}">
                <a16:creationId xmlns:a16="http://schemas.microsoft.com/office/drawing/2014/main" id="{F9B415A4-8A22-8B73-A21F-884A3E96932F}"/>
              </a:ext>
            </a:extLst>
          </p:cNvPr>
          <p:cNvGrpSpPr/>
          <p:nvPr/>
        </p:nvGrpSpPr>
        <p:grpSpPr>
          <a:xfrm>
            <a:off x="6543132" y="4055506"/>
            <a:ext cx="5673898" cy="1754326"/>
            <a:chOff x="3006475" y="3316320"/>
            <a:chExt cx="5673898" cy="1754326"/>
          </a:xfrm>
        </p:grpSpPr>
        <p:sp>
          <p:nvSpPr>
            <p:cNvPr id="15" name="Arrow: Right 14">
              <a:extLst>
                <a:ext uri="{FF2B5EF4-FFF2-40B4-BE49-F238E27FC236}">
                  <a16:creationId xmlns:a16="http://schemas.microsoft.com/office/drawing/2014/main" id="{B0E6CD57-00D6-13B1-3A52-4E97F6F45056}"/>
                </a:ext>
              </a:extLst>
            </p:cNvPr>
            <p:cNvSpPr/>
            <p:nvPr/>
          </p:nvSpPr>
          <p:spPr>
            <a:xfrm rot="8700438">
              <a:off x="3006475" y="4232058"/>
              <a:ext cx="1666754" cy="825229"/>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8" name="TextBox 17">
              <a:extLst>
                <a:ext uri="{FF2B5EF4-FFF2-40B4-BE49-F238E27FC236}">
                  <a16:creationId xmlns:a16="http://schemas.microsoft.com/office/drawing/2014/main" id="{3B2A00E8-B8FE-6C7D-226A-C214CE4C04B9}"/>
                </a:ext>
              </a:extLst>
            </p:cNvPr>
            <p:cNvSpPr txBox="1"/>
            <p:nvPr/>
          </p:nvSpPr>
          <p:spPr>
            <a:xfrm>
              <a:off x="3989766" y="3316320"/>
              <a:ext cx="4690607" cy="1754326"/>
            </a:xfrm>
            <a:prstGeom prst="rect">
              <a:avLst/>
            </a:prstGeom>
            <a:solidFill>
              <a:schemeClr val="accent6"/>
            </a:solidFill>
          </p:spPr>
          <p:txBody>
            <a:bodyPr wrap="square" rtlCol="0">
              <a:spAutoFit/>
            </a:bodyPr>
            <a:lstStyle/>
            <a:p>
              <a:pPr algn="ctr"/>
              <a:r>
                <a:rPr lang="en-US" sz="3600">
                  <a:solidFill>
                    <a:schemeClr val="bg1"/>
                  </a:solidFill>
                </a:rPr>
                <a:t>Select Vehicle </a:t>
              </a:r>
            </a:p>
            <a:p>
              <a:pPr algn="ctr"/>
              <a:r>
                <a:rPr lang="en-US" sz="3600">
                  <a:solidFill>
                    <a:schemeClr val="bg1"/>
                  </a:solidFill>
                </a:rPr>
                <a:t>Pursuit Policy </a:t>
              </a:r>
            </a:p>
            <a:p>
              <a:pPr algn="ctr"/>
              <a:r>
                <a:rPr lang="en-US" sz="3600">
                  <a:solidFill>
                    <a:schemeClr val="bg1"/>
                  </a:solidFill>
                </a:rPr>
                <a:t>Customization Module</a:t>
              </a:r>
            </a:p>
          </p:txBody>
        </p:sp>
      </p:grpSp>
      <p:sp>
        <p:nvSpPr>
          <p:cNvPr id="9" name="Title 1">
            <a:extLst>
              <a:ext uri="{FF2B5EF4-FFF2-40B4-BE49-F238E27FC236}">
                <a16:creationId xmlns:a16="http://schemas.microsoft.com/office/drawing/2014/main" id="{C8C4638F-946E-80A0-B4EA-F8D55EA78DE0}"/>
              </a:ext>
            </a:extLst>
          </p:cNvPr>
          <p:cNvSpPr txBox="1">
            <a:spLocks/>
          </p:cNvSpPr>
          <p:nvPr/>
        </p:nvSpPr>
        <p:spPr>
          <a:xfrm>
            <a:off x="-25030" y="-10717"/>
            <a:ext cx="12217030" cy="970526"/>
          </a:xfrm>
          <a:prstGeom prst="rect">
            <a:avLst/>
          </a:prstGeom>
          <a:solidFill>
            <a:schemeClr val="accent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rPr>
              <a:t>Overview of VPP Customization Module</a:t>
            </a:r>
          </a:p>
        </p:txBody>
      </p:sp>
      <p:pic>
        <p:nvPicPr>
          <p:cNvPr id="2" name="Picture 1">
            <a:extLst>
              <a:ext uri="{FF2B5EF4-FFF2-40B4-BE49-F238E27FC236}">
                <a16:creationId xmlns:a16="http://schemas.microsoft.com/office/drawing/2014/main" id="{D509ED43-DA1D-2B37-1155-3B131193127D}"/>
              </a:ext>
            </a:extLst>
          </p:cNvPr>
          <p:cNvPicPr>
            <a:picLocks noChangeAspect="1"/>
          </p:cNvPicPr>
          <p:nvPr/>
        </p:nvPicPr>
        <p:blipFill>
          <a:blip r:embed="rId6"/>
          <a:srcRect t="15167" r="81922" b="18834"/>
          <a:stretch/>
        </p:blipFill>
        <p:spPr>
          <a:xfrm>
            <a:off x="-50060" y="979081"/>
            <a:ext cx="3250460" cy="7618650"/>
          </a:xfrm>
          <a:prstGeom prst="rect">
            <a:avLst/>
          </a:prstGeom>
        </p:spPr>
      </p:pic>
    </p:spTree>
    <p:custDataLst>
      <p:tags r:id="rId1"/>
    </p:custDataLst>
    <p:extLst>
      <p:ext uri="{BB962C8B-B14F-4D97-AF65-F5344CB8AC3E}">
        <p14:creationId xmlns:p14="http://schemas.microsoft.com/office/powerpoint/2010/main" val="495272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E72CCB-3F99-2723-67AB-D7EDF8F027A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6B67D20-A5CD-1172-6B5B-35F56A4C4F0A}"/>
              </a:ext>
            </a:extLst>
          </p:cNvPr>
          <p:cNvSpPr>
            <a:spLocks noGrp="1"/>
          </p:cNvSpPr>
          <p:nvPr>
            <p:ph type="title"/>
          </p:nvPr>
        </p:nvSpPr>
        <p:spPr>
          <a:xfrm>
            <a:off x="-5024" y="0"/>
            <a:ext cx="12197024" cy="781859"/>
          </a:xfrm>
          <a:solidFill>
            <a:schemeClr val="accent2"/>
          </a:solidFill>
        </p:spPr>
        <p:txBody>
          <a:bodyPr vert="horz" lIns="91440" tIns="45720" rIns="91440" bIns="45720" rtlCol="0" anchor="b">
            <a:normAutofit fontScale="90000"/>
          </a:bodyPr>
          <a:lstStyle/>
          <a:p>
            <a:r>
              <a:rPr lang="en-US" sz="4000" kern="1200">
                <a:solidFill>
                  <a:schemeClr val="bg1"/>
                </a:solidFill>
                <a:latin typeface="+mj-lt"/>
                <a:ea typeface="+mj-ea"/>
                <a:cs typeface="+mj-cs"/>
              </a:rPr>
              <a:t>Vehicle Pursuit Policy Customization Module and Course Info</a:t>
            </a:r>
          </a:p>
        </p:txBody>
      </p:sp>
      <p:sp>
        <p:nvSpPr>
          <p:cNvPr id="6" name="Content Placeholder 4">
            <a:extLst>
              <a:ext uri="{FF2B5EF4-FFF2-40B4-BE49-F238E27FC236}">
                <a16:creationId xmlns:a16="http://schemas.microsoft.com/office/drawing/2014/main" id="{3D117F04-E5F8-C46C-F362-BF79BD60DB56}"/>
              </a:ext>
            </a:extLst>
          </p:cNvPr>
          <p:cNvSpPr txBox="1">
            <a:spLocks/>
          </p:cNvSpPr>
          <p:nvPr/>
        </p:nvSpPr>
        <p:spPr>
          <a:xfrm>
            <a:off x="300624" y="992773"/>
            <a:ext cx="11523945" cy="56215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r>
              <a:rPr lang="en-US" sz="2400" dirty="0"/>
              <a:t>Annual mandate for Vehicle Pursuit Policy training (PC 13519.8) </a:t>
            </a:r>
          </a:p>
          <a:p>
            <a:pPr marL="285750"/>
            <a:r>
              <a:rPr lang="en-US" sz="2400" dirty="0"/>
              <a:t>Customization module is automatically assigned to Training Managers with Admin Rights</a:t>
            </a:r>
          </a:p>
          <a:p>
            <a:pPr marL="285750"/>
            <a:r>
              <a:rPr lang="en-US" sz="2400" dirty="0"/>
              <a:t>LP Admins customize to match agency’s policy</a:t>
            </a:r>
          </a:p>
          <a:p>
            <a:pPr marL="285750"/>
            <a:r>
              <a:rPr lang="en-US" sz="2400" dirty="0"/>
              <a:t>TMs receive an enrollment email with a link</a:t>
            </a:r>
          </a:p>
          <a:p>
            <a:pPr marL="285750"/>
            <a:r>
              <a:rPr lang="en-US" sz="2400" dirty="0"/>
              <a:t>TMs need to:</a:t>
            </a:r>
          </a:p>
          <a:p>
            <a:pPr marL="742950" lvl="1"/>
            <a:r>
              <a:rPr lang="en-US" dirty="0"/>
              <a:t>Log in and review the 3-minute </a:t>
            </a:r>
            <a:br>
              <a:rPr lang="en-US" dirty="0"/>
            </a:br>
            <a:r>
              <a:rPr lang="en-US" dirty="0"/>
              <a:t>orientation</a:t>
            </a:r>
          </a:p>
          <a:p>
            <a:pPr marL="742950" lvl="1"/>
            <a:r>
              <a:rPr lang="en-US" dirty="0"/>
              <a:t>Open the customization module</a:t>
            </a:r>
          </a:p>
          <a:p>
            <a:pPr marL="742950" lvl="1"/>
            <a:r>
              <a:rPr lang="en-US" dirty="0"/>
              <a:t>Upload a PDF version of policy, even it was</a:t>
            </a:r>
            <a:br>
              <a:rPr lang="en-US" dirty="0"/>
            </a:br>
            <a:r>
              <a:rPr lang="en-US" dirty="0"/>
              <a:t>uploaded before</a:t>
            </a:r>
          </a:p>
          <a:p>
            <a:pPr marL="742950" lvl="1"/>
            <a:r>
              <a:rPr lang="en-US" dirty="0"/>
              <a:t>Review your customizations for accuracy</a:t>
            </a:r>
          </a:p>
          <a:p>
            <a:pPr marL="742950" lvl="1"/>
            <a:r>
              <a:rPr lang="en-US" dirty="0"/>
              <a:t>Your progress will be saved</a:t>
            </a:r>
          </a:p>
          <a:p>
            <a:pPr marL="742950" lvl="1"/>
            <a:r>
              <a:rPr lang="en-US" dirty="0"/>
              <a:t>Publish your customizations</a:t>
            </a:r>
            <a:endParaRPr lang="en-US" dirty="0">
              <a:highlight>
                <a:srgbClr val="FFFF00"/>
              </a:highlight>
            </a:endParaRPr>
          </a:p>
        </p:txBody>
      </p:sp>
      <p:pic>
        <p:nvPicPr>
          <p:cNvPr id="5" name="Picture 4" descr="Graphical user interface&#10;&#10;Description automatically generated">
            <a:extLst>
              <a:ext uri="{FF2B5EF4-FFF2-40B4-BE49-F238E27FC236}">
                <a16:creationId xmlns:a16="http://schemas.microsoft.com/office/drawing/2014/main" id="{8BC468C4-CE54-6CE0-AEEC-5D41061A875F}"/>
              </a:ext>
            </a:extLst>
          </p:cNvPr>
          <p:cNvPicPr>
            <a:picLocks noChangeAspect="1"/>
          </p:cNvPicPr>
          <p:nvPr/>
        </p:nvPicPr>
        <p:blipFill>
          <a:blip r:embed="rId4"/>
          <a:srcRect l="12409" t="16497" r="13341" b="-1683"/>
          <a:stretch/>
        </p:blipFill>
        <p:spPr>
          <a:xfrm>
            <a:off x="6449568" y="2563045"/>
            <a:ext cx="5742432" cy="4174673"/>
          </a:xfrm>
          <a:prstGeom prst="rect">
            <a:avLst/>
          </a:prstGeom>
        </p:spPr>
      </p:pic>
      <p:grpSp>
        <p:nvGrpSpPr>
          <p:cNvPr id="42" name="Group 41">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43" name="Rectangle 42">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663312282"/>
      </p:ext>
    </p:extLst>
  </p:cSld>
  <p:clrMapOvr>
    <a:masterClrMapping/>
  </p:clrMapOvr>
  <p:transition advTm="4607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wipe(up)">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wipe(up)">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wipe(up)">
                                      <p:cBhvr>
                                        <p:cTn id="36" dur="500"/>
                                        <p:tgtEl>
                                          <p:spTgt spid="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wipe(up)">
                                      <p:cBhvr>
                                        <p:cTn id="41" dur="500"/>
                                        <p:tgtEl>
                                          <p:spTgt spid="6">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6">
                                            <p:txEl>
                                              <p:pRg st="7" end="7"/>
                                            </p:txEl>
                                          </p:spTgt>
                                        </p:tgtEl>
                                        <p:attrNameLst>
                                          <p:attrName>style.visibility</p:attrName>
                                        </p:attrNameLst>
                                      </p:cBhvr>
                                      <p:to>
                                        <p:strVal val="visible"/>
                                      </p:to>
                                    </p:set>
                                    <p:animEffect transition="in" filter="wipe(up)">
                                      <p:cBhvr>
                                        <p:cTn id="46" dur="500"/>
                                        <p:tgtEl>
                                          <p:spTgt spid="6">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
                                            <p:txEl>
                                              <p:pRg st="8" end="8"/>
                                            </p:txEl>
                                          </p:spTgt>
                                        </p:tgtEl>
                                        <p:attrNameLst>
                                          <p:attrName>style.visibility</p:attrName>
                                        </p:attrNameLst>
                                      </p:cBhvr>
                                      <p:to>
                                        <p:strVal val="visible"/>
                                      </p:to>
                                    </p:set>
                                    <p:animEffect transition="in" filter="wipe(up)">
                                      <p:cBhvr>
                                        <p:cTn id="51" dur="500"/>
                                        <p:tgtEl>
                                          <p:spTgt spid="6">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6">
                                            <p:txEl>
                                              <p:pRg st="9" end="9"/>
                                            </p:txEl>
                                          </p:spTgt>
                                        </p:tgtEl>
                                        <p:attrNameLst>
                                          <p:attrName>style.visibility</p:attrName>
                                        </p:attrNameLst>
                                      </p:cBhvr>
                                      <p:to>
                                        <p:strVal val="visible"/>
                                      </p:to>
                                    </p:set>
                                    <p:animEffect transition="in" filter="wipe(up)">
                                      <p:cBhvr>
                                        <p:cTn id="56" dur="500"/>
                                        <p:tgtEl>
                                          <p:spTgt spid="6">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6">
                                            <p:txEl>
                                              <p:pRg st="10" end="10"/>
                                            </p:txEl>
                                          </p:spTgt>
                                        </p:tgtEl>
                                        <p:attrNameLst>
                                          <p:attrName>style.visibility</p:attrName>
                                        </p:attrNameLst>
                                      </p:cBhvr>
                                      <p:to>
                                        <p:strVal val="visible"/>
                                      </p:to>
                                    </p:set>
                                    <p:animEffect transition="in" filter="wipe(up)">
                                      <p:cBhvr>
                                        <p:cTn id="61"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74CDF-8AB9-0F4F-1166-A325E2176205}"/>
            </a:ext>
          </a:extLst>
        </p:cNvPr>
        <p:cNvGrpSpPr/>
        <p:nvPr/>
      </p:nvGrpSpPr>
      <p:grpSpPr>
        <a:xfrm>
          <a:off x="0" y="0"/>
          <a:ext cx="0" cy="0"/>
          <a:chOff x="0" y="0"/>
          <a:chExt cx="0" cy="0"/>
        </a:xfrm>
      </p:grpSpPr>
      <p:pic>
        <p:nvPicPr>
          <p:cNvPr id="7" name="Picture 6" descr="White stairway with light at the top">
            <a:extLst>
              <a:ext uri="{FF2B5EF4-FFF2-40B4-BE49-F238E27FC236}">
                <a16:creationId xmlns:a16="http://schemas.microsoft.com/office/drawing/2014/main" id="{D1ABE97E-5F35-221C-70CA-5337DDBF1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26344C4-A53B-93A3-723D-D11429AEA8E2}"/>
              </a:ext>
            </a:extLst>
          </p:cNvPr>
          <p:cNvSpPr>
            <a:spLocks noGrp="1"/>
          </p:cNvSpPr>
          <p:nvPr>
            <p:ph idx="1"/>
          </p:nvPr>
        </p:nvSpPr>
        <p:spPr>
          <a:xfrm>
            <a:off x="838199" y="1785869"/>
            <a:ext cx="10634663" cy="4707006"/>
          </a:xfrm>
        </p:spPr>
        <p:txBody>
          <a:bodyPr>
            <a:normAutofit/>
          </a:bodyPr>
          <a:lstStyle/>
          <a:p>
            <a:pPr marL="514350" indent="-514350">
              <a:buFont typeface="+mj-lt"/>
              <a:buAutoNum type="arabicPeriod"/>
            </a:pPr>
            <a:endParaRPr lang="en-US"/>
          </a:p>
        </p:txBody>
      </p:sp>
      <p:pic>
        <p:nvPicPr>
          <p:cNvPr id="6" name="Picture 5">
            <a:extLst>
              <a:ext uri="{FF2B5EF4-FFF2-40B4-BE49-F238E27FC236}">
                <a16:creationId xmlns:a16="http://schemas.microsoft.com/office/drawing/2014/main" id="{2084232D-F0A9-BC75-BA5E-9D7C8EF5D55C}"/>
              </a:ext>
            </a:extLst>
          </p:cNvPr>
          <p:cNvPicPr>
            <a:picLocks noChangeAspect="1"/>
          </p:cNvPicPr>
          <p:nvPr/>
        </p:nvPicPr>
        <p:blipFill>
          <a:blip r:embed="rId5">
            <a:extLst>
              <a:ext uri="{28A0092B-C50C-407E-A947-70E740481C1C}">
                <a14:useLocalDpi xmlns:a14="http://schemas.microsoft.com/office/drawing/2010/main" val="0"/>
              </a:ext>
            </a:extLst>
          </a:blip>
          <a:srcRect t="12467" r="27181" b="17614"/>
          <a:stretch/>
        </p:blipFill>
        <p:spPr>
          <a:xfrm>
            <a:off x="-25031" y="970526"/>
            <a:ext cx="7950953" cy="5887474"/>
          </a:xfrm>
          <a:prstGeom prst="rect">
            <a:avLst/>
          </a:prstGeom>
        </p:spPr>
      </p:pic>
      <p:sp>
        <p:nvSpPr>
          <p:cNvPr id="18" name="TextBox 17">
            <a:extLst>
              <a:ext uri="{FF2B5EF4-FFF2-40B4-BE49-F238E27FC236}">
                <a16:creationId xmlns:a16="http://schemas.microsoft.com/office/drawing/2014/main" id="{E84A64BD-6881-1D23-31FD-E4B294555994}"/>
              </a:ext>
            </a:extLst>
          </p:cNvPr>
          <p:cNvSpPr txBox="1"/>
          <p:nvPr/>
        </p:nvSpPr>
        <p:spPr>
          <a:xfrm>
            <a:off x="7520534" y="4466485"/>
            <a:ext cx="4572179" cy="1200329"/>
          </a:xfrm>
          <a:prstGeom prst="rect">
            <a:avLst/>
          </a:prstGeom>
          <a:solidFill>
            <a:schemeClr val="accent6"/>
          </a:solidFill>
        </p:spPr>
        <p:txBody>
          <a:bodyPr wrap="square" rtlCol="0">
            <a:spAutoFit/>
          </a:bodyPr>
          <a:lstStyle/>
          <a:p>
            <a:pPr algn="ctr"/>
            <a:r>
              <a:rPr lang="en-US" sz="3600">
                <a:solidFill>
                  <a:schemeClr val="bg1"/>
                </a:solidFill>
              </a:rPr>
              <a:t>Read through the FAQs and resources</a:t>
            </a:r>
          </a:p>
        </p:txBody>
      </p:sp>
      <p:sp>
        <p:nvSpPr>
          <p:cNvPr id="21" name="Title 1">
            <a:extLst>
              <a:ext uri="{FF2B5EF4-FFF2-40B4-BE49-F238E27FC236}">
                <a16:creationId xmlns:a16="http://schemas.microsoft.com/office/drawing/2014/main" id="{3E467364-8F67-D2BF-C9C7-3317E83450E4}"/>
              </a:ext>
            </a:extLst>
          </p:cNvPr>
          <p:cNvSpPr txBox="1">
            <a:spLocks/>
          </p:cNvSpPr>
          <p:nvPr/>
        </p:nvSpPr>
        <p:spPr>
          <a:xfrm>
            <a:off x="-25030" y="-10717"/>
            <a:ext cx="12217030" cy="970526"/>
          </a:xfrm>
          <a:prstGeom prst="rect">
            <a:avLst/>
          </a:prstGeom>
          <a:solidFill>
            <a:schemeClr val="accent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rPr>
              <a:t>Overview of VPP Customization Module</a:t>
            </a:r>
          </a:p>
        </p:txBody>
      </p:sp>
    </p:spTree>
    <p:custDataLst>
      <p:tags r:id="rId1"/>
    </p:custDataLst>
    <p:extLst>
      <p:ext uri="{BB962C8B-B14F-4D97-AF65-F5344CB8AC3E}">
        <p14:creationId xmlns:p14="http://schemas.microsoft.com/office/powerpoint/2010/main" val="3734003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59656-7298-FF41-3937-1EEF51DBB3AD}"/>
            </a:ext>
          </a:extLst>
        </p:cNvPr>
        <p:cNvGrpSpPr/>
        <p:nvPr/>
      </p:nvGrpSpPr>
      <p:grpSpPr>
        <a:xfrm>
          <a:off x="0" y="0"/>
          <a:ext cx="0" cy="0"/>
          <a:chOff x="0" y="0"/>
          <a:chExt cx="0" cy="0"/>
        </a:xfrm>
      </p:grpSpPr>
      <p:pic>
        <p:nvPicPr>
          <p:cNvPr id="7" name="Picture 6" descr="White stairway with light at the top">
            <a:extLst>
              <a:ext uri="{FF2B5EF4-FFF2-40B4-BE49-F238E27FC236}">
                <a16:creationId xmlns:a16="http://schemas.microsoft.com/office/drawing/2014/main" id="{7C31B135-D5F2-F890-244F-73B9AC669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67CC5B8-C3D8-0DD5-F0FF-B6E5101D301A}"/>
              </a:ext>
            </a:extLst>
          </p:cNvPr>
          <p:cNvPicPr>
            <a:picLocks noChangeAspect="1"/>
          </p:cNvPicPr>
          <p:nvPr/>
        </p:nvPicPr>
        <p:blipFill>
          <a:blip r:embed="rId5">
            <a:extLst>
              <a:ext uri="{28A0092B-C50C-407E-A947-70E740481C1C}">
                <a14:useLocalDpi xmlns:a14="http://schemas.microsoft.com/office/drawing/2010/main" val="0"/>
              </a:ext>
            </a:extLst>
          </a:blip>
          <a:srcRect t="12798" r="26905" b="1991"/>
          <a:stretch/>
        </p:blipFill>
        <p:spPr>
          <a:xfrm>
            <a:off x="0" y="956984"/>
            <a:ext cx="6563931" cy="5901016"/>
          </a:xfrm>
          <a:prstGeom prst="rect">
            <a:avLst/>
          </a:prstGeom>
        </p:spPr>
      </p:pic>
      <p:sp>
        <p:nvSpPr>
          <p:cNvPr id="2" name="Arrow: Right 1">
            <a:extLst>
              <a:ext uri="{FF2B5EF4-FFF2-40B4-BE49-F238E27FC236}">
                <a16:creationId xmlns:a16="http://schemas.microsoft.com/office/drawing/2014/main" id="{5654890D-01AE-21AE-0620-45FE5AA92B4E}"/>
              </a:ext>
            </a:extLst>
          </p:cNvPr>
          <p:cNvSpPr/>
          <p:nvPr/>
        </p:nvSpPr>
        <p:spPr>
          <a:xfrm rot="10800000">
            <a:off x="6096000" y="5073726"/>
            <a:ext cx="1666754" cy="825229"/>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4" name="Arrow: Right 3">
            <a:extLst>
              <a:ext uri="{FF2B5EF4-FFF2-40B4-BE49-F238E27FC236}">
                <a16:creationId xmlns:a16="http://schemas.microsoft.com/office/drawing/2014/main" id="{5B61418F-2CBB-8CAA-1162-A0E2AFE9EC47}"/>
              </a:ext>
            </a:extLst>
          </p:cNvPr>
          <p:cNvSpPr/>
          <p:nvPr/>
        </p:nvSpPr>
        <p:spPr>
          <a:xfrm rot="10800000">
            <a:off x="6083485" y="3763638"/>
            <a:ext cx="1666754" cy="825229"/>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8" name="TextBox 17">
            <a:extLst>
              <a:ext uri="{FF2B5EF4-FFF2-40B4-BE49-F238E27FC236}">
                <a16:creationId xmlns:a16="http://schemas.microsoft.com/office/drawing/2014/main" id="{670B4DB8-B5EE-1406-97D1-266E6C6F6E13}"/>
              </a:ext>
            </a:extLst>
          </p:cNvPr>
          <p:cNvSpPr txBox="1"/>
          <p:nvPr/>
        </p:nvSpPr>
        <p:spPr>
          <a:xfrm>
            <a:off x="7619821" y="2851967"/>
            <a:ext cx="4572179" cy="3046988"/>
          </a:xfrm>
          <a:prstGeom prst="rect">
            <a:avLst/>
          </a:prstGeom>
          <a:solidFill>
            <a:schemeClr val="accent6"/>
          </a:solidFill>
        </p:spPr>
        <p:txBody>
          <a:bodyPr wrap="square" rtlCol="0">
            <a:spAutoFit/>
          </a:bodyPr>
          <a:lstStyle/>
          <a:p>
            <a:pPr algn="ctr"/>
            <a:r>
              <a:rPr lang="en-US" sz="3600">
                <a:solidFill>
                  <a:schemeClr val="bg1"/>
                </a:solidFill>
              </a:rPr>
              <a:t>Open the first block </a:t>
            </a:r>
          </a:p>
          <a:p>
            <a:pPr algn="ctr"/>
            <a:endParaRPr lang="en-US" sz="2400">
              <a:solidFill>
                <a:schemeClr val="bg1"/>
              </a:solidFill>
            </a:endParaRPr>
          </a:p>
          <a:p>
            <a:pPr algn="ctr"/>
            <a:r>
              <a:rPr lang="en-US" sz="3600">
                <a:solidFill>
                  <a:schemeClr val="bg1"/>
                </a:solidFill>
              </a:rPr>
              <a:t>Watch the 3-minute orientation</a:t>
            </a:r>
          </a:p>
          <a:p>
            <a:pPr algn="ctr"/>
            <a:endParaRPr lang="en-US" sz="2400">
              <a:solidFill>
                <a:schemeClr val="bg1"/>
              </a:solidFill>
            </a:endParaRPr>
          </a:p>
          <a:p>
            <a:pPr algn="ctr"/>
            <a:r>
              <a:rPr lang="en-US" sz="3600">
                <a:solidFill>
                  <a:schemeClr val="bg1"/>
                </a:solidFill>
              </a:rPr>
              <a:t>Start the customization</a:t>
            </a:r>
          </a:p>
        </p:txBody>
      </p:sp>
      <p:sp>
        <p:nvSpPr>
          <p:cNvPr id="11" name="Title 1">
            <a:extLst>
              <a:ext uri="{FF2B5EF4-FFF2-40B4-BE49-F238E27FC236}">
                <a16:creationId xmlns:a16="http://schemas.microsoft.com/office/drawing/2014/main" id="{213A27F9-3195-33CD-68ED-99C14B3BA26E}"/>
              </a:ext>
            </a:extLst>
          </p:cNvPr>
          <p:cNvSpPr txBox="1">
            <a:spLocks/>
          </p:cNvSpPr>
          <p:nvPr/>
        </p:nvSpPr>
        <p:spPr>
          <a:xfrm>
            <a:off x="-25030" y="-10717"/>
            <a:ext cx="12217030" cy="970526"/>
          </a:xfrm>
          <a:prstGeom prst="rect">
            <a:avLst/>
          </a:prstGeom>
          <a:solidFill>
            <a:schemeClr val="accent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rPr>
              <a:t>Overview of VPP Customization Module</a:t>
            </a:r>
          </a:p>
        </p:txBody>
      </p:sp>
      <p:grpSp>
        <p:nvGrpSpPr>
          <p:cNvPr id="16" name="Group 15">
            <a:extLst>
              <a:ext uri="{FF2B5EF4-FFF2-40B4-BE49-F238E27FC236}">
                <a16:creationId xmlns:a16="http://schemas.microsoft.com/office/drawing/2014/main" id="{443870D6-1BF3-80AA-24CA-20C7B9A431E8}"/>
              </a:ext>
            </a:extLst>
          </p:cNvPr>
          <p:cNvGrpSpPr/>
          <p:nvPr/>
        </p:nvGrpSpPr>
        <p:grpSpPr>
          <a:xfrm>
            <a:off x="682403" y="3429000"/>
            <a:ext cx="5401081" cy="1709013"/>
            <a:chOff x="682403" y="3429000"/>
            <a:chExt cx="5401081" cy="1709013"/>
          </a:xfrm>
        </p:grpSpPr>
        <p:sp>
          <p:nvSpPr>
            <p:cNvPr id="3" name="Rectangle 2">
              <a:extLst>
                <a:ext uri="{FF2B5EF4-FFF2-40B4-BE49-F238E27FC236}">
                  <a16:creationId xmlns:a16="http://schemas.microsoft.com/office/drawing/2014/main" id="{00FC6BA1-9C58-046F-E320-5D1BAC1814F5}"/>
                </a:ext>
              </a:extLst>
            </p:cNvPr>
            <p:cNvSpPr/>
            <p:nvPr/>
          </p:nvSpPr>
          <p:spPr>
            <a:xfrm>
              <a:off x="4971245" y="3429000"/>
              <a:ext cx="1112239" cy="334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8B65451-7C19-11DE-D801-F2CEA2565ED1}"/>
                </a:ext>
              </a:extLst>
            </p:cNvPr>
            <p:cNvSpPr/>
            <p:nvPr/>
          </p:nvSpPr>
          <p:spPr>
            <a:xfrm>
              <a:off x="734096" y="4803375"/>
              <a:ext cx="283335" cy="3346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361D4D0-C165-ACD5-555F-8E9438F8E18F}"/>
                </a:ext>
              </a:extLst>
            </p:cNvPr>
            <p:cNvSpPr/>
            <p:nvPr/>
          </p:nvSpPr>
          <p:spPr>
            <a:xfrm>
              <a:off x="785611" y="3973966"/>
              <a:ext cx="167426" cy="825229"/>
            </a:xfrm>
            <a:prstGeom prst="rect">
              <a:avLst/>
            </a:prstGeom>
            <a:solidFill>
              <a:srgbClr val="ED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AEE9EF1-951D-6B3F-EA9B-469E76DBA5CB}"/>
                </a:ext>
              </a:extLst>
            </p:cNvPr>
            <p:cNvPicPr>
              <a:picLocks noChangeAspect="1"/>
            </p:cNvPicPr>
            <p:nvPr/>
          </p:nvPicPr>
          <p:blipFill>
            <a:blip r:embed="rId6"/>
            <a:srcRect l="4010" t="57475" r="92945" b="35050"/>
            <a:stretch/>
          </p:blipFill>
          <p:spPr>
            <a:xfrm>
              <a:off x="682403" y="4801213"/>
              <a:ext cx="270634" cy="334638"/>
            </a:xfrm>
            <a:prstGeom prst="rect">
              <a:avLst/>
            </a:prstGeom>
          </p:spPr>
        </p:pic>
        <p:pic>
          <p:nvPicPr>
            <p:cNvPr id="15" name="Picture 14">
              <a:extLst>
                <a:ext uri="{FF2B5EF4-FFF2-40B4-BE49-F238E27FC236}">
                  <a16:creationId xmlns:a16="http://schemas.microsoft.com/office/drawing/2014/main" id="{A0680911-4BBE-101A-B94F-0C38DFDC9680}"/>
                </a:ext>
              </a:extLst>
            </p:cNvPr>
            <p:cNvPicPr>
              <a:picLocks noChangeAspect="1"/>
            </p:cNvPicPr>
            <p:nvPr/>
          </p:nvPicPr>
          <p:blipFill>
            <a:blip r:embed="rId6">
              <a:alphaModFix/>
            </a:blip>
            <a:srcRect l="4010" t="57475" r="92945" b="35050"/>
            <a:stretch/>
          </p:blipFill>
          <p:spPr>
            <a:xfrm>
              <a:off x="694732" y="3911733"/>
              <a:ext cx="270634" cy="334638"/>
            </a:xfrm>
            <a:prstGeom prst="rect">
              <a:avLst/>
            </a:prstGeom>
          </p:spPr>
        </p:pic>
      </p:grpSp>
    </p:spTree>
    <p:custDataLst>
      <p:tags r:id="rId1"/>
    </p:custDataLst>
    <p:extLst>
      <p:ext uri="{BB962C8B-B14F-4D97-AF65-F5344CB8AC3E}">
        <p14:creationId xmlns:p14="http://schemas.microsoft.com/office/powerpoint/2010/main" val="2133761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76D57-B37F-67AC-FDBB-6547E1571C86}"/>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28349635-1248-6BEB-F308-D157165ABF33}"/>
              </a:ext>
            </a:extLst>
          </p:cNvPr>
          <p:cNvGrpSpPr/>
          <p:nvPr/>
        </p:nvGrpSpPr>
        <p:grpSpPr>
          <a:xfrm>
            <a:off x="331075" y="5151229"/>
            <a:ext cx="6797965" cy="1403081"/>
            <a:chOff x="-1138782" y="5889121"/>
            <a:chExt cx="9252285" cy="1403081"/>
          </a:xfrm>
          <a:solidFill>
            <a:schemeClr val="accent5">
              <a:lumMod val="40000"/>
              <a:lumOff val="60000"/>
            </a:schemeClr>
          </a:solidFill>
        </p:grpSpPr>
        <p:sp>
          <p:nvSpPr>
            <p:cNvPr id="16" name="Rectangle: Rounded Corners 15">
              <a:extLst>
                <a:ext uri="{FF2B5EF4-FFF2-40B4-BE49-F238E27FC236}">
                  <a16:creationId xmlns:a16="http://schemas.microsoft.com/office/drawing/2014/main" id="{7C714E23-A30B-A372-3314-9DC4B2A177AA}"/>
                </a:ext>
              </a:extLst>
            </p:cNvPr>
            <p:cNvSpPr/>
            <p:nvPr/>
          </p:nvSpPr>
          <p:spPr>
            <a:xfrm>
              <a:off x="-1138782" y="5889121"/>
              <a:ext cx="9252285" cy="1403081"/>
            </a:xfrm>
            <a:prstGeom prst="round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4">
              <a:extLst>
                <a:ext uri="{FF2B5EF4-FFF2-40B4-BE49-F238E27FC236}">
                  <a16:creationId xmlns:a16="http://schemas.microsoft.com/office/drawing/2014/main" id="{612B34DA-F295-A460-ECA3-05BD524F798C}"/>
                </a:ext>
              </a:extLst>
            </p:cNvPr>
            <p:cNvSpPr txBox="1"/>
            <p:nvPr/>
          </p:nvSpPr>
          <p:spPr>
            <a:xfrm>
              <a:off x="-924210" y="6006835"/>
              <a:ext cx="8964809" cy="8522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F6D745F6-BFF7-250E-B115-FB80C6F9271A}"/>
              </a:ext>
            </a:extLst>
          </p:cNvPr>
          <p:cNvGrpSpPr/>
          <p:nvPr/>
        </p:nvGrpSpPr>
        <p:grpSpPr>
          <a:xfrm>
            <a:off x="384068" y="1223140"/>
            <a:ext cx="10464329" cy="1372688"/>
            <a:chOff x="0" y="550420"/>
            <a:chExt cx="9252285" cy="944409"/>
          </a:xfrm>
        </p:grpSpPr>
        <p:sp>
          <p:nvSpPr>
            <p:cNvPr id="11" name="Rectangle: Rounded Corners 10">
              <a:extLst>
                <a:ext uri="{FF2B5EF4-FFF2-40B4-BE49-F238E27FC236}">
                  <a16:creationId xmlns:a16="http://schemas.microsoft.com/office/drawing/2014/main" id="{8A0E90CB-E0C1-1FE6-1449-F68879C5F0F1}"/>
                </a:ext>
              </a:extLst>
            </p:cNvPr>
            <p:cNvSpPr/>
            <p:nvPr/>
          </p:nvSpPr>
          <p:spPr>
            <a:xfrm>
              <a:off x="0" y="550420"/>
              <a:ext cx="9252285" cy="944409"/>
            </a:xfrm>
            <a:prstGeom prst="roundRect">
              <a:avLst/>
            </a:prstGeom>
            <a:solidFill>
              <a:schemeClr val="accent2">
                <a:lumMod val="60000"/>
                <a:lumOff val="40000"/>
              </a:schemeClr>
            </a:solidFill>
            <a:ln>
              <a:solidFill>
                <a:schemeClr val="accent2">
                  <a:lumMod val="60000"/>
                  <a:lumOff val="40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4">
              <a:extLst>
                <a:ext uri="{FF2B5EF4-FFF2-40B4-BE49-F238E27FC236}">
                  <a16:creationId xmlns:a16="http://schemas.microsoft.com/office/drawing/2014/main" id="{57A98313-8C24-74B4-328D-09B1A1390A14}"/>
                </a:ext>
              </a:extLst>
            </p:cNvPr>
            <p:cNvSpPr txBox="1"/>
            <p:nvPr/>
          </p:nvSpPr>
          <p:spPr>
            <a:xfrm>
              <a:off x="46102" y="596522"/>
              <a:ext cx="9160081" cy="852205"/>
            </a:xfrm>
            <a:prstGeom prst="rect">
              <a:avLst/>
            </a:prstGeom>
            <a:solidFill>
              <a:schemeClr val="accent2">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5DC11250-C0AE-4CA7-A354-AC238A25A2AF}"/>
              </a:ext>
            </a:extLst>
          </p:cNvPr>
          <p:cNvGrpSpPr/>
          <p:nvPr/>
        </p:nvGrpSpPr>
        <p:grpSpPr>
          <a:xfrm>
            <a:off x="331075" y="3090041"/>
            <a:ext cx="6807465" cy="1489897"/>
            <a:chOff x="0" y="4742778"/>
            <a:chExt cx="9252285" cy="944409"/>
          </a:xfrm>
          <a:solidFill>
            <a:srgbClr val="92D050"/>
          </a:solidFill>
        </p:grpSpPr>
        <p:sp>
          <p:nvSpPr>
            <p:cNvPr id="8" name="Rectangle: Rounded Corners 7">
              <a:extLst>
                <a:ext uri="{FF2B5EF4-FFF2-40B4-BE49-F238E27FC236}">
                  <a16:creationId xmlns:a16="http://schemas.microsoft.com/office/drawing/2014/main" id="{9E20AD62-16C2-A6B3-69DC-7517121AB9C6}"/>
                </a:ext>
              </a:extLst>
            </p:cNvPr>
            <p:cNvSpPr/>
            <p:nvPr/>
          </p:nvSpPr>
          <p:spPr>
            <a:xfrm>
              <a:off x="0" y="4742778"/>
              <a:ext cx="9252285" cy="944409"/>
            </a:xfrm>
            <a:prstGeom prst="roundRect">
              <a:avLst/>
            </a:prstGeom>
            <a:grp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4">
              <a:extLst>
                <a:ext uri="{FF2B5EF4-FFF2-40B4-BE49-F238E27FC236}">
                  <a16:creationId xmlns:a16="http://schemas.microsoft.com/office/drawing/2014/main" id="{5175CA16-B494-A4F0-8406-21E7EED2ADD5}"/>
                </a:ext>
              </a:extLst>
            </p:cNvPr>
            <p:cNvSpPr txBox="1"/>
            <p:nvPr/>
          </p:nvSpPr>
          <p:spPr>
            <a:xfrm>
              <a:off x="192845" y="4788880"/>
              <a:ext cx="8906197" cy="8522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endParaRPr kumimoji="0" lang="en-US" sz="36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Freeform: Shape 5">
            <a:extLst>
              <a:ext uri="{FF2B5EF4-FFF2-40B4-BE49-F238E27FC236}">
                <a16:creationId xmlns:a16="http://schemas.microsoft.com/office/drawing/2014/main" id="{ABA6A762-50DF-8F73-1C95-0F7661C4D067}"/>
              </a:ext>
            </a:extLst>
          </p:cNvPr>
          <p:cNvSpPr/>
          <p:nvPr/>
        </p:nvSpPr>
        <p:spPr>
          <a:xfrm>
            <a:off x="551793" y="1627321"/>
            <a:ext cx="10988566" cy="5230679"/>
          </a:xfrm>
          <a:custGeom>
            <a:avLst/>
            <a:gdLst>
              <a:gd name="connsiteX0" fmla="*/ 0 w 6029926"/>
              <a:gd name="connsiteY0" fmla="*/ 0 h 1344434"/>
              <a:gd name="connsiteX1" fmla="*/ 6029926 w 6029926"/>
              <a:gd name="connsiteY1" fmla="*/ 0 h 1344434"/>
              <a:gd name="connsiteX2" fmla="*/ 6029926 w 6029926"/>
              <a:gd name="connsiteY2" fmla="*/ 1344434 h 1344434"/>
              <a:gd name="connsiteX3" fmla="*/ 0 w 6029926"/>
              <a:gd name="connsiteY3" fmla="*/ 1344434 h 1344434"/>
              <a:gd name="connsiteX4" fmla="*/ 0 w 6029926"/>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926" h="1344434">
                <a:moveTo>
                  <a:pt x="0" y="0"/>
                </a:moveTo>
                <a:lnTo>
                  <a:pt x="6029926" y="0"/>
                </a:lnTo>
                <a:lnTo>
                  <a:pt x="6029926"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86" tIns="142286" rIns="142286" bIns="142286"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1. Support Team </a:t>
            </a:r>
            <a:r>
              <a:rPr kumimoji="0" lang="en-US" sz="2800" b="0" i="0" u="none" strike="noStrike" kern="1200" cap="none" spc="0" normalizeH="0" baseline="0" noProof="0" dirty="0">
                <a:ln>
                  <a:noFill/>
                </a:ln>
                <a:solidFill>
                  <a:srgbClr val="0563C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support@postportal.atlassian.net</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or</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916-970-4650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 Enter Rosters for Training Videos </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hlinkClick r:id="rId5"/>
              </a:rPr>
              <a:t>Instructions on entering rosters into EDI </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77900" rtl="0" eaLnBrk="1" fontAlgn="auto" latinLnBrk="0" hangingPunct="1">
              <a:lnSpc>
                <a:spcPct val="100000"/>
              </a:lnSpc>
              <a:spcBef>
                <a:spcPts val="1200"/>
              </a:spcBef>
              <a:spcAft>
                <a:spcPts val="0"/>
              </a:spcAft>
              <a:buClrTx/>
              <a:buSzTx/>
              <a:buFontTx/>
              <a:buNone/>
              <a:tabLst/>
              <a:defRPr/>
            </a:pPr>
            <a:endParaRPr kumimoji="0" lang="en-US" sz="28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l" defTabSz="977900" rtl="0" eaLnBrk="1" fontAlgn="auto" latinLnBrk="0" hangingPunct="1">
              <a:lnSpc>
                <a:spcPct val="100000"/>
              </a:lnSpc>
              <a:spcBef>
                <a:spcPts val="1200"/>
              </a:spcBef>
              <a:spcAft>
                <a:spcPts val="0"/>
              </a:spcAft>
              <a:buClrTx/>
              <a:buSzTx/>
              <a:buFontTx/>
              <a:buNone/>
              <a:tabLst/>
              <a:defRPr/>
            </a:pPr>
            <a:endParaRPr kumimoji="0" lang="en-US" sz="28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l" defTabSz="977900" rtl="0" eaLnBrk="1" fontAlgn="auto" latinLnBrk="0" hangingPunct="1">
              <a:lnSpc>
                <a:spcPct val="100000"/>
              </a:lnSpc>
              <a:spcBef>
                <a:spcPts val="1200"/>
              </a:spcBef>
              <a:spcAft>
                <a:spcPts val="0"/>
              </a:spcAft>
              <a:buClrTx/>
              <a:buSzTx/>
              <a:buFontTx/>
              <a:buNone/>
              <a:tabLst>
                <a:tab pos="1720850" algn="l"/>
              </a:tabLst>
              <a:defRPr/>
            </a:pP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3. Learning Portal Administration/Manager </a:t>
            </a:r>
          </a:p>
          <a:p>
            <a:pPr marL="0" marR="0" lvl="0" indent="0" algn="l" defTabSz="977900" rtl="0" eaLnBrk="1" fontAlgn="auto" latinLnBrk="0" hangingPunct="1">
              <a:lnSpc>
                <a:spcPct val="100000"/>
              </a:lnSpc>
              <a:spcBef>
                <a:spcPts val="0"/>
              </a:spcBef>
              <a:spcAft>
                <a:spcPts val="0"/>
              </a:spcAft>
              <a:buClrTx/>
              <a:buSzTx/>
              <a:buFontTx/>
              <a:buNone/>
              <a:tabLst>
                <a:tab pos="1720850" algn="l"/>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hlinkClick r:id="rId6"/>
              </a:rPr>
              <a:t>Fill out POST Website Form 2-339</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28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D0040C0A-AFC2-FD0E-D0B3-C2326EA2A2C1}"/>
              </a:ext>
            </a:extLst>
          </p:cNvPr>
          <p:cNvSpPr/>
          <p:nvPr/>
        </p:nvSpPr>
        <p:spPr>
          <a:xfrm>
            <a:off x="3362030" y="4465217"/>
            <a:ext cx="9315627" cy="3088497"/>
          </a:xfrm>
          <a:custGeom>
            <a:avLst/>
            <a:gdLst>
              <a:gd name="connsiteX0" fmla="*/ 0 w 6029926"/>
              <a:gd name="connsiteY0" fmla="*/ 0 h 1344434"/>
              <a:gd name="connsiteX1" fmla="*/ 6029926 w 6029926"/>
              <a:gd name="connsiteY1" fmla="*/ 0 h 1344434"/>
              <a:gd name="connsiteX2" fmla="*/ 6029926 w 6029926"/>
              <a:gd name="connsiteY2" fmla="*/ 1344434 h 1344434"/>
              <a:gd name="connsiteX3" fmla="*/ 0 w 6029926"/>
              <a:gd name="connsiteY3" fmla="*/ 1344434 h 1344434"/>
              <a:gd name="connsiteX4" fmla="*/ 0 w 6029926"/>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926" h="1344434">
                <a:moveTo>
                  <a:pt x="0" y="0"/>
                </a:moveTo>
                <a:lnTo>
                  <a:pt x="6029926" y="0"/>
                </a:lnTo>
                <a:lnTo>
                  <a:pt x="6029926"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86" tIns="142286" rIns="142286" bIns="142286" numCol="1" spcCol="1270" anchor="ctr" anchorCtr="0">
            <a:noAutofit/>
          </a:bodyPr>
          <a:lstStyle/>
          <a:p>
            <a:pPr marL="0" marR="0" lvl="0" indent="0" algn="l" defTabSz="977900" rtl="0" eaLnBrk="1" fontAlgn="auto" latinLnBrk="0" hangingPunct="1">
              <a:lnSpc>
                <a:spcPct val="100000"/>
              </a:lnSpc>
              <a:spcBef>
                <a:spcPct val="0"/>
              </a:spcBef>
              <a:spcAft>
                <a:spcPct val="35000"/>
              </a:spcAft>
              <a:buClrTx/>
              <a:buSzTx/>
              <a:buFontTx/>
              <a:buNone/>
              <a:tabLst/>
              <a:defRPr/>
            </a:pPr>
            <a:endParaRPr kumimoji="0" lang="en-US" sz="2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7F43435-007E-A9FA-7F7B-1672376FD48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59432" y="5092523"/>
            <a:ext cx="1600200" cy="1600200"/>
          </a:xfrm>
          <a:prstGeom prst="rect">
            <a:avLst/>
          </a:prstGeom>
          <a:noFill/>
          <a:ln>
            <a:noFill/>
          </a:ln>
        </p:spPr>
      </p:pic>
      <p:sp>
        <p:nvSpPr>
          <p:cNvPr id="7" name="TextBox 6">
            <a:extLst>
              <a:ext uri="{FF2B5EF4-FFF2-40B4-BE49-F238E27FC236}">
                <a16:creationId xmlns:a16="http://schemas.microsoft.com/office/drawing/2014/main" id="{E009F7CE-331A-2024-9CAC-7BFE759EE674}"/>
              </a:ext>
            </a:extLst>
          </p:cNvPr>
          <p:cNvSpPr txBox="1"/>
          <p:nvPr/>
        </p:nvSpPr>
        <p:spPr>
          <a:xfrm>
            <a:off x="943" y="-12595"/>
            <a:ext cx="12192008" cy="1097280"/>
          </a:xfrm>
          <a:prstGeom prst="rect">
            <a:avLst/>
          </a:prstGeom>
          <a:solidFill>
            <a:schemeClr val="accent2"/>
          </a:solidFill>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tab pos="573088" algn="l"/>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	Where to Find Help</a:t>
            </a:r>
          </a:p>
        </p:txBody>
      </p:sp>
      <p:pic>
        <p:nvPicPr>
          <p:cNvPr id="2" name="Picture 1" descr="Qr code&#10;&#10;Description automatically generated">
            <a:extLst>
              <a:ext uri="{FF2B5EF4-FFF2-40B4-BE49-F238E27FC236}">
                <a16:creationId xmlns:a16="http://schemas.microsoft.com/office/drawing/2014/main" id="{D06E9571-1CA2-B8FC-5430-F0A84440BC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59432" y="2948754"/>
            <a:ext cx="1600200" cy="1600200"/>
          </a:xfrm>
          <a:prstGeom prst="rect">
            <a:avLst/>
          </a:prstGeom>
        </p:spPr>
      </p:pic>
    </p:spTree>
    <p:custDataLst>
      <p:tags r:id="rId1"/>
    </p:custDataLst>
    <p:extLst>
      <p:ext uri="{BB962C8B-B14F-4D97-AF65-F5344CB8AC3E}">
        <p14:creationId xmlns:p14="http://schemas.microsoft.com/office/powerpoint/2010/main" val="27003832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500"/>
                                        <p:tgtEl>
                                          <p:spTgt spid="6">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fade">
                                      <p:cBhvr>
                                        <p:cTn id="19" dur="500"/>
                                        <p:tgtEl>
                                          <p:spTgt spid="6">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animEffect transition="in" filter="fade">
                                      <p:cBhvr>
                                        <p:cTn id="29" dur="500"/>
                                        <p:tgtEl>
                                          <p:spTgt spid="6">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xEl>
                                              <p:pRg st="9" end="9"/>
                                            </p:txEl>
                                          </p:spTgt>
                                        </p:tgtEl>
                                        <p:attrNameLst>
                                          <p:attrName>style.visibility</p:attrName>
                                        </p:attrNameLst>
                                      </p:cBhvr>
                                      <p:to>
                                        <p:strVal val="visible"/>
                                      </p:to>
                                    </p:set>
                                    <p:animEffect transition="in" filter="fade">
                                      <p:cBhvr>
                                        <p:cTn id="32" dur="500"/>
                                        <p:tgtEl>
                                          <p:spTgt spid="6">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7C3657A-83A2-B734-A875-892D2782E9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DBC31-3869-2961-9210-6DE93DD41884}"/>
              </a:ext>
            </a:extLst>
          </p:cNvPr>
          <p:cNvSpPr>
            <a:spLocks noGrp="1"/>
          </p:cNvSpPr>
          <p:nvPr>
            <p:ph type="title"/>
          </p:nvPr>
        </p:nvSpPr>
        <p:spPr/>
        <p:txBody>
          <a:bodyPr/>
          <a:lstStyle/>
          <a:p>
            <a:endParaRPr lang="en-US"/>
          </a:p>
        </p:txBody>
      </p:sp>
      <p:pic>
        <p:nvPicPr>
          <p:cNvPr id="4" name="6B569BA6">
            <a:hlinkClick r:id="" action="ppaction://media"/>
            <a:extLst>
              <a:ext uri="{FF2B5EF4-FFF2-40B4-BE49-F238E27FC236}">
                <a16:creationId xmlns:a16="http://schemas.microsoft.com/office/drawing/2014/main" id="{D5C7DEEE-8D14-3BFE-FB0D-9CDD17CD06FF}"/>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544956" y="0"/>
            <a:ext cx="11102088" cy="6245630"/>
          </a:xfrm>
        </p:spPr>
      </p:pic>
    </p:spTree>
    <p:custDataLst>
      <p:tags r:id="rId1"/>
    </p:custDataLst>
    <p:extLst>
      <p:ext uri="{BB962C8B-B14F-4D97-AF65-F5344CB8AC3E}">
        <p14:creationId xmlns:p14="http://schemas.microsoft.com/office/powerpoint/2010/main" val="3861109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9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6BF02F-7269-8CBE-9751-389D88D418B0}"/>
              </a:ext>
            </a:extLst>
          </p:cNvPr>
          <p:cNvSpPr>
            <a:spLocks noGrp="1"/>
          </p:cNvSpPr>
          <p:nvPr>
            <p:ph type="title"/>
          </p:nvPr>
        </p:nvSpPr>
        <p:spPr>
          <a:xfrm>
            <a:off x="240856" y="574944"/>
            <a:ext cx="12179370" cy="3268520"/>
          </a:xfrm>
        </p:spPr>
        <p:txBody>
          <a:bodyPr vert="horz" lIns="91440" tIns="45720" rIns="91440" bIns="45720" rtlCol="0" anchor="b">
            <a:normAutofit/>
          </a:bodyPr>
          <a:lstStyle/>
          <a:p>
            <a:pPr algn="ctr"/>
            <a:r>
              <a:rPr lang="en-US" sz="5400" b="1">
                <a:solidFill>
                  <a:schemeClr val="accent2"/>
                </a:solidFill>
              </a:rPr>
              <a:t>Activity</a:t>
            </a:r>
            <a:r>
              <a:rPr lang="en-US" sz="4800" b="1">
                <a:solidFill>
                  <a:schemeClr val="accent2"/>
                </a:solidFill>
              </a:rPr>
              <a:t> </a:t>
            </a:r>
            <a:br>
              <a:rPr lang="en-US" sz="4800" b="1">
                <a:solidFill>
                  <a:schemeClr val="accent2"/>
                </a:solidFill>
              </a:rPr>
            </a:br>
            <a:br>
              <a:rPr lang="en-US" sz="4800" b="1">
                <a:solidFill>
                  <a:schemeClr val="accent2"/>
                </a:solidFill>
              </a:rPr>
            </a:br>
            <a:r>
              <a:rPr lang="en-US" sz="4800" kern="1200">
                <a:solidFill>
                  <a:srgbClr val="FFFFFF"/>
                </a:solidFill>
                <a:latin typeface="+mj-lt"/>
                <a:ea typeface="+mj-ea"/>
                <a:cs typeface="+mj-cs"/>
              </a:rPr>
              <a:t>POST Facilitated Courses and Guides</a:t>
            </a:r>
            <a:r>
              <a:rPr lang="en-US" sz="4800">
                <a:solidFill>
                  <a:srgbClr val="FFFFFF"/>
                </a:solidFill>
              </a:rPr>
              <a:t> </a:t>
            </a:r>
            <a:endParaRPr lang="en-US" sz="4800" kern="1200">
              <a:solidFill>
                <a:srgbClr val="FFFFFF"/>
              </a:solidFill>
              <a:latin typeface="+mj-lt"/>
              <a:ea typeface="+mj-ea"/>
              <a:cs typeface="+mj-cs"/>
            </a:endParaRPr>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2486364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144936-A8B7-B01B-5F9A-6893911B68A5}"/>
              </a:ext>
            </a:extLst>
          </p:cNvPr>
          <p:cNvPicPr>
            <a:picLocks noChangeAspect="1"/>
          </p:cNvPicPr>
          <p:nvPr/>
        </p:nvPicPr>
        <p:blipFill>
          <a:blip r:embed="rId4"/>
          <a:srcRect t="13881" b="19303"/>
          <a:stretch/>
        </p:blipFill>
        <p:spPr>
          <a:xfrm>
            <a:off x="69655" y="1173534"/>
            <a:ext cx="12052690" cy="4857283"/>
          </a:xfrm>
          <a:prstGeom prst="rect">
            <a:avLst/>
          </a:prstGeom>
        </p:spPr>
      </p:pic>
      <p:grpSp>
        <p:nvGrpSpPr>
          <p:cNvPr id="16" name="Group 15">
            <a:extLst>
              <a:ext uri="{FF2B5EF4-FFF2-40B4-BE49-F238E27FC236}">
                <a16:creationId xmlns:a16="http://schemas.microsoft.com/office/drawing/2014/main" id="{A60E988F-660E-01EC-52BC-AE584DE13A8B}"/>
              </a:ext>
            </a:extLst>
          </p:cNvPr>
          <p:cNvGrpSpPr/>
          <p:nvPr/>
        </p:nvGrpSpPr>
        <p:grpSpPr>
          <a:xfrm>
            <a:off x="7737696" y="1777536"/>
            <a:ext cx="4347920" cy="1077218"/>
            <a:chOff x="7737696" y="1777536"/>
            <a:chExt cx="4347920" cy="1077218"/>
          </a:xfrm>
        </p:grpSpPr>
        <p:sp>
          <p:nvSpPr>
            <p:cNvPr id="13" name="Arrow: Right 12">
              <a:extLst>
                <a:ext uri="{FF2B5EF4-FFF2-40B4-BE49-F238E27FC236}">
                  <a16:creationId xmlns:a16="http://schemas.microsoft.com/office/drawing/2014/main" id="{17F3F351-0884-AD17-3942-368EF2250269}"/>
                </a:ext>
              </a:extLst>
            </p:cNvPr>
            <p:cNvSpPr/>
            <p:nvPr/>
          </p:nvSpPr>
          <p:spPr>
            <a:xfrm rot="10800000">
              <a:off x="7737696" y="2194203"/>
              <a:ext cx="1666754" cy="660551"/>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C98CD70B-D3B6-5102-FC3A-CDA4019779AF}"/>
                </a:ext>
              </a:extLst>
            </p:cNvPr>
            <p:cNvSpPr txBox="1"/>
            <p:nvPr/>
          </p:nvSpPr>
          <p:spPr>
            <a:xfrm>
              <a:off x="8465014" y="1777536"/>
              <a:ext cx="3620602" cy="1077218"/>
            </a:xfrm>
            <a:prstGeom prst="rect">
              <a:avLst/>
            </a:prstGeom>
            <a:solidFill>
              <a:schemeClr val="accent6"/>
            </a:solidFill>
          </p:spPr>
          <p:txBody>
            <a:bodyPr wrap="square" rtlCol="0">
              <a:spAutoFit/>
            </a:bodyPr>
            <a:lstStyle/>
            <a:p>
              <a:pPr algn="ctr"/>
              <a:r>
                <a:rPr lang="en-US" sz="3200">
                  <a:solidFill>
                    <a:schemeClr val="bg1"/>
                  </a:solidFill>
                </a:rPr>
                <a:t>Find POST Facilitated Courses</a:t>
              </a:r>
            </a:p>
          </p:txBody>
        </p:sp>
      </p:grpSp>
      <p:pic>
        <p:nvPicPr>
          <p:cNvPr id="11" name="Picture 10">
            <a:extLst>
              <a:ext uri="{FF2B5EF4-FFF2-40B4-BE49-F238E27FC236}">
                <a16:creationId xmlns:a16="http://schemas.microsoft.com/office/drawing/2014/main" id="{38153DE3-B40D-73B0-8BE6-86A5AA69ED90}"/>
              </a:ext>
            </a:extLst>
          </p:cNvPr>
          <p:cNvPicPr>
            <a:picLocks noChangeAspect="1"/>
          </p:cNvPicPr>
          <p:nvPr/>
        </p:nvPicPr>
        <p:blipFill>
          <a:blip r:embed="rId5">
            <a:extLst>
              <a:ext uri="{28A0092B-C50C-407E-A947-70E740481C1C}">
                <a14:useLocalDpi xmlns:a14="http://schemas.microsoft.com/office/drawing/2010/main" val="0"/>
              </a:ext>
            </a:extLst>
          </a:blip>
          <a:srcRect t="15317" b="11563"/>
          <a:stretch/>
        </p:blipFill>
        <p:spPr>
          <a:xfrm>
            <a:off x="655676" y="1241966"/>
            <a:ext cx="11466669" cy="5057312"/>
          </a:xfrm>
          <a:prstGeom prst="rect">
            <a:avLst/>
          </a:prstGeom>
        </p:spPr>
      </p:pic>
      <p:sp>
        <p:nvSpPr>
          <p:cNvPr id="4" name="Title 3">
            <a:extLst>
              <a:ext uri="{FF2B5EF4-FFF2-40B4-BE49-F238E27FC236}">
                <a16:creationId xmlns:a16="http://schemas.microsoft.com/office/drawing/2014/main" id="{7BFD1761-A4C4-882A-DB6C-707C51BFE7D4}"/>
              </a:ext>
            </a:extLst>
          </p:cNvPr>
          <p:cNvSpPr>
            <a:spLocks noGrp="1"/>
          </p:cNvSpPr>
          <p:nvPr>
            <p:ph type="title"/>
          </p:nvPr>
        </p:nvSpPr>
        <p:spPr>
          <a:xfrm>
            <a:off x="69655" y="-140908"/>
            <a:ext cx="11353799" cy="1325563"/>
          </a:xfrm>
        </p:spPr>
        <p:txBody>
          <a:bodyPr/>
          <a:lstStyle/>
          <a:p>
            <a:r>
              <a:rPr lang="en-US"/>
              <a:t>POST Facilitated Courses</a:t>
            </a:r>
          </a:p>
        </p:txBody>
      </p:sp>
      <p:grpSp>
        <p:nvGrpSpPr>
          <p:cNvPr id="19" name="Group 18">
            <a:extLst>
              <a:ext uri="{FF2B5EF4-FFF2-40B4-BE49-F238E27FC236}">
                <a16:creationId xmlns:a16="http://schemas.microsoft.com/office/drawing/2014/main" id="{7051377B-C33E-5CC1-B575-7385182AB7B6}"/>
              </a:ext>
            </a:extLst>
          </p:cNvPr>
          <p:cNvGrpSpPr/>
          <p:nvPr/>
        </p:nvGrpSpPr>
        <p:grpSpPr>
          <a:xfrm>
            <a:off x="3656178" y="1965986"/>
            <a:ext cx="5117628" cy="1313450"/>
            <a:chOff x="-2660493" y="3667594"/>
            <a:chExt cx="6144517" cy="1313450"/>
          </a:xfrm>
        </p:grpSpPr>
        <p:sp>
          <p:nvSpPr>
            <p:cNvPr id="20" name="Arrow: Right 19">
              <a:extLst>
                <a:ext uri="{FF2B5EF4-FFF2-40B4-BE49-F238E27FC236}">
                  <a16:creationId xmlns:a16="http://schemas.microsoft.com/office/drawing/2014/main" id="{BBBB017E-8DB8-49A3-5CEC-F4D61D76B7DD}"/>
                </a:ext>
              </a:extLst>
            </p:cNvPr>
            <p:cNvSpPr/>
            <p:nvPr/>
          </p:nvSpPr>
          <p:spPr>
            <a:xfrm rot="8800859">
              <a:off x="-2660493" y="4365617"/>
              <a:ext cx="1656303" cy="6154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21" name="TextBox 20">
              <a:extLst>
                <a:ext uri="{FF2B5EF4-FFF2-40B4-BE49-F238E27FC236}">
                  <a16:creationId xmlns:a16="http://schemas.microsoft.com/office/drawing/2014/main" id="{BA10885B-8753-D501-1C8B-645F278D5E72}"/>
                </a:ext>
              </a:extLst>
            </p:cNvPr>
            <p:cNvSpPr txBox="1"/>
            <p:nvPr/>
          </p:nvSpPr>
          <p:spPr>
            <a:xfrm>
              <a:off x="-1302646" y="3667594"/>
              <a:ext cx="4786670" cy="1200329"/>
            </a:xfrm>
            <a:prstGeom prst="rect">
              <a:avLst/>
            </a:prstGeom>
            <a:solidFill>
              <a:schemeClr val="accent6"/>
            </a:solidFill>
          </p:spPr>
          <p:txBody>
            <a:bodyPr wrap="square" rtlCol="0">
              <a:spAutoFit/>
            </a:bodyPr>
            <a:lstStyle/>
            <a:p>
              <a:pPr algn="ctr"/>
              <a:r>
                <a:rPr lang="en-US" sz="3600">
                  <a:solidFill>
                    <a:schemeClr val="bg1"/>
                  </a:solidFill>
                </a:rPr>
                <a:t>Click Facilitated Courses Explained</a:t>
              </a:r>
            </a:p>
          </p:txBody>
        </p:sp>
      </p:grpSp>
      <p:pic>
        <p:nvPicPr>
          <p:cNvPr id="28" name="Picture 27">
            <a:extLst>
              <a:ext uri="{FF2B5EF4-FFF2-40B4-BE49-F238E27FC236}">
                <a16:creationId xmlns:a16="http://schemas.microsoft.com/office/drawing/2014/main" id="{82360D7D-1451-7659-58EB-21A842178461}"/>
              </a:ext>
            </a:extLst>
          </p:cNvPr>
          <p:cNvPicPr>
            <a:picLocks noChangeAspect="1"/>
          </p:cNvPicPr>
          <p:nvPr/>
        </p:nvPicPr>
        <p:blipFill>
          <a:blip r:embed="rId6"/>
          <a:srcRect l="43682" t="19308" r="19202" b="21437"/>
          <a:stretch/>
        </p:blipFill>
        <p:spPr>
          <a:xfrm>
            <a:off x="655676" y="1241966"/>
            <a:ext cx="9721860" cy="5616034"/>
          </a:xfrm>
          <a:prstGeom prst="rect">
            <a:avLst/>
          </a:prstGeom>
        </p:spPr>
      </p:pic>
    </p:spTree>
    <p:custDataLst>
      <p:tags r:id="rId1"/>
    </p:custDataLst>
    <p:extLst>
      <p:ext uri="{BB962C8B-B14F-4D97-AF65-F5344CB8AC3E}">
        <p14:creationId xmlns:p14="http://schemas.microsoft.com/office/powerpoint/2010/main" val="1695134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BBBA5-2F32-3648-114B-C4E4BEAC718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9490D4A-0CA1-713F-3BAD-AB7276C1FE36}"/>
              </a:ext>
            </a:extLst>
          </p:cNvPr>
          <p:cNvPicPr>
            <a:picLocks noChangeAspect="1"/>
          </p:cNvPicPr>
          <p:nvPr/>
        </p:nvPicPr>
        <p:blipFill>
          <a:blip r:embed="rId4">
            <a:extLst>
              <a:ext uri="{28A0092B-C50C-407E-A947-70E740481C1C}">
                <a14:useLocalDpi xmlns:a14="http://schemas.microsoft.com/office/drawing/2010/main" val="0"/>
              </a:ext>
            </a:extLst>
          </a:blip>
          <a:srcRect t="15317" b="11563"/>
          <a:stretch/>
        </p:blipFill>
        <p:spPr>
          <a:xfrm>
            <a:off x="200104" y="1144853"/>
            <a:ext cx="11466669" cy="5057312"/>
          </a:xfrm>
          <a:prstGeom prst="rect">
            <a:avLst/>
          </a:prstGeom>
        </p:spPr>
      </p:pic>
      <p:sp>
        <p:nvSpPr>
          <p:cNvPr id="4" name="Title 3">
            <a:extLst>
              <a:ext uri="{FF2B5EF4-FFF2-40B4-BE49-F238E27FC236}">
                <a16:creationId xmlns:a16="http://schemas.microsoft.com/office/drawing/2014/main" id="{F173B1CC-7DC7-9F41-57FB-C400F74E0687}"/>
              </a:ext>
            </a:extLst>
          </p:cNvPr>
          <p:cNvSpPr>
            <a:spLocks noGrp="1"/>
          </p:cNvSpPr>
          <p:nvPr>
            <p:ph type="title"/>
          </p:nvPr>
        </p:nvSpPr>
        <p:spPr>
          <a:xfrm>
            <a:off x="-915998" y="-2860357"/>
            <a:ext cx="11353799" cy="1325563"/>
          </a:xfrm>
        </p:spPr>
        <p:txBody>
          <a:bodyPr/>
          <a:lstStyle/>
          <a:p>
            <a:r>
              <a:rPr lang="en-US"/>
              <a:t>POST Facilitated Courses</a:t>
            </a:r>
          </a:p>
        </p:txBody>
      </p:sp>
      <p:grpSp>
        <p:nvGrpSpPr>
          <p:cNvPr id="12" name="Group 11">
            <a:extLst>
              <a:ext uri="{FF2B5EF4-FFF2-40B4-BE49-F238E27FC236}">
                <a16:creationId xmlns:a16="http://schemas.microsoft.com/office/drawing/2014/main" id="{C4F267F7-7F2F-51E8-2795-BE27489C80FF}"/>
              </a:ext>
            </a:extLst>
          </p:cNvPr>
          <p:cNvGrpSpPr/>
          <p:nvPr/>
        </p:nvGrpSpPr>
        <p:grpSpPr>
          <a:xfrm>
            <a:off x="2275520" y="2862736"/>
            <a:ext cx="5790087" cy="1639167"/>
            <a:chOff x="1853759" y="3218391"/>
            <a:chExt cx="5790087" cy="1639167"/>
          </a:xfrm>
        </p:grpSpPr>
        <p:sp>
          <p:nvSpPr>
            <p:cNvPr id="6" name="Arrow: Right 5">
              <a:extLst>
                <a:ext uri="{FF2B5EF4-FFF2-40B4-BE49-F238E27FC236}">
                  <a16:creationId xmlns:a16="http://schemas.microsoft.com/office/drawing/2014/main" id="{98CB6FD7-C3C3-388B-678D-0730947A2B37}"/>
                </a:ext>
              </a:extLst>
            </p:cNvPr>
            <p:cNvSpPr/>
            <p:nvPr/>
          </p:nvSpPr>
          <p:spPr>
            <a:xfrm rot="20180680">
              <a:off x="5977092" y="3218391"/>
              <a:ext cx="1666754" cy="664091"/>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grpSp>
          <p:nvGrpSpPr>
            <p:cNvPr id="7" name="Group 6">
              <a:extLst>
                <a:ext uri="{FF2B5EF4-FFF2-40B4-BE49-F238E27FC236}">
                  <a16:creationId xmlns:a16="http://schemas.microsoft.com/office/drawing/2014/main" id="{8E575869-4342-A708-943F-B33A4B33137D}"/>
                </a:ext>
              </a:extLst>
            </p:cNvPr>
            <p:cNvGrpSpPr/>
            <p:nvPr/>
          </p:nvGrpSpPr>
          <p:grpSpPr>
            <a:xfrm>
              <a:off x="1853759" y="3429000"/>
              <a:ext cx="4947270" cy="1428558"/>
              <a:chOff x="-3703417" y="5055917"/>
              <a:chExt cx="5939976" cy="1428558"/>
            </a:xfrm>
          </p:grpSpPr>
          <p:sp>
            <p:nvSpPr>
              <p:cNvPr id="8" name="Arrow: Right 7">
                <a:extLst>
                  <a:ext uri="{FF2B5EF4-FFF2-40B4-BE49-F238E27FC236}">
                    <a16:creationId xmlns:a16="http://schemas.microsoft.com/office/drawing/2014/main" id="{D96CB535-BC6E-E9A4-19F8-E73643B67ABE}"/>
                  </a:ext>
                </a:extLst>
              </p:cNvPr>
              <p:cNvSpPr/>
              <p:nvPr/>
            </p:nvSpPr>
            <p:spPr>
              <a:xfrm rot="8800859">
                <a:off x="-3703417" y="5869048"/>
                <a:ext cx="1656303" cy="615427"/>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5" name="TextBox 14">
                <a:extLst>
                  <a:ext uri="{FF2B5EF4-FFF2-40B4-BE49-F238E27FC236}">
                    <a16:creationId xmlns:a16="http://schemas.microsoft.com/office/drawing/2014/main" id="{250988AB-1EF4-C878-D76C-12D7178F6467}"/>
                  </a:ext>
                </a:extLst>
              </p:cNvPr>
              <p:cNvSpPr txBox="1"/>
              <p:nvPr/>
            </p:nvSpPr>
            <p:spPr>
              <a:xfrm>
                <a:off x="-2550111" y="5055917"/>
                <a:ext cx="4786670" cy="1200329"/>
              </a:xfrm>
              <a:prstGeom prst="rect">
                <a:avLst/>
              </a:prstGeom>
              <a:solidFill>
                <a:schemeClr val="accent6"/>
              </a:solidFill>
            </p:spPr>
            <p:txBody>
              <a:bodyPr wrap="square" rtlCol="0">
                <a:spAutoFit/>
              </a:bodyPr>
              <a:lstStyle/>
              <a:p>
                <a:pPr algn="ctr"/>
                <a:r>
                  <a:rPr lang="en-US" sz="3600">
                    <a:solidFill>
                      <a:schemeClr val="bg1"/>
                    </a:solidFill>
                  </a:rPr>
                  <a:t>Titles in Alpha order or use Search</a:t>
                </a:r>
              </a:p>
            </p:txBody>
          </p:sp>
        </p:grpSp>
      </p:grpSp>
      <p:sp>
        <p:nvSpPr>
          <p:cNvPr id="2" name="Title 3">
            <a:extLst>
              <a:ext uri="{FF2B5EF4-FFF2-40B4-BE49-F238E27FC236}">
                <a16:creationId xmlns:a16="http://schemas.microsoft.com/office/drawing/2014/main" id="{2A65B238-78F1-592E-219A-59B9009801CD}"/>
              </a:ext>
            </a:extLst>
          </p:cNvPr>
          <p:cNvSpPr txBox="1">
            <a:spLocks/>
          </p:cNvSpPr>
          <p:nvPr/>
        </p:nvSpPr>
        <p:spPr>
          <a:xfrm>
            <a:off x="69655" y="-140908"/>
            <a:ext cx="113537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POST Facilitated Courses</a:t>
            </a:r>
          </a:p>
        </p:txBody>
      </p:sp>
    </p:spTree>
    <p:custDataLst>
      <p:tags r:id="rId1"/>
    </p:custDataLst>
    <p:extLst>
      <p:ext uri="{BB962C8B-B14F-4D97-AF65-F5344CB8AC3E}">
        <p14:creationId xmlns:p14="http://schemas.microsoft.com/office/powerpoint/2010/main" val="2018853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9531AC-17DA-209F-B9C9-56ECB9FF46E2}"/>
              </a:ext>
            </a:extLst>
          </p:cNvPr>
          <p:cNvPicPr>
            <a:picLocks noChangeAspect="1"/>
          </p:cNvPicPr>
          <p:nvPr/>
        </p:nvPicPr>
        <p:blipFill>
          <a:blip r:embed="rId4"/>
          <a:srcRect t="14476"/>
          <a:stretch/>
        </p:blipFill>
        <p:spPr>
          <a:xfrm>
            <a:off x="62432" y="316598"/>
            <a:ext cx="12067135" cy="6224804"/>
          </a:xfrm>
          <a:prstGeom prst="rect">
            <a:avLst/>
          </a:prstGeom>
        </p:spPr>
      </p:pic>
      <p:grpSp>
        <p:nvGrpSpPr>
          <p:cNvPr id="10" name="Group 9">
            <a:extLst>
              <a:ext uri="{FF2B5EF4-FFF2-40B4-BE49-F238E27FC236}">
                <a16:creationId xmlns:a16="http://schemas.microsoft.com/office/drawing/2014/main" id="{18D20820-2B23-E25A-C301-B2383D15C4DD}"/>
              </a:ext>
            </a:extLst>
          </p:cNvPr>
          <p:cNvGrpSpPr/>
          <p:nvPr/>
        </p:nvGrpSpPr>
        <p:grpSpPr>
          <a:xfrm>
            <a:off x="2843064" y="1524126"/>
            <a:ext cx="2193330" cy="1300346"/>
            <a:chOff x="5148592" y="1921214"/>
            <a:chExt cx="2193330" cy="1300346"/>
          </a:xfrm>
        </p:grpSpPr>
        <p:sp>
          <p:nvSpPr>
            <p:cNvPr id="6" name="TextBox 5">
              <a:extLst>
                <a:ext uri="{FF2B5EF4-FFF2-40B4-BE49-F238E27FC236}">
                  <a16:creationId xmlns:a16="http://schemas.microsoft.com/office/drawing/2014/main" id="{E4C51B40-4027-55D4-06E7-0D97E62CF22A}"/>
                </a:ext>
              </a:extLst>
            </p:cNvPr>
            <p:cNvSpPr txBox="1"/>
            <p:nvPr/>
          </p:nvSpPr>
          <p:spPr>
            <a:xfrm>
              <a:off x="5609553" y="1921214"/>
              <a:ext cx="1732369" cy="646331"/>
            </a:xfrm>
            <a:prstGeom prst="rect">
              <a:avLst/>
            </a:prstGeom>
            <a:solidFill>
              <a:schemeClr val="accent6"/>
            </a:solidFill>
          </p:spPr>
          <p:txBody>
            <a:bodyPr wrap="square" rtlCol="0">
              <a:spAutoFit/>
            </a:bodyPr>
            <a:lstStyle/>
            <a:p>
              <a:pPr algn="ctr"/>
              <a:r>
                <a:rPr lang="en-US" sz="3600">
                  <a:solidFill>
                    <a:schemeClr val="bg1"/>
                  </a:solidFill>
                </a:rPr>
                <a:t>Guides</a:t>
              </a:r>
            </a:p>
          </p:txBody>
        </p:sp>
        <p:sp>
          <p:nvSpPr>
            <p:cNvPr id="8" name="Arrow: Right 7">
              <a:extLst>
                <a:ext uri="{FF2B5EF4-FFF2-40B4-BE49-F238E27FC236}">
                  <a16:creationId xmlns:a16="http://schemas.microsoft.com/office/drawing/2014/main" id="{5550D574-475B-5785-A71C-E74242CA3213}"/>
                </a:ext>
              </a:extLst>
            </p:cNvPr>
            <p:cNvSpPr/>
            <p:nvPr/>
          </p:nvSpPr>
          <p:spPr>
            <a:xfrm rot="7932542">
              <a:off x="4976491" y="2458190"/>
              <a:ext cx="93547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grpSp>
      <p:grpSp>
        <p:nvGrpSpPr>
          <p:cNvPr id="13" name="Group 12">
            <a:extLst>
              <a:ext uri="{FF2B5EF4-FFF2-40B4-BE49-F238E27FC236}">
                <a16:creationId xmlns:a16="http://schemas.microsoft.com/office/drawing/2014/main" id="{78152100-0BEF-D525-5162-41303F417955}"/>
              </a:ext>
            </a:extLst>
          </p:cNvPr>
          <p:cNvGrpSpPr/>
          <p:nvPr/>
        </p:nvGrpSpPr>
        <p:grpSpPr>
          <a:xfrm>
            <a:off x="3486827" y="2971695"/>
            <a:ext cx="2598553" cy="646331"/>
            <a:chOff x="4717917" y="2010013"/>
            <a:chExt cx="2598553" cy="646331"/>
          </a:xfrm>
        </p:grpSpPr>
        <p:sp>
          <p:nvSpPr>
            <p:cNvPr id="14" name="TextBox 13">
              <a:extLst>
                <a:ext uri="{FF2B5EF4-FFF2-40B4-BE49-F238E27FC236}">
                  <a16:creationId xmlns:a16="http://schemas.microsoft.com/office/drawing/2014/main" id="{379C8594-7C05-F72C-4ED6-C3CCD7336FE7}"/>
                </a:ext>
              </a:extLst>
            </p:cNvPr>
            <p:cNvSpPr txBox="1"/>
            <p:nvPr/>
          </p:nvSpPr>
          <p:spPr>
            <a:xfrm>
              <a:off x="5584101" y="2010013"/>
              <a:ext cx="1732369" cy="646331"/>
            </a:xfrm>
            <a:prstGeom prst="rect">
              <a:avLst/>
            </a:prstGeom>
            <a:solidFill>
              <a:schemeClr val="accent6"/>
            </a:solidFill>
          </p:spPr>
          <p:txBody>
            <a:bodyPr wrap="square" rtlCol="0">
              <a:spAutoFit/>
            </a:bodyPr>
            <a:lstStyle/>
            <a:p>
              <a:pPr algn="ctr"/>
              <a:r>
                <a:rPr lang="en-US" sz="3600">
                  <a:solidFill>
                    <a:schemeClr val="bg1"/>
                  </a:solidFill>
                </a:rPr>
                <a:t>Training</a:t>
              </a:r>
            </a:p>
          </p:txBody>
        </p:sp>
        <p:sp>
          <p:nvSpPr>
            <p:cNvPr id="15" name="Arrow: Right 14">
              <a:extLst>
                <a:ext uri="{FF2B5EF4-FFF2-40B4-BE49-F238E27FC236}">
                  <a16:creationId xmlns:a16="http://schemas.microsoft.com/office/drawing/2014/main" id="{286F820B-B766-67F5-3B84-900333D95D86}"/>
                </a:ext>
              </a:extLst>
            </p:cNvPr>
            <p:cNvSpPr/>
            <p:nvPr/>
          </p:nvSpPr>
          <p:spPr>
            <a:xfrm rot="10800000">
              <a:off x="4717917" y="2061294"/>
              <a:ext cx="935471" cy="591270"/>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grpSp>
      <p:pic>
        <p:nvPicPr>
          <p:cNvPr id="16" name="Picture 15">
            <a:extLst>
              <a:ext uri="{FF2B5EF4-FFF2-40B4-BE49-F238E27FC236}">
                <a16:creationId xmlns:a16="http://schemas.microsoft.com/office/drawing/2014/main" id="{798309D4-E99B-E8FA-92C9-4A6070DD29A2}"/>
              </a:ext>
            </a:extLst>
          </p:cNvPr>
          <p:cNvPicPr>
            <a:picLocks noChangeAspect="1"/>
          </p:cNvPicPr>
          <p:nvPr/>
        </p:nvPicPr>
        <p:blipFill>
          <a:blip r:embed="rId5">
            <a:extLst>
              <a:ext uri="{28A0092B-C50C-407E-A947-70E740481C1C}">
                <a14:useLocalDpi xmlns:a14="http://schemas.microsoft.com/office/drawing/2010/main" val="0"/>
              </a:ext>
            </a:extLst>
          </a:blip>
          <a:srcRect l="21776" t="3756" r="19896" b="12625"/>
          <a:stretch/>
        </p:blipFill>
        <p:spPr>
          <a:xfrm>
            <a:off x="2746130" y="189411"/>
            <a:ext cx="6699740" cy="6403344"/>
          </a:xfrm>
          <a:prstGeom prst="rect">
            <a:avLst/>
          </a:prstGeom>
        </p:spPr>
      </p:pic>
      <p:pic>
        <p:nvPicPr>
          <p:cNvPr id="17" name="Picture 16">
            <a:extLst>
              <a:ext uri="{FF2B5EF4-FFF2-40B4-BE49-F238E27FC236}">
                <a16:creationId xmlns:a16="http://schemas.microsoft.com/office/drawing/2014/main" id="{E537F97C-892E-1BF8-6834-8F824620A894}"/>
              </a:ext>
            </a:extLst>
          </p:cNvPr>
          <p:cNvPicPr>
            <a:picLocks noChangeAspect="1"/>
          </p:cNvPicPr>
          <p:nvPr/>
        </p:nvPicPr>
        <p:blipFill>
          <a:blip r:embed="rId6"/>
          <a:stretch>
            <a:fillRect/>
          </a:stretch>
        </p:blipFill>
        <p:spPr>
          <a:xfrm>
            <a:off x="62432" y="457200"/>
            <a:ext cx="12192000" cy="6400800"/>
          </a:xfrm>
          <a:prstGeom prst="rect">
            <a:avLst/>
          </a:prstGeom>
        </p:spPr>
      </p:pic>
    </p:spTree>
    <p:custDataLst>
      <p:tags r:id="rId1"/>
    </p:custDataLst>
    <p:extLst>
      <p:ext uri="{BB962C8B-B14F-4D97-AF65-F5344CB8AC3E}">
        <p14:creationId xmlns:p14="http://schemas.microsoft.com/office/powerpoint/2010/main" val="295313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A7D88-47F2-0280-150D-4D9A75BB2B9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2EF48B4-4C23-B41B-A90D-BBAFDC55C977}"/>
              </a:ext>
            </a:extLst>
          </p:cNvPr>
          <p:cNvPicPr>
            <a:picLocks noChangeAspect="1"/>
          </p:cNvPicPr>
          <p:nvPr/>
        </p:nvPicPr>
        <p:blipFill>
          <a:blip r:embed="rId4">
            <a:extLst>
              <a:ext uri="{28A0092B-C50C-407E-A947-70E740481C1C}">
                <a14:useLocalDpi xmlns:a14="http://schemas.microsoft.com/office/drawing/2010/main" val="0"/>
              </a:ext>
            </a:extLst>
          </a:blip>
          <a:srcRect t="15317" r="26383" b="11563"/>
          <a:stretch/>
        </p:blipFill>
        <p:spPr>
          <a:xfrm>
            <a:off x="1452912" y="1551241"/>
            <a:ext cx="8441366" cy="5057312"/>
          </a:xfrm>
          <a:prstGeom prst="rect">
            <a:avLst/>
          </a:prstGeom>
        </p:spPr>
      </p:pic>
      <p:sp>
        <p:nvSpPr>
          <p:cNvPr id="4" name="Title 3">
            <a:extLst>
              <a:ext uri="{FF2B5EF4-FFF2-40B4-BE49-F238E27FC236}">
                <a16:creationId xmlns:a16="http://schemas.microsoft.com/office/drawing/2014/main" id="{C1E39E3E-2F43-C4A3-40C7-1F6D8DA3F93E}"/>
              </a:ext>
            </a:extLst>
          </p:cNvPr>
          <p:cNvSpPr>
            <a:spLocks noGrp="1"/>
          </p:cNvSpPr>
          <p:nvPr>
            <p:ph type="title"/>
          </p:nvPr>
        </p:nvSpPr>
        <p:spPr>
          <a:xfrm>
            <a:off x="419100" y="-19182"/>
            <a:ext cx="11353799" cy="1325563"/>
          </a:xfrm>
        </p:spPr>
        <p:txBody>
          <a:bodyPr/>
          <a:lstStyle/>
          <a:p>
            <a:r>
              <a:rPr lang="en-US"/>
              <a:t>POST Facilitated Courses List</a:t>
            </a:r>
          </a:p>
        </p:txBody>
      </p:sp>
      <p:grpSp>
        <p:nvGrpSpPr>
          <p:cNvPr id="3" name="Group 2">
            <a:extLst>
              <a:ext uri="{FF2B5EF4-FFF2-40B4-BE49-F238E27FC236}">
                <a16:creationId xmlns:a16="http://schemas.microsoft.com/office/drawing/2014/main" id="{A0EA8A72-23B3-C486-70D7-71055A839353}"/>
              </a:ext>
            </a:extLst>
          </p:cNvPr>
          <p:cNvGrpSpPr/>
          <p:nvPr/>
        </p:nvGrpSpPr>
        <p:grpSpPr>
          <a:xfrm>
            <a:off x="1967009" y="1991100"/>
            <a:ext cx="5418225" cy="839233"/>
            <a:chOff x="1967009" y="1991100"/>
            <a:chExt cx="5418225" cy="839233"/>
          </a:xfrm>
        </p:grpSpPr>
        <p:sp>
          <p:nvSpPr>
            <p:cNvPr id="12" name="Arrow: Right 11">
              <a:extLst>
                <a:ext uri="{FF2B5EF4-FFF2-40B4-BE49-F238E27FC236}">
                  <a16:creationId xmlns:a16="http://schemas.microsoft.com/office/drawing/2014/main" id="{1571C69E-4A9F-7DFF-9B09-6F0D9689B92B}"/>
                </a:ext>
              </a:extLst>
            </p:cNvPr>
            <p:cNvSpPr/>
            <p:nvPr/>
          </p:nvSpPr>
          <p:spPr>
            <a:xfrm rot="12258092">
              <a:off x="1967009" y="1991100"/>
              <a:ext cx="1059467" cy="570831"/>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6" name="TextBox 15">
              <a:extLst>
                <a:ext uri="{FF2B5EF4-FFF2-40B4-BE49-F238E27FC236}">
                  <a16:creationId xmlns:a16="http://schemas.microsoft.com/office/drawing/2014/main" id="{0D73A87F-99CF-5B78-761A-8E656ED07C45}"/>
                </a:ext>
              </a:extLst>
            </p:cNvPr>
            <p:cNvSpPr txBox="1"/>
            <p:nvPr/>
          </p:nvSpPr>
          <p:spPr>
            <a:xfrm>
              <a:off x="2915817" y="2184002"/>
              <a:ext cx="4469417" cy="646331"/>
            </a:xfrm>
            <a:prstGeom prst="rect">
              <a:avLst/>
            </a:prstGeom>
            <a:solidFill>
              <a:schemeClr val="accent6"/>
            </a:solidFill>
          </p:spPr>
          <p:txBody>
            <a:bodyPr wrap="square" rtlCol="0">
              <a:spAutoFit/>
            </a:bodyPr>
            <a:lstStyle/>
            <a:p>
              <a:r>
                <a:rPr lang="en-US" sz="3600">
                  <a:solidFill>
                    <a:schemeClr val="bg1"/>
                  </a:solidFill>
                </a:rPr>
                <a:t>To get back, click the X</a:t>
              </a:r>
            </a:p>
          </p:txBody>
        </p:sp>
      </p:grpSp>
    </p:spTree>
    <p:custDataLst>
      <p:tags r:id="rId1"/>
    </p:custDataLst>
    <p:extLst>
      <p:ext uri="{BB962C8B-B14F-4D97-AF65-F5344CB8AC3E}">
        <p14:creationId xmlns:p14="http://schemas.microsoft.com/office/powerpoint/2010/main" val="1361440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FD1761-A4C4-882A-DB6C-707C51BFE7D4}"/>
              </a:ext>
            </a:extLst>
          </p:cNvPr>
          <p:cNvSpPr>
            <a:spLocks noGrp="1"/>
          </p:cNvSpPr>
          <p:nvPr>
            <p:ph type="title"/>
          </p:nvPr>
        </p:nvSpPr>
        <p:spPr>
          <a:xfrm>
            <a:off x="419100" y="-19182"/>
            <a:ext cx="11353799" cy="1325563"/>
          </a:xfrm>
        </p:spPr>
        <p:txBody>
          <a:bodyPr/>
          <a:lstStyle/>
          <a:p>
            <a:r>
              <a:rPr lang="en-US"/>
              <a:t>POST Facilitated Courses List</a:t>
            </a:r>
          </a:p>
        </p:txBody>
      </p:sp>
      <p:grpSp>
        <p:nvGrpSpPr>
          <p:cNvPr id="14" name="Group 13">
            <a:extLst>
              <a:ext uri="{FF2B5EF4-FFF2-40B4-BE49-F238E27FC236}">
                <a16:creationId xmlns:a16="http://schemas.microsoft.com/office/drawing/2014/main" id="{0FD1FEE0-461B-61D2-3E3E-43018927E12D}"/>
              </a:ext>
            </a:extLst>
          </p:cNvPr>
          <p:cNvGrpSpPr/>
          <p:nvPr/>
        </p:nvGrpSpPr>
        <p:grpSpPr>
          <a:xfrm>
            <a:off x="1671606" y="1270362"/>
            <a:ext cx="8353808" cy="5534199"/>
            <a:chOff x="2307613" y="1595707"/>
            <a:chExt cx="7482586" cy="5037691"/>
          </a:xfrm>
        </p:grpSpPr>
        <p:pic>
          <p:nvPicPr>
            <p:cNvPr id="6" name="Picture 5">
              <a:extLst>
                <a:ext uri="{FF2B5EF4-FFF2-40B4-BE49-F238E27FC236}">
                  <a16:creationId xmlns:a16="http://schemas.microsoft.com/office/drawing/2014/main" id="{A3AF79A4-B3BC-48A4-EB58-BEE03CD1F859}"/>
                </a:ext>
              </a:extLst>
            </p:cNvPr>
            <p:cNvPicPr>
              <a:picLocks noChangeAspect="1"/>
            </p:cNvPicPr>
            <p:nvPr/>
          </p:nvPicPr>
          <p:blipFill rotWithShape="1">
            <a:blip r:embed="rId4"/>
            <a:srcRect l="159" t="29844" r="86190" b="354"/>
            <a:stretch/>
          </p:blipFill>
          <p:spPr>
            <a:xfrm>
              <a:off x="2307613" y="1595707"/>
              <a:ext cx="1802423" cy="4911698"/>
            </a:xfrm>
            <a:prstGeom prst="rect">
              <a:avLst/>
            </a:prstGeom>
          </p:spPr>
        </p:pic>
        <p:pic>
          <p:nvPicPr>
            <p:cNvPr id="10" name="Picture 9">
              <a:extLst>
                <a:ext uri="{FF2B5EF4-FFF2-40B4-BE49-F238E27FC236}">
                  <a16:creationId xmlns:a16="http://schemas.microsoft.com/office/drawing/2014/main" id="{E0791B39-A274-5D13-636B-9096409A8959}"/>
                </a:ext>
              </a:extLst>
            </p:cNvPr>
            <p:cNvPicPr>
              <a:picLocks noChangeAspect="1"/>
            </p:cNvPicPr>
            <p:nvPr/>
          </p:nvPicPr>
          <p:blipFill rotWithShape="1">
            <a:blip r:embed="rId4"/>
            <a:srcRect l="14684" t="16295" r="40775" b="9915"/>
            <a:stretch/>
          </p:blipFill>
          <p:spPr>
            <a:xfrm>
              <a:off x="4110036" y="1618248"/>
              <a:ext cx="5680163" cy="5015150"/>
            </a:xfrm>
            <a:prstGeom prst="rect">
              <a:avLst/>
            </a:prstGeom>
          </p:spPr>
        </p:pic>
      </p:grpSp>
      <p:sp>
        <p:nvSpPr>
          <p:cNvPr id="15" name="TextBox 14">
            <a:extLst>
              <a:ext uri="{FF2B5EF4-FFF2-40B4-BE49-F238E27FC236}">
                <a16:creationId xmlns:a16="http://schemas.microsoft.com/office/drawing/2014/main" id="{196C8785-1DCB-D015-04ED-A975E6F92F04}"/>
              </a:ext>
            </a:extLst>
          </p:cNvPr>
          <p:cNvSpPr txBox="1"/>
          <p:nvPr/>
        </p:nvSpPr>
        <p:spPr>
          <a:xfrm>
            <a:off x="4461317" y="4792587"/>
            <a:ext cx="3715771" cy="1200329"/>
          </a:xfrm>
          <a:prstGeom prst="rect">
            <a:avLst/>
          </a:prstGeom>
          <a:solidFill>
            <a:schemeClr val="accent6"/>
          </a:solidFill>
        </p:spPr>
        <p:txBody>
          <a:bodyPr wrap="square" rtlCol="0">
            <a:spAutoFit/>
          </a:bodyPr>
          <a:lstStyle/>
          <a:p>
            <a:r>
              <a:rPr lang="en-US" sz="3600">
                <a:solidFill>
                  <a:schemeClr val="bg1"/>
                </a:solidFill>
              </a:rPr>
              <a:t>Click Tools then Genius Dashboard</a:t>
            </a:r>
          </a:p>
        </p:txBody>
      </p:sp>
      <p:sp>
        <p:nvSpPr>
          <p:cNvPr id="8" name="Arrow: Right 7">
            <a:extLst>
              <a:ext uri="{FF2B5EF4-FFF2-40B4-BE49-F238E27FC236}">
                <a16:creationId xmlns:a16="http://schemas.microsoft.com/office/drawing/2014/main" id="{4FC3383A-14B2-BAF3-9366-CBBA30507AF0}"/>
              </a:ext>
            </a:extLst>
          </p:cNvPr>
          <p:cNvSpPr/>
          <p:nvPr/>
        </p:nvSpPr>
        <p:spPr>
          <a:xfrm rot="10800000">
            <a:off x="3100191" y="5399448"/>
            <a:ext cx="1472167" cy="564359"/>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sp>
        <p:nvSpPr>
          <p:cNvPr id="11" name="Arrow: Right 10">
            <a:extLst>
              <a:ext uri="{FF2B5EF4-FFF2-40B4-BE49-F238E27FC236}">
                <a16:creationId xmlns:a16="http://schemas.microsoft.com/office/drawing/2014/main" id="{AE401A3A-D3F2-EB9F-E1D5-5277502FE290}"/>
              </a:ext>
            </a:extLst>
          </p:cNvPr>
          <p:cNvSpPr/>
          <p:nvPr/>
        </p:nvSpPr>
        <p:spPr>
          <a:xfrm rot="18235255">
            <a:off x="7114897" y="4178271"/>
            <a:ext cx="1059467" cy="570831"/>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sz="1600"/>
          </a:p>
        </p:txBody>
      </p:sp>
      <p:pic>
        <p:nvPicPr>
          <p:cNvPr id="17" name="Picture 16">
            <a:extLst>
              <a:ext uri="{FF2B5EF4-FFF2-40B4-BE49-F238E27FC236}">
                <a16:creationId xmlns:a16="http://schemas.microsoft.com/office/drawing/2014/main" id="{99F09591-AE2A-2246-FC95-BF76B22DBA54}"/>
              </a:ext>
            </a:extLst>
          </p:cNvPr>
          <p:cNvPicPr>
            <a:picLocks noChangeAspect="1"/>
          </p:cNvPicPr>
          <p:nvPr/>
        </p:nvPicPr>
        <p:blipFill>
          <a:blip r:embed="rId5"/>
          <a:srcRect t="13881" r="12837" b="19303"/>
          <a:stretch/>
        </p:blipFill>
        <p:spPr>
          <a:xfrm>
            <a:off x="139310" y="1135633"/>
            <a:ext cx="11961646" cy="5530517"/>
          </a:xfrm>
          <a:prstGeom prst="rect">
            <a:avLst/>
          </a:prstGeom>
        </p:spPr>
      </p:pic>
    </p:spTree>
    <p:custDataLst>
      <p:tags r:id="rId1"/>
    </p:custDataLst>
    <p:extLst>
      <p:ext uri="{BB962C8B-B14F-4D97-AF65-F5344CB8AC3E}">
        <p14:creationId xmlns:p14="http://schemas.microsoft.com/office/powerpoint/2010/main" val="1635064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6BF02F-7269-8CBE-9751-389D88D418B0}"/>
              </a:ext>
            </a:extLst>
          </p:cNvPr>
          <p:cNvSpPr>
            <a:spLocks noGrp="1"/>
          </p:cNvSpPr>
          <p:nvPr>
            <p:ph type="title"/>
          </p:nvPr>
        </p:nvSpPr>
        <p:spPr>
          <a:xfrm>
            <a:off x="-22232" y="1272665"/>
            <a:ext cx="12207918" cy="3268520"/>
          </a:xfrm>
        </p:spPr>
        <p:txBody>
          <a:bodyPr vert="horz" lIns="91440" tIns="45720" rIns="91440" bIns="45720" rtlCol="0" anchor="b">
            <a:normAutofit/>
          </a:bodyPr>
          <a:lstStyle/>
          <a:p>
            <a:pPr algn="ctr"/>
            <a:r>
              <a:rPr lang="en-US" sz="4800" b="1">
                <a:solidFill>
                  <a:schemeClr val="accent2"/>
                </a:solidFill>
              </a:rPr>
              <a:t>Activity</a:t>
            </a:r>
            <a:br>
              <a:rPr lang="en-US" sz="4800">
                <a:solidFill>
                  <a:schemeClr val="accent2"/>
                </a:solidFill>
              </a:rPr>
            </a:br>
            <a:r>
              <a:rPr lang="en-US" sz="4800">
                <a:solidFill>
                  <a:schemeClr val="bg1"/>
                </a:solidFill>
              </a:rPr>
              <a:t>How to Give Credit in EDI </a:t>
            </a:r>
            <a:br>
              <a:rPr lang="en-US" sz="4800">
                <a:solidFill>
                  <a:schemeClr val="bg1"/>
                </a:solidFill>
              </a:rPr>
            </a:br>
            <a:r>
              <a:rPr lang="en-US" sz="4800">
                <a:solidFill>
                  <a:schemeClr val="bg1"/>
                </a:solidFill>
              </a:rPr>
              <a:t>when Rosters are Required</a:t>
            </a:r>
            <a:endParaRPr lang="en-US" sz="4800" kern="1200">
              <a:solidFill>
                <a:schemeClr val="bg1"/>
              </a:solidFill>
              <a:latin typeface="+mj-lt"/>
              <a:ea typeface="+mj-ea"/>
              <a:cs typeface="+mj-cs"/>
            </a:endParaRPr>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8564281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D707-290C-6DE9-37D3-5D6F139DAC94}"/>
              </a:ext>
            </a:extLst>
          </p:cNvPr>
          <p:cNvSpPr>
            <a:spLocks noGrp="1"/>
          </p:cNvSpPr>
          <p:nvPr>
            <p:ph type="title"/>
          </p:nvPr>
        </p:nvSpPr>
        <p:spPr/>
        <p:txBody>
          <a:bodyPr/>
          <a:lstStyle/>
          <a:p>
            <a:endParaRPr lang="en-US"/>
          </a:p>
        </p:txBody>
      </p:sp>
      <p:pic>
        <p:nvPicPr>
          <p:cNvPr id="4" name="EDIRosterMM">
            <a:hlinkClick r:id="" action="ppaction://media"/>
            <a:extLst>
              <a:ext uri="{FF2B5EF4-FFF2-40B4-BE49-F238E27FC236}">
                <a16:creationId xmlns:a16="http://schemas.microsoft.com/office/drawing/2014/main" id="{B5D27C95-3C6D-E385-CDD8-0B0528902EA0}"/>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685800" y="0"/>
            <a:ext cx="10668000" cy="6392871"/>
          </a:xfrm>
        </p:spPr>
      </p:pic>
    </p:spTree>
    <p:custDataLst>
      <p:tags r:id="rId1"/>
    </p:custDataLst>
    <p:extLst>
      <p:ext uri="{BB962C8B-B14F-4D97-AF65-F5344CB8AC3E}">
        <p14:creationId xmlns:p14="http://schemas.microsoft.com/office/powerpoint/2010/main" val="1126305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3D5A73-4DA7-D055-B3FE-9327CECF2DDF}"/>
              </a:ext>
            </a:extLst>
          </p:cNvPr>
          <p:cNvSpPr>
            <a:spLocks noGrp="1"/>
          </p:cNvSpPr>
          <p:nvPr>
            <p:ph idx="1"/>
          </p:nvPr>
        </p:nvSpPr>
        <p:spPr>
          <a:xfrm>
            <a:off x="235516" y="1008965"/>
            <a:ext cx="7635269" cy="6324600"/>
          </a:xfrm>
        </p:spPr>
        <p:txBody>
          <a:bodyPr anchor="t">
            <a:normAutofit/>
          </a:bodyPr>
          <a:lstStyle/>
          <a:p>
            <a:pPr marL="457200" indent="-457200">
              <a:spcAft>
                <a:spcPts val="1800"/>
              </a:spcAft>
              <a:buFont typeface="+mj-lt"/>
              <a:buAutoNum type="arabicPeriod"/>
            </a:pPr>
            <a:r>
              <a:rPr lang="en-US" sz="2400"/>
              <a:t>Log into your EDI account at </a:t>
            </a:r>
            <a:r>
              <a:rPr lang="en-US" sz="2400">
                <a:hlinkClick r:id="rId4"/>
              </a:rPr>
              <a:t>https://edinet.post.ca.gov/home.aspx</a:t>
            </a:r>
            <a:r>
              <a:rPr lang="en-US" sz="2400"/>
              <a:t> </a:t>
            </a:r>
          </a:p>
          <a:p>
            <a:pPr marL="457200" indent="-457200">
              <a:spcAft>
                <a:spcPts val="1800"/>
              </a:spcAft>
              <a:buFont typeface="+mj-lt"/>
              <a:buAutoNum type="arabicPeriod"/>
            </a:pPr>
            <a:r>
              <a:rPr lang="en-US" sz="2400"/>
              <a:t>Under GENERAL QUICK LINKS section at left, select Course Rosters (or from the top header drop-down menus, select Courses then select Rosters.)</a:t>
            </a:r>
          </a:p>
          <a:p>
            <a:pPr marL="457200" indent="-457200">
              <a:spcAft>
                <a:spcPts val="1800"/>
              </a:spcAft>
              <a:buFont typeface="+mj-lt"/>
              <a:buAutoNum type="arabicPeriod"/>
            </a:pPr>
            <a:r>
              <a:rPr lang="en-US" sz="2400"/>
              <a:t>Select Enter Roster on Behalf of: (Select Agency/Presenter from drop-down)</a:t>
            </a:r>
          </a:p>
          <a:p>
            <a:pPr marL="457200" indent="-457200">
              <a:spcAft>
                <a:spcPts val="1800"/>
              </a:spcAft>
              <a:buFont typeface="+mj-lt"/>
              <a:buAutoNum type="arabicPeriod"/>
            </a:pPr>
            <a:r>
              <a:rPr lang="en-US" sz="2400"/>
              <a:t>Select POST MULTI-MEDIA COURSE (Cert # 29000)</a:t>
            </a:r>
          </a:p>
          <a:p>
            <a:pPr marL="457200" indent="-457200">
              <a:spcAft>
                <a:spcPts val="1800"/>
              </a:spcAft>
              <a:buFont typeface="+mj-lt"/>
              <a:buAutoNum type="arabicPeriod"/>
            </a:pPr>
            <a:r>
              <a:rPr lang="en-US" sz="2400"/>
              <a:t>Select the Presentation Title (you can sort titles A-to-Z by clicking at the top of the column)</a:t>
            </a:r>
          </a:p>
          <a:p>
            <a:pPr marL="457200" indent="-457200">
              <a:buFont typeface="+mj-lt"/>
              <a:buAutoNum type="arabicPeriod"/>
            </a:pPr>
            <a:r>
              <a:rPr lang="en-US" sz="2400"/>
              <a:t>Follow prompts to complete the Course Roster</a:t>
            </a:r>
          </a:p>
          <a:p>
            <a:pPr marL="0" indent="0">
              <a:buNone/>
            </a:pPr>
            <a:endParaRPr lang="en-US" sz="2400"/>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007F3-1B66-C93D-9974-2BE3B234F515}"/>
              </a:ext>
            </a:extLst>
          </p:cNvPr>
          <p:cNvSpPr>
            <a:spLocks noGrp="1"/>
          </p:cNvSpPr>
          <p:nvPr>
            <p:ph type="title"/>
          </p:nvPr>
        </p:nvSpPr>
        <p:spPr>
          <a:xfrm>
            <a:off x="8537158" y="1844696"/>
            <a:ext cx="3611467" cy="3151246"/>
          </a:xfrm>
        </p:spPr>
        <p:txBody>
          <a:bodyPr anchor="b">
            <a:normAutofit fontScale="90000"/>
          </a:bodyPr>
          <a:lstStyle/>
          <a:p>
            <a:r>
              <a:rPr lang="en-US" sz="3700">
                <a:solidFill>
                  <a:schemeClr val="bg1"/>
                </a:solidFill>
              </a:rPr>
              <a:t>Entering POST Facilitated Training Videos (Multimedia) Course Rosters into EDI</a:t>
            </a:r>
            <a:br>
              <a:rPr lang="en-US" sz="3700">
                <a:solidFill>
                  <a:schemeClr val="bg1"/>
                </a:solidFill>
              </a:rPr>
            </a:br>
            <a:br>
              <a:rPr lang="en-US" sz="3700">
                <a:solidFill>
                  <a:schemeClr val="bg1"/>
                </a:solidFill>
              </a:rPr>
            </a:br>
            <a:r>
              <a:rPr lang="en-US" sz="3700" i="1">
                <a:solidFill>
                  <a:schemeClr val="bg1"/>
                </a:solidFill>
              </a:rPr>
              <a:t>Written Instructions</a:t>
            </a:r>
          </a:p>
        </p:txBody>
      </p:sp>
      <p:sp>
        <p:nvSpPr>
          <p:cNvPr id="11" name="Rectangle 10">
            <a:extLst>
              <a:ext uri="{FF2B5EF4-FFF2-40B4-BE49-F238E27FC236}">
                <a16:creationId xmlns:a16="http://schemas.microsoft.com/office/drawing/2014/main" id="{30FEE4B4-1055-2598-C0D4-7474560C3C0E}"/>
              </a:ext>
            </a:extLst>
          </p:cNvPr>
          <p:cNvSpPr/>
          <p:nvPr/>
        </p:nvSpPr>
        <p:spPr>
          <a:xfrm>
            <a:off x="0" y="-23"/>
            <a:ext cx="12215854" cy="856588"/>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21D3785-1C1A-5E4C-DF18-75606306FD9B}"/>
              </a:ext>
            </a:extLst>
          </p:cNvPr>
          <p:cNvSpPr txBox="1"/>
          <p:nvPr/>
        </p:nvSpPr>
        <p:spPr>
          <a:xfrm>
            <a:off x="128546" y="152400"/>
            <a:ext cx="12215854" cy="461665"/>
          </a:xfrm>
          <a:prstGeom prst="rect">
            <a:avLst/>
          </a:prstGeom>
          <a:noFill/>
        </p:spPr>
        <p:txBody>
          <a:bodyPr wrap="square">
            <a:spAutoFit/>
          </a:bodyPr>
          <a:lstStyle/>
          <a:p>
            <a:pPr marL="0" indent="0">
              <a:buNone/>
            </a:pPr>
            <a:r>
              <a:rPr lang="en-US" sz="2400">
                <a:solidFill>
                  <a:schemeClr val="bg1"/>
                </a:solidFill>
                <a:hlinkClick r:id="rId5">
                  <a:extLst>
                    <a:ext uri="{A12FA001-AC4F-418D-AE19-62706E023703}">
                      <ahyp:hlinkClr xmlns:ahyp="http://schemas.microsoft.com/office/drawing/2018/hyperlinkcolor" val="tx"/>
                    </a:ext>
                  </a:extLst>
                </a:hlinkClick>
              </a:rPr>
              <a:t>https://post.ca.gov/portals/0/post_docs/training/TrainingVideoCourseRosters_Instructions.pdf</a:t>
            </a:r>
            <a:r>
              <a:rPr lang="en-US" sz="2400">
                <a:solidFill>
                  <a:schemeClr val="bg1"/>
                </a:solidFill>
              </a:rPr>
              <a:t> </a:t>
            </a:r>
          </a:p>
        </p:txBody>
      </p:sp>
    </p:spTree>
    <p:custDataLst>
      <p:tags r:id="rId1"/>
    </p:custDataLst>
    <p:extLst>
      <p:ext uri="{BB962C8B-B14F-4D97-AF65-F5344CB8AC3E}">
        <p14:creationId xmlns:p14="http://schemas.microsoft.com/office/powerpoint/2010/main" val="253558423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1BFAD-6268-B97E-D3FD-05DB7C9A688C}"/>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DC591015-15F9-D515-7E40-37B0F02271F4}"/>
              </a:ext>
            </a:extLst>
          </p:cNvPr>
          <p:cNvGrpSpPr/>
          <p:nvPr/>
        </p:nvGrpSpPr>
        <p:grpSpPr>
          <a:xfrm>
            <a:off x="488731" y="5048090"/>
            <a:ext cx="7704220" cy="1097281"/>
            <a:chOff x="-1138782" y="5889121"/>
            <a:chExt cx="9252285" cy="1403081"/>
          </a:xfrm>
          <a:solidFill>
            <a:schemeClr val="accent5">
              <a:lumMod val="40000"/>
              <a:lumOff val="60000"/>
            </a:schemeClr>
          </a:solidFill>
        </p:grpSpPr>
        <p:sp>
          <p:nvSpPr>
            <p:cNvPr id="14" name="Rectangle: Rounded Corners 13">
              <a:extLst>
                <a:ext uri="{FF2B5EF4-FFF2-40B4-BE49-F238E27FC236}">
                  <a16:creationId xmlns:a16="http://schemas.microsoft.com/office/drawing/2014/main" id="{A1743DBA-CF83-A473-2700-1ADAB3141994}"/>
                </a:ext>
              </a:extLst>
            </p:cNvPr>
            <p:cNvSpPr/>
            <p:nvPr/>
          </p:nvSpPr>
          <p:spPr>
            <a:xfrm>
              <a:off x="-1138782" y="5889121"/>
              <a:ext cx="9252285" cy="1403081"/>
            </a:xfrm>
            <a:prstGeom prst="round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4">
              <a:extLst>
                <a:ext uri="{FF2B5EF4-FFF2-40B4-BE49-F238E27FC236}">
                  <a16:creationId xmlns:a16="http://schemas.microsoft.com/office/drawing/2014/main" id="{AB74A105-3D87-A9E0-B68A-3BF2DC2A81BD}"/>
                </a:ext>
              </a:extLst>
            </p:cNvPr>
            <p:cNvSpPr txBox="1"/>
            <p:nvPr/>
          </p:nvSpPr>
          <p:spPr>
            <a:xfrm>
              <a:off x="-924210" y="6006835"/>
              <a:ext cx="8964809" cy="8522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FF385185-333A-D2DE-BEE7-E33F2F3853A3}"/>
              </a:ext>
            </a:extLst>
          </p:cNvPr>
          <p:cNvGrpSpPr/>
          <p:nvPr/>
        </p:nvGrpSpPr>
        <p:grpSpPr>
          <a:xfrm>
            <a:off x="488731" y="1208253"/>
            <a:ext cx="10764370" cy="1097280"/>
            <a:chOff x="-1138782" y="5889121"/>
            <a:chExt cx="9252285" cy="1403081"/>
          </a:xfrm>
          <a:solidFill>
            <a:schemeClr val="accent4"/>
          </a:solidFill>
        </p:grpSpPr>
        <p:sp>
          <p:nvSpPr>
            <p:cNvPr id="11" name="Rectangle: Rounded Corners 10">
              <a:extLst>
                <a:ext uri="{FF2B5EF4-FFF2-40B4-BE49-F238E27FC236}">
                  <a16:creationId xmlns:a16="http://schemas.microsoft.com/office/drawing/2014/main" id="{0E3F1C76-56B0-898F-ECAC-F8D8F75DC734}"/>
                </a:ext>
              </a:extLst>
            </p:cNvPr>
            <p:cNvSpPr/>
            <p:nvPr/>
          </p:nvSpPr>
          <p:spPr>
            <a:xfrm>
              <a:off x="-1138782" y="5889121"/>
              <a:ext cx="9252285" cy="1403081"/>
            </a:xfrm>
            <a:prstGeom prst="round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4">
              <a:extLst>
                <a:ext uri="{FF2B5EF4-FFF2-40B4-BE49-F238E27FC236}">
                  <a16:creationId xmlns:a16="http://schemas.microsoft.com/office/drawing/2014/main" id="{687F1F5B-0477-28B6-EB9B-66AC1067D6AF}"/>
                </a:ext>
              </a:extLst>
            </p:cNvPr>
            <p:cNvSpPr txBox="1"/>
            <p:nvPr/>
          </p:nvSpPr>
          <p:spPr>
            <a:xfrm>
              <a:off x="-924210" y="6006835"/>
              <a:ext cx="8964809" cy="8522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F2A25F06-136A-E71A-EF1B-A44CE55884D6}"/>
              </a:ext>
            </a:extLst>
          </p:cNvPr>
          <p:cNvSpPr txBox="1"/>
          <p:nvPr/>
        </p:nvSpPr>
        <p:spPr>
          <a:xfrm>
            <a:off x="630620" y="1280525"/>
            <a:ext cx="10956837" cy="5170646"/>
          </a:xfrm>
          <a:prstGeom prst="rect">
            <a:avLst/>
          </a:prstGeom>
          <a:noFill/>
        </p:spPr>
        <p:txBody>
          <a:bodyPr wrap="square">
            <a:spAutoFit/>
          </a:bodyPr>
          <a:lstStyle/>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4. Training Managers Page on 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hlinkClick r:id="rId4"/>
              </a:rPr>
              <a:t>POST Website</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Great info, plus, this PowerPoint </a:t>
            </a: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https://post.ca.gov/training-managers</a:t>
            </a: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 </a:t>
            </a:r>
          </a:p>
          <a:p>
            <a:pPr marL="0" marR="0" lvl="0" indent="0" algn="l" defTabSz="977900" rtl="0" eaLnBrk="1" fontAlgn="auto" latinLnBrk="0" hangingPunct="1">
              <a:lnSpc>
                <a:spcPct val="100000"/>
              </a:lnSpc>
              <a:spcBef>
                <a:spcPts val="12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5.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hlinkClick r:id="rId6"/>
              </a:rPr>
              <a:t>Learning Portal Training that Meets Mandates</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77900" rtl="0" eaLnBrk="1" fontAlgn="auto" latinLnBrk="0" hangingPunct="1">
              <a:lnSpc>
                <a:spcPct val="100000"/>
              </a:lnSpc>
              <a:spcBef>
                <a:spcPts val="1200"/>
              </a:spcBef>
              <a:spcAft>
                <a:spcPts val="12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BC5CAC5-2717-DD32-9D76-15CB8E9894B2}"/>
              </a:ext>
            </a:extLst>
          </p:cNvPr>
          <p:cNvSpPr txBox="1"/>
          <p:nvPr/>
        </p:nvSpPr>
        <p:spPr>
          <a:xfrm>
            <a:off x="943" y="-12595"/>
            <a:ext cx="12192008" cy="1097280"/>
          </a:xfrm>
          <a:prstGeom prst="rect">
            <a:avLst/>
          </a:prstGeom>
          <a:solidFill>
            <a:schemeClr val="accent2"/>
          </a:solidFill>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tab pos="573088" algn="l"/>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Where to Find Help</a:t>
            </a:r>
          </a:p>
        </p:txBody>
      </p:sp>
      <p:pic>
        <p:nvPicPr>
          <p:cNvPr id="15" name="Picture 14">
            <a:extLst>
              <a:ext uri="{FF2B5EF4-FFF2-40B4-BE49-F238E27FC236}">
                <a16:creationId xmlns:a16="http://schemas.microsoft.com/office/drawing/2014/main" id="{6CD09599-3004-BDC8-92B9-EB7090F0B3D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08095" y="4849647"/>
            <a:ext cx="1600200" cy="1600200"/>
          </a:xfrm>
          <a:prstGeom prst="rect">
            <a:avLst/>
          </a:prstGeom>
          <a:noFill/>
          <a:ln>
            <a:noFill/>
          </a:ln>
        </p:spPr>
      </p:pic>
      <p:grpSp>
        <p:nvGrpSpPr>
          <p:cNvPr id="9" name="Group 8">
            <a:extLst>
              <a:ext uri="{FF2B5EF4-FFF2-40B4-BE49-F238E27FC236}">
                <a16:creationId xmlns:a16="http://schemas.microsoft.com/office/drawing/2014/main" id="{35E386FA-2FC0-102A-4CCC-664C2E2ED92B}"/>
              </a:ext>
            </a:extLst>
          </p:cNvPr>
          <p:cNvGrpSpPr/>
          <p:nvPr/>
        </p:nvGrpSpPr>
        <p:grpSpPr>
          <a:xfrm>
            <a:off x="1556457" y="2339106"/>
            <a:ext cx="8628918" cy="2270632"/>
            <a:chOff x="182738" y="2642098"/>
            <a:chExt cx="8628918" cy="2270632"/>
          </a:xfrm>
        </p:grpSpPr>
        <p:pic>
          <p:nvPicPr>
            <p:cNvPr id="3" name="Picture 2">
              <a:extLst>
                <a:ext uri="{FF2B5EF4-FFF2-40B4-BE49-F238E27FC236}">
                  <a16:creationId xmlns:a16="http://schemas.microsoft.com/office/drawing/2014/main" id="{B70D8FDF-E0D6-97DA-14AA-0E833FC645DB}"/>
                </a:ext>
              </a:extLst>
            </p:cNvPr>
            <p:cNvPicPr>
              <a:picLocks noChangeAspect="1"/>
            </p:cNvPicPr>
            <p:nvPr/>
          </p:nvPicPr>
          <p:blipFill>
            <a:blip r:embed="rId8"/>
            <a:srcRect t="16273" b="5539"/>
            <a:stretch>
              <a:fillRect/>
            </a:stretch>
          </p:blipFill>
          <p:spPr>
            <a:xfrm>
              <a:off x="182738" y="2642098"/>
              <a:ext cx="8628918" cy="2270632"/>
            </a:xfrm>
            <a:prstGeom prst="rect">
              <a:avLst/>
            </a:prstGeom>
            <a:ln w="57150">
              <a:solidFill>
                <a:schemeClr val="accent4"/>
              </a:solidFill>
            </a:ln>
          </p:spPr>
        </p:pic>
        <p:sp>
          <p:nvSpPr>
            <p:cNvPr id="4" name="Arrow: Right 3">
              <a:extLst>
                <a:ext uri="{FF2B5EF4-FFF2-40B4-BE49-F238E27FC236}">
                  <a16:creationId xmlns:a16="http://schemas.microsoft.com/office/drawing/2014/main" id="{2A20444C-1670-FCD7-F3A0-21DF6CD25232}"/>
                </a:ext>
              </a:extLst>
            </p:cNvPr>
            <p:cNvSpPr/>
            <p:nvPr/>
          </p:nvSpPr>
          <p:spPr>
            <a:xfrm rot="8511698">
              <a:off x="7437942" y="2973126"/>
              <a:ext cx="793069" cy="481027"/>
            </a:xfrm>
            <a:prstGeom prst="rightArrow">
              <a:avLst/>
            </a:prstGeom>
            <a:ln w="57150">
              <a:solidFill>
                <a:schemeClr val="accent4"/>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426968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6">
                                            <p:txEl>
                                              <p:pRg st="8" end="8"/>
                                            </p:txEl>
                                          </p:spTgt>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7EA8DE60-4531-F917-F2A3-2670301319BF}"/>
              </a:ext>
            </a:extLst>
          </p:cNvPr>
          <p:cNvSpPr>
            <a:spLocks noGrp="1"/>
          </p:cNvSpPr>
          <p:nvPr>
            <p:ph type="title"/>
          </p:nvPr>
        </p:nvSpPr>
        <p:spPr>
          <a:xfrm>
            <a:off x="479394" y="1070800"/>
            <a:ext cx="3939688" cy="5583126"/>
          </a:xfrm>
        </p:spPr>
        <p:txBody>
          <a:bodyPr>
            <a:normAutofit/>
          </a:bodyPr>
          <a:lstStyle/>
          <a:p>
            <a:pPr algn="r"/>
            <a:r>
              <a:rPr lang="en-US" sz="8000"/>
              <a:t>Let’s Review</a:t>
            </a:r>
          </a:p>
        </p:txBody>
      </p:sp>
      <p:cxnSp>
        <p:nvCxnSpPr>
          <p:cNvPr id="44" name="Straight Connector 43">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38" name="Content Placeholder 2">
            <a:extLst>
              <a:ext uri="{FF2B5EF4-FFF2-40B4-BE49-F238E27FC236}">
                <a16:creationId xmlns:a16="http://schemas.microsoft.com/office/drawing/2014/main" id="{75E83747-5F70-35EF-E037-943CF45D4140}"/>
              </a:ext>
            </a:extLst>
          </p:cNvPr>
          <p:cNvGraphicFramePr>
            <a:graphicFrameLocks noGrp="1"/>
          </p:cNvGraphicFramePr>
          <p:nvPr>
            <p:ph idx="1"/>
            <p:extLst>
              <p:ext uri="{D42A27DB-BD31-4B8C-83A1-F6EECF244321}">
                <p14:modId xmlns:p14="http://schemas.microsoft.com/office/powerpoint/2010/main" val="3747668880"/>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5280676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 name="Content Placeholder 2">
            <a:extLst>
              <a:ext uri="{FF2B5EF4-FFF2-40B4-BE49-F238E27FC236}">
                <a16:creationId xmlns:a16="http://schemas.microsoft.com/office/drawing/2014/main" id="{183B1AD9-AAA5-D52B-9817-AC1F53BF8161}"/>
              </a:ext>
            </a:extLst>
          </p:cNvPr>
          <p:cNvGraphicFramePr>
            <a:graphicFrameLocks noGrp="1"/>
          </p:cNvGraphicFramePr>
          <p:nvPr>
            <p:ph idx="1"/>
            <p:extLst>
              <p:ext uri="{D42A27DB-BD31-4B8C-83A1-F6EECF244321}">
                <p14:modId xmlns:p14="http://schemas.microsoft.com/office/powerpoint/2010/main" val="144515435"/>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1">
            <a:extLst>
              <a:ext uri="{FF2B5EF4-FFF2-40B4-BE49-F238E27FC236}">
                <a16:creationId xmlns:a16="http://schemas.microsoft.com/office/drawing/2014/main" id="{EBE5105A-27FF-D263-4894-B87FE9E8F57E}"/>
              </a:ext>
            </a:extLst>
          </p:cNvPr>
          <p:cNvSpPr>
            <a:spLocks noGrp="1"/>
          </p:cNvSpPr>
          <p:nvPr>
            <p:ph type="title"/>
          </p:nvPr>
        </p:nvSpPr>
        <p:spPr>
          <a:xfrm>
            <a:off x="3492225" y="546898"/>
            <a:ext cx="3939688" cy="1076233"/>
          </a:xfrm>
        </p:spPr>
        <p:txBody>
          <a:bodyPr>
            <a:normAutofit fontScale="90000"/>
          </a:bodyPr>
          <a:lstStyle/>
          <a:p>
            <a:pPr algn="r"/>
            <a:r>
              <a:rPr lang="en-US" sz="8000">
                <a:solidFill>
                  <a:schemeClr val="bg1"/>
                </a:solidFill>
              </a:rPr>
              <a:t>Review</a:t>
            </a:r>
          </a:p>
        </p:txBody>
      </p:sp>
      <p:sp>
        <p:nvSpPr>
          <p:cNvPr id="5" name="Rectangle: Rounded Corners 4">
            <a:extLst>
              <a:ext uri="{FF2B5EF4-FFF2-40B4-BE49-F238E27FC236}">
                <a16:creationId xmlns:a16="http://schemas.microsoft.com/office/drawing/2014/main" id="{4AFF2D34-333C-829D-2F35-C593F09E1146}"/>
              </a:ext>
            </a:extLst>
          </p:cNvPr>
          <p:cNvSpPr/>
          <p:nvPr/>
        </p:nvSpPr>
        <p:spPr>
          <a:xfrm>
            <a:off x="5208290" y="2461896"/>
            <a:ext cx="5928698" cy="39975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75651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0A4068-28FC-66DC-FD8B-DF4535F8E4E0}"/>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9EE1B8C7-0DAE-4796-256C-830A2A929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97F4CEB-F353-336C-0BE9-8A1FA7B0C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9C1F24A-A130-8AA8-9074-EC93FFB95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5C7DE22-473B-037E-546E-45AB2B99C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 name="Content Placeholder 2">
            <a:extLst>
              <a:ext uri="{FF2B5EF4-FFF2-40B4-BE49-F238E27FC236}">
                <a16:creationId xmlns:a16="http://schemas.microsoft.com/office/drawing/2014/main" id="{93407C51-A489-DB2F-1DD6-7698AA0C853B}"/>
              </a:ext>
            </a:extLst>
          </p:cNvPr>
          <p:cNvGraphicFramePr>
            <a:graphicFrameLocks noGrp="1"/>
          </p:cNvGraphicFramePr>
          <p:nvPr>
            <p:ph idx="1"/>
            <p:extLst>
              <p:ext uri="{D42A27DB-BD31-4B8C-83A1-F6EECF244321}">
                <p14:modId xmlns:p14="http://schemas.microsoft.com/office/powerpoint/2010/main" val="152480597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F83B65DA-F968-DF9C-41B6-69B2DF9527E4}"/>
              </a:ext>
            </a:extLst>
          </p:cNvPr>
          <p:cNvSpPr>
            <a:spLocks noGrp="1"/>
          </p:cNvSpPr>
          <p:nvPr>
            <p:ph type="title"/>
          </p:nvPr>
        </p:nvSpPr>
        <p:spPr>
          <a:xfrm>
            <a:off x="3492225" y="546898"/>
            <a:ext cx="3939688" cy="1076233"/>
          </a:xfrm>
        </p:spPr>
        <p:txBody>
          <a:bodyPr>
            <a:normAutofit fontScale="90000"/>
          </a:bodyPr>
          <a:lstStyle/>
          <a:p>
            <a:pPr algn="r"/>
            <a:r>
              <a:rPr lang="en-US" sz="8000">
                <a:solidFill>
                  <a:schemeClr val="bg1"/>
                </a:solidFill>
              </a:rPr>
              <a:t>Review</a:t>
            </a:r>
          </a:p>
        </p:txBody>
      </p:sp>
      <p:sp>
        <p:nvSpPr>
          <p:cNvPr id="3" name="Rectangle: Rounded Corners 2">
            <a:extLst>
              <a:ext uri="{FF2B5EF4-FFF2-40B4-BE49-F238E27FC236}">
                <a16:creationId xmlns:a16="http://schemas.microsoft.com/office/drawing/2014/main" id="{65FEF7E8-1113-2D37-41CE-B64D4FE6A982}"/>
              </a:ext>
            </a:extLst>
          </p:cNvPr>
          <p:cNvSpPr/>
          <p:nvPr/>
        </p:nvSpPr>
        <p:spPr>
          <a:xfrm>
            <a:off x="4184895" y="2461896"/>
            <a:ext cx="7795847" cy="39975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86540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1F662A-6EC7-FC1D-48D0-125317977BCA}"/>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3437134F-6554-3952-8048-C0ABD89E7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890DAF2-E856-D8F7-2E48-9159FA44F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7FA9BA2-210A-F127-7A47-0B3F53FEA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F23C7775-44C7-B16B-8361-0C89359F0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 name="Content Placeholder 2">
            <a:extLst>
              <a:ext uri="{FF2B5EF4-FFF2-40B4-BE49-F238E27FC236}">
                <a16:creationId xmlns:a16="http://schemas.microsoft.com/office/drawing/2014/main" id="{7992A6E0-98A7-47FA-0D24-23283BE59DC1}"/>
              </a:ext>
            </a:extLst>
          </p:cNvPr>
          <p:cNvGraphicFramePr>
            <a:graphicFrameLocks noGrp="1"/>
          </p:cNvGraphicFramePr>
          <p:nvPr>
            <p:ph idx="1"/>
            <p:extLst>
              <p:ext uri="{D42A27DB-BD31-4B8C-83A1-F6EECF244321}">
                <p14:modId xmlns:p14="http://schemas.microsoft.com/office/powerpoint/2010/main" val="680873275"/>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2231B1CE-143B-F40D-5632-3710095B125A}"/>
              </a:ext>
            </a:extLst>
          </p:cNvPr>
          <p:cNvSpPr>
            <a:spLocks noGrp="1"/>
          </p:cNvSpPr>
          <p:nvPr>
            <p:ph type="title"/>
          </p:nvPr>
        </p:nvSpPr>
        <p:spPr>
          <a:xfrm>
            <a:off x="3492225" y="546898"/>
            <a:ext cx="3939688" cy="1076233"/>
          </a:xfrm>
        </p:spPr>
        <p:txBody>
          <a:bodyPr>
            <a:normAutofit fontScale="90000"/>
          </a:bodyPr>
          <a:lstStyle/>
          <a:p>
            <a:pPr algn="r"/>
            <a:r>
              <a:rPr lang="en-US" sz="8000">
                <a:solidFill>
                  <a:schemeClr val="bg1"/>
                </a:solidFill>
              </a:rPr>
              <a:t>Review</a:t>
            </a:r>
          </a:p>
        </p:txBody>
      </p:sp>
      <p:sp>
        <p:nvSpPr>
          <p:cNvPr id="3" name="Rectangle: Rounded Corners 2">
            <a:extLst>
              <a:ext uri="{FF2B5EF4-FFF2-40B4-BE49-F238E27FC236}">
                <a16:creationId xmlns:a16="http://schemas.microsoft.com/office/drawing/2014/main" id="{9D83DE3A-5D5A-5AC3-583E-3DD0DC0F3D43}"/>
              </a:ext>
            </a:extLst>
          </p:cNvPr>
          <p:cNvSpPr/>
          <p:nvPr/>
        </p:nvSpPr>
        <p:spPr>
          <a:xfrm>
            <a:off x="5348948" y="2474502"/>
            <a:ext cx="6085875" cy="39723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47214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940E1B-3AA4-8FE3-2657-783D2406DA00}"/>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602D9DA4-33F1-98E4-13DB-A50448A8B8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0118433-7C77-DBAE-19BC-5F58A41077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ED1E91E-6741-577D-738C-63E3146608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7DCD356-F1E3-5093-9997-E24DF621BA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 name="Content Placeholder 2">
            <a:extLst>
              <a:ext uri="{FF2B5EF4-FFF2-40B4-BE49-F238E27FC236}">
                <a16:creationId xmlns:a16="http://schemas.microsoft.com/office/drawing/2014/main" id="{0B9F9A32-F716-15B0-B352-F23F0C548F10}"/>
              </a:ext>
            </a:extLst>
          </p:cNvPr>
          <p:cNvGraphicFramePr>
            <a:graphicFrameLocks noGrp="1"/>
          </p:cNvGraphicFramePr>
          <p:nvPr>
            <p:ph idx="1"/>
            <p:extLst>
              <p:ext uri="{D42A27DB-BD31-4B8C-83A1-F6EECF244321}">
                <p14:modId xmlns:p14="http://schemas.microsoft.com/office/powerpoint/2010/main" val="357342898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a:extLst>
              <a:ext uri="{FF2B5EF4-FFF2-40B4-BE49-F238E27FC236}">
                <a16:creationId xmlns:a16="http://schemas.microsoft.com/office/drawing/2014/main" id="{909B7623-C1FD-8AB9-F430-AC0B69979A94}"/>
              </a:ext>
            </a:extLst>
          </p:cNvPr>
          <p:cNvSpPr>
            <a:spLocks noGrp="1"/>
          </p:cNvSpPr>
          <p:nvPr>
            <p:ph type="title"/>
          </p:nvPr>
        </p:nvSpPr>
        <p:spPr>
          <a:xfrm>
            <a:off x="3492225" y="546898"/>
            <a:ext cx="3939688" cy="1076233"/>
          </a:xfrm>
        </p:spPr>
        <p:txBody>
          <a:bodyPr>
            <a:normAutofit fontScale="90000"/>
          </a:bodyPr>
          <a:lstStyle/>
          <a:p>
            <a:pPr algn="r"/>
            <a:r>
              <a:rPr lang="en-US" sz="8000">
                <a:solidFill>
                  <a:schemeClr val="bg1"/>
                </a:solidFill>
              </a:rPr>
              <a:t>Review</a:t>
            </a:r>
          </a:p>
        </p:txBody>
      </p:sp>
      <p:sp>
        <p:nvSpPr>
          <p:cNvPr id="4" name="Rectangle: Rounded Corners 3">
            <a:extLst>
              <a:ext uri="{FF2B5EF4-FFF2-40B4-BE49-F238E27FC236}">
                <a16:creationId xmlns:a16="http://schemas.microsoft.com/office/drawing/2014/main" id="{C69DCC6B-808B-AC0C-CC53-75907066F296}"/>
              </a:ext>
            </a:extLst>
          </p:cNvPr>
          <p:cNvSpPr/>
          <p:nvPr/>
        </p:nvSpPr>
        <p:spPr>
          <a:xfrm>
            <a:off x="4261943" y="2461896"/>
            <a:ext cx="7620000" cy="39975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19238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19E0E7-94EC-8A74-19EF-7665363115C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A522-9F55-A24D-44FF-CE9F11F93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50BEBBE2-96D3-6E11-69E9-C2579CE38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6057F04-9E8E-AC3E-1B0C-5C406266BA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F007BDF-0FE6-B9C7-E4FE-E94210768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9E9A769-9714-BB77-42CC-6CA816E6C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CF4D4D5-EB66-2EC1-5FEC-949460E1B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A1DBE3A0-9449-C108-4648-C48638C03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13A414C-AF72-9788-2794-48993455630F}"/>
              </a:ext>
            </a:extLst>
          </p:cNvPr>
          <p:cNvSpPr>
            <a:spLocks noGrp="1"/>
          </p:cNvSpPr>
          <p:nvPr>
            <p:ph type="title"/>
          </p:nvPr>
        </p:nvSpPr>
        <p:spPr>
          <a:xfrm>
            <a:off x="511902" y="1045259"/>
            <a:ext cx="3264051" cy="700206"/>
          </a:xfrm>
        </p:spPr>
        <p:txBody>
          <a:bodyPr anchor="b">
            <a:normAutofit/>
          </a:bodyPr>
          <a:lstStyle/>
          <a:p>
            <a:r>
              <a:rPr lang="en-US" sz="4000">
                <a:solidFill>
                  <a:srgbClr val="FFFFFF"/>
                </a:solidFill>
              </a:rPr>
              <a:t>Stay Informed!</a:t>
            </a:r>
          </a:p>
        </p:txBody>
      </p:sp>
      <p:sp>
        <p:nvSpPr>
          <p:cNvPr id="6" name="Content Placeholder 4">
            <a:extLst>
              <a:ext uri="{FF2B5EF4-FFF2-40B4-BE49-F238E27FC236}">
                <a16:creationId xmlns:a16="http://schemas.microsoft.com/office/drawing/2014/main" id="{BA9486F9-7968-471D-5C36-2DCECD459B24}"/>
              </a:ext>
            </a:extLst>
          </p:cNvPr>
          <p:cNvSpPr txBox="1">
            <a:spLocks/>
          </p:cNvSpPr>
          <p:nvPr/>
        </p:nvSpPr>
        <p:spPr>
          <a:xfrm>
            <a:off x="3913594" y="705136"/>
            <a:ext cx="8287979" cy="535695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6000"/>
              </a:lnSpc>
              <a:spcBef>
                <a:spcPts val="0"/>
              </a:spcBef>
              <a:spcAft>
                <a:spcPts val="1200"/>
              </a:spcAft>
              <a:buNone/>
            </a:pPr>
            <a:r>
              <a:rPr lang="en-US" sz="3200">
                <a:latin typeface="Calibri" panose="020F0502020204030204" pitchFamily="34" charset="0"/>
                <a:ea typeface="Calibri" panose="020F0502020204030204" pitchFamily="34" charset="0"/>
              </a:rPr>
              <a:t>Sign up to receive the Learning Portal quarterly newsletter</a:t>
            </a:r>
          </a:p>
          <a:p>
            <a:pPr marL="457200" lvl="1" indent="0">
              <a:lnSpc>
                <a:spcPct val="106000"/>
              </a:lnSpc>
              <a:spcBef>
                <a:spcPts val="0"/>
              </a:spcBef>
              <a:spcAft>
                <a:spcPts val="1200"/>
              </a:spcAft>
              <a:buNone/>
            </a:pPr>
            <a:endParaRPr lang="en-US" sz="3200">
              <a:latin typeface="Calibri" panose="020F0502020204030204" pitchFamily="34" charset="0"/>
              <a:ea typeface="Calibri" panose="020F0502020204030204" pitchFamily="34" charset="0"/>
            </a:endParaRPr>
          </a:p>
          <a:p>
            <a:pPr marL="914400" lvl="1" indent="-457200">
              <a:lnSpc>
                <a:spcPct val="106000"/>
              </a:lnSpc>
              <a:spcBef>
                <a:spcPts val="0"/>
              </a:spcBef>
              <a:spcAft>
                <a:spcPts val="1200"/>
              </a:spcAft>
              <a:buAutoNum type="arabicPeriod"/>
            </a:pPr>
            <a:r>
              <a:rPr lang="en-US">
                <a:latin typeface="Calibri" panose="020F0502020204030204" pitchFamily="34" charset="0"/>
              </a:rPr>
              <a:t>Go to the POST web page (</a:t>
            </a:r>
            <a:r>
              <a:rPr lang="en-US">
                <a:latin typeface="Calibri" panose="020F0502020204030204" pitchFamily="34" charset="0"/>
                <a:hlinkClick r:id="rId4"/>
              </a:rPr>
              <a:t>www.post.ca.gov</a:t>
            </a:r>
            <a:r>
              <a:rPr lang="en-US">
                <a:latin typeface="Calibri" panose="020F0502020204030204" pitchFamily="34" charset="0"/>
              </a:rPr>
              <a:t>)</a:t>
            </a:r>
          </a:p>
          <a:p>
            <a:pPr marL="914400" lvl="1" indent="-457200">
              <a:lnSpc>
                <a:spcPct val="106000"/>
              </a:lnSpc>
              <a:spcBef>
                <a:spcPts val="0"/>
              </a:spcBef>
              <a:spcAft>
                <a:spcPts val="1200"/>
              </a:spcAft>
              <a:buAutoNum type="arabicPeriod"/>
            </a:pPr>
            <a:r>
              <a:rPr lang="en-US">
                <a:latin typeface="Calibri" panose="020F0502020204030204" pitchFamily="34" charset="0"/>
              </a:rPr>
              <a:t>Sign in to PASS, if needed</a:t>
            </a:r>
          </a:p>
          <a:p>
            <a:pPr marL="914400" lvl="1" indent="-457200">
              <a:lnSpc>
                <a:spcPct val="106000"/>
              </a:lnSpc>
              <a:spcBef>
                <a:spcPts val="0"/>
              </a:spcBef>
              <a:spcAft>
                <a:spcPts val="1200"/>
              </a:spcAft>
              <a:buAutoNum type="arabicPeriod"/>
            </a:pPr>
            <a:r>
              <a:rPr lang="en-US">
                <a:latin typeface="Calibri" panose="020F0502020204030204" pitchFamily="34" charset="0"/>
              </a:rPr>
              <a:t>Open “Your PASS” account, under your name</a:t>
            </a:r>
          </a:p>
          <a:p>
            <a:pPr marL="914400" lvl="1" indent="-457200">
              <a:lnSpc>
                <a:spcPct val="106000"/>
              </a:lnSpc>
              <a:spcBef>
                <a:spcPts val="0"/>
              </a:spcBef>
              <a:spcAft>
                <a:spcPts val="1200"/>
              </a:spcAft>
              <a:buAutoNum type="arabicPeriod"/>
            </a:pPr>
            <a:r>
              <a:rPr lang="en-US">
                <a:latin typeface="Calibri" panose="020F0502020204030204" pitchFamily="34" charset="0"/>
              </a:rPr>
              <a:t>Click the Subscriptions Tab</a:t>
            </a:r>
            <a:endParaRPr lang="en-US"/>
          </a:p>
          <a:p>
            <a:pPr marL="457200" lvl="1" indent="0">
              <a:lnSpc>
                <a:spcPct val="106000"/>
              </a:lnSpc>
              <a:spcBef>
                <a:spcPts val="0"/>
              </a:spcBef>
              <a:spcAft>
                <a:spcPts val="1200"/>
              </a:spcAft>
              <a:buNone/>
            </a:pPr>
            <a:endParaRPr lang="en-US" sz="2600">
              <a:solidFill>
                <a:schemeClr val="accent2"/>
              </a:solidFill>
              <a:highlight>
                <a:srgbClr val="FFFF00"/>
              </a:highlight>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F4B36DB-F105-8350-6BAC-C0576A5CD88B}"/>
              </a:ext>
            </a:extLst>
          </p:cNvPr>
          <p:cNvGrpSpPr/>
          <p:nvPr/>
        </p:nvGrpSpPr>
        <p:grpSpPr>
          <a:xfrm>
            <a:off x="386882" y="1935437"/>
            <a:ext cx="3264051" cy="3431656"/>
            <a:chOff x="7570694" y="1391855"/>
            <a:chExt cx="4344785" cy="4368812"/>
          </a:xfrm>
        </p:grpSpPr>
        <p:pic>
          <p:nvPicPr>
            <p:cNvPr id="21" name="Picture 20" descr="Telemedicine with four doctors">
              <a:extLst>
                <a:ext uri="{FF2B5EF4-FFF2-40B4-BE49-F238E27FC236}">
                  <a16:creationId xmlns:a16="http://schemas.microsoft.com/office/drawing/2014/main" id="{103FAFE6-3E28-5370-DDD0-E07E471BD78E}"/>
                </a:ext>
              </a:extLst>
            </p:cNvPr>
            <p:cNvPicPr>
              <a:picLocks noChangeAspect="1"/>
            </p:cNvPicPr>
            <p:nvPr/>
          </p:nvPicPr>
          <p:blipFill rotWithShape="1">
            <a:blip r:embed="rId5"/>
            <a:srcRect l="8939" r="31278" b="8553"/>
            <a:stretch/>
          </p:blipFill>
          <p:spPr>
            <a:xfrm>
              <a:off x="7570694" y="1391855"/>
              <a:ext cx="4344785" cy="4368812"/>
            </a:xfrm>
            <a:prstGeom prst="rect">
              <a:avLst/>
            </a:prstGeom>
          </p:spPr>
        </p:pic>
        <p:pic>
          <p:nvPicPr>
            <p:cNvPr id="23" name="Picture 22" descr="A screenshot of a login screen&#10;&#10;Description automatically generated">
              <a:extLst>
                <a:ext uri="{FF2B5EF4-FFF2-40B4-BE49-F238E27FC236}">
                  <a16:creationId xmlns:a16="http://schemas.microsoft.com/office/drawing/2014/main" id="{2DEE155C-C5FC-FD8A-C1D2-AC4B8ED21B44}"/>
                </a:ext>
              </a:extLst>
            </p:cNvPr>
            <p:cNvPicPr preferRelativeResize="0">
              <a:picLocks/>
            </p:cNvPicPr>
            <p:nvPr/>
          </p:nvPicPr>
          <p:blipFill rotWithShape="1">
            <a:blip r:embed="rId6"/>
            <a:srcRect l="16071" t="-479" r="15490" b="61676"/>
            <a:stretch/>
          </p:blipFill>
          <p:spPr>
            <a:xfrm rot="21271161">
              <a:off x="7990386" y="2324049"/>
              <a:ext cx="3098356" cy="1822936"/>
            </a:xfrm>
            <a:prstGeom prst="rect">
              <a:avLst/>
            </a:prstGeom>
            <a:noFill/>
            <a:ln w="57150">
              <a:solidFill>
                <a:schemeClr val="tx1"/>
              </a:solidFill>
            </a:ln>
          </p:spPr>
        </p:pic>
      </p:grpSp>
    </p:spTree>
    <p:custDataLst>
      <p:tags r:id="rId1"/>
    </p:custDataLst>
    <p:extLst>
      <p:ext uri="{BB962C8B-B14F-4D97-AF65-F5344CB8AC3E}">
        <p14:creationId xmlns:p14="http://schemas.microsoft.com/office/powerpoint/2010/main" val="2135520426"/>
      </p:ext>
    </p:extLst>
  </p:cSld>
  <p:clrMapOvr>
    <a:masterClrMapping/>
  </p:clrMapOvr>
  <p:transition advTm="46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wipe(up)">
                                      <p:cBhvr>
                                        <p:cTn id="10" dur="500"/>
                                        <p:tgtEl>
                                          <p:spTgt spid="6">
                                            <p:txEl>
                                              <p:pRg st="2" end="2"/>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wipe(up)">
                                      <p:cBhvr>
                                        <p:cTn id="13" dur="500"/>
                                        <p:tgtEl>
                                          <p:spTgt spid="6">
                                            <p:txEl>
                                              <p:pRg st="3" end="3"/>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wipe(up)">
                                      <p:cBhvr>
                                        <p:cTn id="16" dur="500"/>
                                        <p:tgtEl>
                                          <p:spTgt spid="6">
                                            <p:txEl>
                                              <p:pRg st="4" end="4"/>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wipe(up)">
                                      <p:cBhvr>
                                        <p:cTn id="19"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3292F914-7012-B29D-944C-A799293F861A}"/>
              </a:ext>
            </a:extLst>
          </p:cNvPr>
          <p:cNvSpPr txBox="1"/>
          <p:nvPr/>
        </p:nvSpPr>
        <p:spPr>
          <a:xfrm>
            <a:off x="576998" y="1517016"/>
            <a:ext cx="9586909" cy="3570208"/>
          </a:xfrm>
          <a:prstGeom prst="rect">
            <a:avLst/>
          </a:prstGeom>
          <a:noFill/>
        </p:spPr>
        <p:txBody>
          <a:bodyPr wrap="square">
            <a:spAutoFit/>
          </a:bodyPr>
          <a:lstStyle/>
          <a:p>
            <a:pPr defTabSz="977900"/>
            <a:r>
              <a:rPr lang="en-US" sz="2800" b="1"/>
              <a:t>Training Managers Page on POST Website</a:t>
            </a:r>
          </a:p>
          <a:p>
            <a:pPr defTabSz="977900"/>
            <a:r>
              <a:rPr lang="en-US" sz="2800"/>
              <a:t>--</a:t>
            </a:r>
            <a:r>
              <a:rPr lang="en-US" sz="2800" b="1"/>
              <a:t> </a:t>
            </a:r>
            <a:r>
              <a:rPr lang="en-US" sz="2800"/>
              <a:t>Portal Tutorials and Access Instructions</a:t>
            </a:r>
          </a:p>
          <a:p>
            <a:pPr defTabSz="977900"/>
            <a:r>
              <a:rPr lang="en-US" sz="2800"/>
              <a:t>-- Plus, this PowerPoint </a:t>
            </a:r>
            <a:r>
              <a:rPr lang="en-US" sz="2800">
                <a:solidFill>
                  <a:schemeClr val="accent1"/>
                </a:solidFill>
                <a:hlinkClick r:id="rId4">
                  <a:extLst>
                    <a:ext uri="{A12FA001-AC4F-418D-AE19-62706E023703}">
                      <ahyp:hlinkClr xmlns:ahyp="http://schemas.microsoft.com/office/drawing/2018/hyperlinkcolor" val="tx"/>
                    </a:ext>
                  </a:extLst>
                </a:hlinkClick>
              </a:rPr>
              <a:t>https://post.ca.gov/training-managers</a:t>
            </a:r>
            <a:r>
              <a:rPr lang="en-US" sz="2800">
                <a:solidFill>
                  <a:schemeClr val="accent1"/>
                </a:solidFill>
              </a:rPr>
              <a:t> </a:t>
            </a:r>
          </a:p>
          <a:p>
            <a:pPr lvl="0" defTabSz="977900">
              <a:spcBef>
                <a:spcPts val="1200"/>
              </a:spcBef>
            </a:pPr>
            <a:endParaRPr lang="en-US" sz="2800" b="1"/>
          </a:p>
          <a:p>
            <a:pPr lvl="0" defTabSz="977900"/>
            <a:r>
              <a:rPr lang="en-US" sz="2800" b="1"/>
              <a:t>Quick Reference Guide – Download/Print</a:t>
            </a:r>
          </a:p>
          <a:p>
            <a:pPr marL="0" lvl="0" indent="0" algn="l" defTabSz="977900">
              <a:spcAft>
                <a:spcPts val="1200"/>
              </a:spcAft>
              <a:buNone/>
            </a:pPr>
            <a:r>
              <a:rPr lang="en-US" sz="2800">
                <a:solidFill>
                  <a:schemeClr val="accent1"/>
                </a:solidFill>
                <a:hlinkClick r:id="rId5">
                  <a:extLst>
                    <a:ext uri="{A12FA001-AC4F-418D-AE19-62706E023703}">
                      <ahyp:hlinkClr xmlns:ahyp="http://schemas.microsoft.com/office/drawing/2018/hyperlinkcolor" val="tx"/>
                    </a:ext>
                  </a:extLst>
                </a:hlinkClick>
              </a:rPr>
              <a:t>https://post.ca.gov/learning-technology-resources</a:t>
            </a:r>
            <a:r>
              <a:rPr lang="en-US" sz="2800">
                <a:solidFill>
                  <a:schemeClr val="accent1"/>
                </a:solidFill>
              </a:rPr>
              <a:t> </a:t>
            </a:r>
          </a:p>
          <a:p>
            <a:pPr defTabSz="977900">
              <a:spcBef>
                <a:spcPts val="1200"/>
              </a:spcBef>
              <a:spcAft>
                <a:spcPts val="1200"/>
              </a:spcAft>
            </a:pPr>
            <a:endParaRPr lang="en-US" sz="2800"/>
          </a:p>
        </p:txBody>
      </p:sp>
      <p:sp>
        <p:nvSpPr>
          <p:cNvPr id="28" name="TextBox 27">
            <a:extLst>
              <a:ext uri="{FF2B5EF4-FFF2-40B4-BE49-F238E27FC236}">
                <a16:creationId xmlns:a16="http://schemas.microsoft.com/office/drawing/2014/main" id="{8D41235B-7B61-48F5-3E21-EF4C898B898C}"/>
              </a:ext>
            </a:extLst>
          </p:cNvPr>
          <p:cNvSpPr txBox="1"/>
          <p:nvPr/>
        </p:nvSpPr>
        <p:spPr>
          <a:xfrm>
            <a:off x="943" y="-12595"/>
            <a:ext cx="12192008" cy="1097280"/>
          </a:xfrm>
          <a:prstGeom prst="rect">
            <a:avLst/>
          </a:prstGeom>
          <a:solidFill>
            <a:schemeClr val="accent2"/>
          </a:solidFill>
        </p:spPr>
        <p:txBody>
          <a:bodyPr wrap="square" anchor="ctr" anchorCtr="0">
            <a:spAutoFit/>
          </a:bodyPr>
          <a:lstStyle/>
          <a:p>
            <a:pPr>
              <a:tabLst>
                <a:tab pos="573088" algn="l"/>
              </a:tabLst>
            </a:pPr>
            <a:r>
              <a:rPr lang="en-US" sz="4000">
                <a:solidFill>
                  <a:schemeClr val="bg1"/>
                </a:solidFill>
              </a:rPr>
              <a:t>	Where to Find Help</a:t>
            </a:r>
          </a:p>
        </p:txBody>
      </p:sp>
    </p:spTree>
    <p:custDataLst>
      <p:tags r:id="rId1"/>
    </p:custDataLst>
    <p:extLst>
      <p:ext uri="{BB962C8B-B14F-4D97-AF65-F5344CB8AC3E}">
        <p14:creationId xmlns:p14="http://schemas.microsoft.com/office/powerpoint/2010/main" val="653734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A363DB-566F-5176-6F63-E31A58BBAB5D}"/>
              </a:ext>
            </a:extLst>
          </p:cNvPr>
          <p:cNvGrpSpPr/>
          <p:nvPr/>
        </p:nvGrpSpPr>
        <p:grpSpPr>
          <a:xfrm>
            <a:off x="1780143" y="1084685"/>
            <a:ext cx="11613130" cy="5763177"/>
            <a:chOff x="4657479" y="420487"/>
            <a:chExt cx="7468726" cy="2508732"/>
          </a:xfrm>
        </p:grpSpPr>
        <p:sp>
          <p:nvSpPr>
            <p:cNvPr id="6" name="Freeform: Shape 5">
              <a:extLst>
                <a:ext uri="{FF2B5EF4-FFF2-40B4-BE49-F238E27FC236}">
                  <a16:creationId xmlns:a16="http://schemas.microsoft.com/office/drawing/2014/main" id="{312574BE-377E-2467-05B4-8DDBDA3448CB}"/>
                </a:ext>
              </a:extLst>
            </p:cNvPr>
            <p:cNvSpPr/>
            <p:nvPr/>
          </p:nvSpPr>
          <p:spPr>
            <a:xfrm>
              <a:off x="4657479" y="420487"/>
              <a:ext cx="7468726" cy="2413677"/>
            </a:xfrm>
            <a:custGeom>
              <a:avLst/>
              <a:gdLst>
                <a:gd name="connsiteX0" fmla="*/ 0 w 6029926"/>
                <a:gd name="connsiteY0" fmla="*/ 0 h 1344434"/>
                <a:gd name="connsiteX1" fmla="*/ 6029926 w 6029926"/>
                <a:gd name="connsiteY1" fmla="*/ 0 h 1344434"/>
                <a:gd name="connsiteX2" fmla="*/ 6029926 w 6029926"/>
                <a:gd name="connsiteY2" fmla="*/ 1344434 h 1344434"/>
                <a:gd name="connsiteX3" fmla="*/ 0 w 6029926"/>
                <a:gd name="connsiteY3" fmla="*/ 1344434 h 1344434"/>
                <a:gd name="connsiteX4" fmla="*/ 0 w 6029926"/>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926" h="1344434">
                  <a:moveTo>
                    <a:pt x="0" y="0"/>
                  </a:moveTo>
                  <a:lnTo>
                    <a:pt x="6029926" y="0"/>
                  </a:lnTo>
                  <a:lnTo>
                    <a:pt x="6029926"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86" tIns="142286" rIns="142286" bIns="142286" numCol="1" spcCol="1270" anchor="ctr" anchorCtr="0">
              <a:noAutofit/>
            </a:bodyPr>
            <a:lstStyle/>
            <a:p>
              <a:pPr marL="0" indent="0">
                <a:buNone/>
              </a:pPr>
              <a:r>
                <a:rPr lang="en-US" sz="2800" b="1"/>
                <a:t>Contact the Support Team for Help</a:t>
              </a:r>
              <a:endParaRPr lang="en-US" sz="2800" b="1">
                <a:hlinkClick r:id="rId4">
                  <a:extLst>
                    <a:ext uri="{A12FA001-AC4F-418D-AE19-62706E023703}">
                      <ahyp:hlinkClr xmlns:ahyp="http://schemas.microsoft.com/office/drawing/2018/hyperlinkcolor" val="tx"/>
                    </a:ext>
                  </a:extLst>
                </a:hlinkClick>
              </a:endParaRPr>
            </a:p>
            <a:p>
              <a:pPr marL="0" indent="0">
                <a:buNone/>
              </a:pPr>
              <a:r>
                <a:rPr lang="en-US" sz="2800" b="1">
                  <a:solidFill>
                    <a:srgbClr val="0563C1"/>
                  </a:solidFill>
                  <a:hlinkClick r:id="rId4">
                    <a:extLst>
                      <a:ext uri="{A12FA001-AC4F-418D-AE19-62706E023703}">
                        <ahyp:hlinkClr xmlns:ahyp="http://schemas.microsoft.com/office/drawing/2018/hyperlinkcolor" val="tx"/>
                      </a:ext>
                    </a:extLst>
                  </a:hlinkClick>
                </a:rPr>
                <a:t>support@postportal.atlassian.net</a:t>
              </a:r>
              <a:r>
                <a:rPr lang="en-US" sz="2800" b="1"/>
                <a:t>  </a:t>
              </a:r>
              <a:r>
                <a:rPr lang="en-US" sz="2800"/>
                <a:t>or</a:t>
              </a:r>
              <a:r>
                <a:rPr lang="en-US" sz="2800" b="1"/>
                <a:t> </a:t>
              </a:r>
              <a:r>
                <a:rPr lang="en-US" sz="2800"/>
                <a:t>916-970-4650</a:t>
              </a:r>
            </a:p>
            <a:p>
              <a:pPr marL="0" indent="0">
                <a:buNone/>
              </a:pPr>
              <a:endParaRPr lang="en-US" sz="2800"/>
            </a:p>
            <a:p>
              <a:pPr defTabSz="977900"/>
              <a:r>
                <a:rPr lang="en-US" sz="2800" b="1">
                  <a:solidFill>
                    <a:schemeClr val="tx1"/>
                  </a:solidFill>
                </a:rPr>
                <a:t>Entering Rosters for Facilitated Training Videos </a:t>
              </a:r>
            </a:p>
            <a:p>
              <a:pPr defTabSz="977900"/>
              <a:r>
                <a:rPr lang="en-US" sz="2800">
                  <a:solidFill>
                    <a:schemeClr val="bg1"/>
                  </a:solidFill>
                  <a:hlinkClick r:id="rId5"/>
                </a:rPr>
                <a:t>Entering Rosters into EDI Instructions</a:t>
              </a:r>
              <a:endParaRPr lang="en-US" sz="2800">
                <a:solidFill>
                  <a:schemeClr val="bg1"/>
                </a:solidFill>
              </a:endParaRPr>
            </a:p>
            <a:p>
              <a:pPr defTabSz="977900">
                <a:spcBef>
                  <a:spcPts val="1200"/>
                </a:spcBef>
              </a:pPr>
              <a:endParaRPr lang="en-US" sz="2800" b="1" kern="1200"/>
            </a:p>
            <a:p>
              <a:pPr defTabSz="977900">
                <a:spcBef>
                  <a:spcPts val="1200"/>
                </a:spcBef>
                <a:tabLst>
                  <a:tab pos="1720850" algn="l"/>
                </a:tabLst>
              </a:pPr>
              <a:r>
                <a:rPr lang="en-US" sz="2800" b="1" kern="1200"/>
                <a:t>	Learning Portal Administration/Manager</a:t>
              </a:r>
            </a:p>
            <a:p>
              <a:pPr defTabSz="977900">
                <a:spcAft>
                  <a:spcPts val="1200"/>
                </a:spcAft>
                <a:tabLst>
                  <a:tab pos="1720850" algn="l"/>
                </a:tabLst>
              </a:pPr>
              <a:r>
                <a:rPr lang="en-US" sz="2800" kern="1200"/>
                <a:t>	Fill out </a:t>
              </a:r>
              <a:r>
                <a:rPr lang="en-US" sz="2800" kern="1200">
                  <a:hlinkClick r:id="rId6"/>
                </a:rPr>
                <a:t>POST Website Form 2-339</a:t>
              </a:r>
              <a:endParaRPr lang="en-US" sz="2800"/>
            </a:p>
            <a:p>
              <a:pPr>
                <a:spcBef>
                  <a:spcPts val="1200"/>
                </a:spcBef>
              </a:pPr>
              <a:endParaRPr lang="en-US" sz="2800" b="1"/>
            </a:p>
            <a:p>
              <a:pPr>
                <a:spcBef>
                  <a:spcPts val="600"/>
                </a:spcBef>
              </a:pPr>
              <a:r>
                <a:rPr lang="en-US" sz="2800" b="1"/>
                <a:t>Learning Portal Trainings that Meet Mandates</a:t>
              </a:r>
            </a:p>
            <a:p>
              <a:pPr>
                <a:spcAft>
                  <a:spcPts val="1200"/>
                </a:spcAft>
              </a:pPr>
              <a:r>
                <a:rPr lang="en-US" sz="2800">
                  <a:hlinkClick r:id="rId7"/>
                </a:rPr>
                <a:t>These Portal Trainings Meet Mandates</a:t>
              </a:r>
              <a:r>
                <a:rPr lang="en-US" sz="2800"/>
                <a:t> </a:t>
              </a:r>
            </a:p>
          </p:txBody>
        </p:sp>
        <p:sp>
          <p:nvSpPr>
            <p:cNvPr id="13" name="Freeform: Shape 12">
              <a:extLst>
                <a:ext uri="{FF2B5EF4-FFF2-40B4-BE49-F238E27FC236}">
                  <a16:creationId xmlns:a16="http://schemas.microsoft.com/office/drawing/2014/main" id="{EE579FC7-736B-7B6C-D0C5-C1533998E34B}"/>
                </a:ext>
              </a:extLst>
            </p:cNvPr>
            <p:cNvSpPr/>
            <p:nvPr/>
          </p:nvSpPr>
          <p:spPr>
            <a:xfrm>
              <a:off x="5396273" y="1584785"/>
              <a:ext cx="5991138" cy="1344434"/>
            </a:xfrm>
            <a:custGeom>
              <a:avLst/>
              <a:gdLst>
                <a:gd name="connsiteX0" fmla="*/ 0 w 6029926"/>
                <a:gd name="connsiteY0" fmla="*/ 0 h 1344434"/>
                <a:gd name="connsiteX1" fmla="*/ 6029926 w 6029926"/>
                <a:gd name="connsiteY1" fmla="*/ 0 h 1344434"/>
                <a:gd name="connsiteX2" fmla="*/ 6029926 w 6029926"/>
                <a:gd name="connsiteY2" fmla="*/ 1344434 h 1344434"/>
                <a:gd name="connsiteX3" fmla="*/ 0 w 6029926"/>
                <a:gd name="connsiteY3" fmla="*/ 1344434 h 1344434"/>
                <a:gd name="connsiteX4" fmla="*/ 0 w 6029926"/>
                <a:gd name="connsiteY4" fmla="*/ 0 h 134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926" h="1344434">
                  <a:moveTo>
                    <a:pt x="0" y="0"/>
                  </a:moveTo>
                  <a:lnTo>
                    <a:pt x="6029926" y="0"/>
                  </a:lnTo>
                  <a:lnTo>
                    <a:pt x="6029926" y="1344434"/>
                  </a:lnTo>
                  <a:lnTo>
                    <a:pt x="0" y="13444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86" tIns="142286" rIns="142286" bIns="142286" numCol="1" spcCol="1270" anchor="ctr" anchorCtr="0">
              <a:noAutofit/>
            </a:bodyPr>
            <a:lstStyle/>
            <a:p>
              <a:pPr marL="0" lvl="0" indent="0" algn="l" defTabSz="977900">
                <a:lnSpc>
                  <a:spcPct val="100000"/>
                </a:lnSpc>
                <a:spcBef>
                  <a:spcPct val="0"/>
                </a:spcBef>
                <a:spcAft>
                  <a:spcPct val="35000"/>
                </a:spcAft>
                <a:buNone/>
              </a:pPr>
              <a:endParaRPr lang="en-US" sz="2200" kern="1200"/>
            </a:p>
          </p:txBody>
        </p:sp>
      </p:grpSp>
      <p:pic>
        <p:nvPicPr>
          <p:cNvPr id="5" name="Picture 4">
            <a:extLst>
              <a:ext uri="{FF2B5EF4-FFF2-40B4-BE49-F238E27FC236}">
                <a16:creationId xmlns:a16="http://schemas.microsoft.com/office/drawing/2014/main" id="{D94DEE47-6E8A-B9BB-C874-46D7061B1B3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86895" y="3857091"/>
            <a:ext cx="1600200" cy="1600200"/>
          </a:xfrm>
          <a:prstGeom prst="rect">
            <a:avLst/>
          </a:prstGeom>
          <a:noFill/>
          <a:ln>
            <a:noFill/>
          </a:ln>
        </p:spPr>
      </p:pic>
      <p:pic>
        <p:nvPicPr>
          <p:cNvPr id="15" name="Picture 14">
            <a:extLst>
              <a:ext uri="{FF2B5EF4-FFF2-40B4-BE49-F238E27FC236}">
                <a16:creationId xmlns:a16="http://schemas.microsoft.com/office/drawing/2014/main" id="{DACBD63B-EF5D-6051-5125-9E049486588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811657" y="5029297"/>
            <a:ext cx="1600200" cy="1600200"/>
          </a:xfrm>
          <a:prstGeom prst="rect">
            <a:avLst/>
          </a:prstGeom>
          <a:noFill/>
          <a:ln>
            <a:noFill/>
          </a:ln>
        </p:spPr>
      </p:pic>
      <p:pic>
        <p:nvPicPr>
          <p:cNvPr id="2" name="Picture 1" descr="Qr code&#10;&#10;Description automatically generated">
            <a:extLst>
              <a:ext uri="{FF2B5EF4-FFF2-40B4-BE49-F238E27FC236}">
                <a16:creationId xmlns:a16="http://schemas.microsoft.com/office/drawing/2014/main" id="{B6BE39D4-8460-D27A-4BF0-3924904A90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1657" y="2181965"/>
            <a:ext cx="1600200" cy="1600200"/>
          </a:xfrm>
          <a:prstGeom prst="rect">
            <a:avLst/>
          </a:prstGeom>
        </p:spPr>
      </p:pic>
      <p:sp>
        <p:nvSpPr>
          <p:cNvPr id="7" name="TextBox 6">
            <a:extLst>
              <a:ext uri="{FF2B5EF4-FFF2-40B4-BE49-F238E27FC236}">
                <a16:creationId xmlns:a16="http://schemas.microsoft.com/office/drawing/2014/main" id="{7E5493A4-FC00-E3A7-8228-2B1E16D18AF6}"/>
              </a:ext>
            </a:extLst>
          </p:cNvPr>
          <p:cNvSpPr txBox="1"/>
          <p:nvPr/>
        </p:nvSpPr>
        <p:spPr>
          <a:xfrm>
            <a:off x="943" y="-12595"/>
            <a:ext cx="12192008" cy="1097280"/>
          </a:xfrm>
          <a:prstGeom prst="rect">
            <a:avLst/>
          </a:prstGeom>
          <a:solidFill>
            <a:schemeClr val="accent2"/>
          </a:solidFill>
        </p:spPr>
        <p:txBody>
          <a:bodyPr wrap="square" anchor="ctr" anchorCtr="0">
            <a:spAutoFit/>
          </a:bodyPr>
          <a:lstStyle/>
          <a:p>
            <a:pPr>
              <a:tabLst>
                <a:tab pos="573088" algn="l"/>
              </a:tabLst>
            </a:pPr>
            <a:r>
              <a:rPr lang="en-US" sz="4000">
                <a:solidFill>
                  <a:schemeClr val="bg1"/>
                </a:solidFill>
              </a:rPr>
              <a:t>	Where to Find Help</a:t>
            </a:r>
          </a:p>
        </p:txBody>
      </p:sp>
    </p:spTree>
    <p:custDataLst>
      <p:tags r:id="rId1"/>
    </p:custDataLst>
    <p:extLst>
      <p:ext uri="{BB962C8B-B14F-4D97-AF65-F5344CB8AC3E}">
        <p14:creationId xmlns:p14="http://schemas.microsoft.com/office/powerpoint/2010/main" val="761707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D black question marks with one yellow question mark">
            <a:extLst>
              <a:ext uri="{FF2B5EF4-FFF2-40B4-BE49-F238E27FC236}">
                <a16:creationId xmlns:a16="http://schemas.microsoft.com/office/drawing/2014/main" id="{4B807CD1-7A2D-A4AF-B5DD-C4DAD0B4A514}"/>
              </a:ext>
            </a:extLst>
          </p:cNvPr>
          <p:cNvPicPr>
            <a:picLocks noChangeAspect="1"/>
          </p:cNvPicPr>
          <p:nvPr/>
        </p:nvPicPr>
        <p:blipFill>
          <a:blip r:embed="rId4"/>
          <a:srcRect l="47037" r="24169" b="1"/>
          <a:stretch>
            <a:fillRect/>
          </a:stretch>
        </p:blipFill>
        <p:spPr>
          <a:xfrm>
            <a:off x="-1" y="-2"/>
            <a:ext cx="5410198" cy="6858002"/>
          </a:xfrm>
          <a:prstGeom prst="rect">
            <a:avLst/>
          </a:prstGeom>
        </p:spPr>
      </p:pic>
      <p:sp useBgFill="1">
        <p:nvSpPr>
          <p:cNvPr id="10" name="Rectangle 9">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BA40873-0E6C-BAAC-8EB3-E792A1BE4FC7}"/>
              </a:ext>
            </a:extLst>
          </p:cNvPr>
          <p:cNvSpPr txBox="1"/>
          <p:nvPr/>
        </p:nvSpPr>
        <p:spPr>
          <a:xfrm>
            <a:off x="6096000" y="3428999"/>
            <a:ext cx="5247340" cy="2015067"/>
          </a:xfrm>
          <a:prstGeom prst="rect">
            <a:avLst/>
          </a:prstGeom>
        </p:spPr>
        <p:txBody>
          <a:bodyPr vert="horz" lIns="91440" tIns="45720" rIns="91440" bIns="45720" rtlCol="0" anchor="ctr">
            <a:noAutofit/>
          </a:bodyPr>
          <a:lstStyle/>
          <a:p>
            <a:pPr algn="ctr">
              <a:lnSpc>
                <a:spcPct val="90000"/>
              </a:lnSpc>
              <a:spcAft>
                <a:spcPts val="600"/>
              </a:spcAft>
            </a:pPr>
            <a:r>
              <a:rPr lang="en-US" sz="8000" dirty="0"/>
              <a:t>Any Questions?</a:t>
            </a:r>
          </a:p>
        </p:txBody>
      </p:sp>
    </p:spTree>
    <p:custDataLst>
      <p:tags r:id="rId1"/>
    </p:custDataLst>
    <p:extLst>
      <p:ext uri="{BB962C8B-B14F-4D97-AF65-F5344CB8AC3E}">
        <p14:creationId xmlns:p14="http://schemas.microsoft.com/office/powerpoint/2010/main" val="241622476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BD03DB-9FE9-5FFA-8CC8-54A4AA26C75E}"/>
              </a:ext>
            </a:extLst>
          </p:cNvPr>
          <p:cNvPicPr>
            <a:picLocks noChangeAspect="1"/>
          </p:cNvPicPr>
          <p:nvPr/>
        </p:nvPicPr>
        <p:blipFill>
          <a:blip r:embed="rId4"/>
          <a:srcRect t="19"/>
          <a:stretch>
            <a:fillRect/>
          </a:stretch>
        </p:blipFill>
        <p:spPr>
          <a:xfrm>
            <a:off x="20" y="1282"/>
            <a:ext cx="12191980" cy="6856718"/>
          </a:xfrm>
          <a:prstGeom prst="rect">
            <a:avLst/>
          </a:prstGeom>
        </p:spPr>
      </p:pic>
    </p:spTree>
    <p:custDataLst>
      <p:tags r:id="rId1"/>
    </p:custDataLst>
    <p:extLst>
      <p:ext uri="{BB962C8B-B14F-4D97-AF65-F5344CB8AC3E}">
        <p14:creationId xmlns:p14="http://schemas.microsoft.com/office/powerpoint/2010/main" val="32200818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DBBC36-45C3-CF96-EF2B-7579043254D9}"/>
            </a:ext>
          </a:extLst>
        </p:cNvPr>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E8720F1-E88F-008B-EF36-90E3F66D10F0}"/>
              </a:ext>
            </a:extLst>
          </p:cNvPr>
          <p:cNvSpPr>
            <a:spLocks noGrp="1"/>
          </p:cNvSpPr>
          <p:nvPr>
            <p:ph type="title"/>
          </p:nvPr>
        </p:nvSpPr>
        <p:spPr>
          <a:xfrm>
            <a:off x="6803409" y="604113"/>
            <a:ext cx="4156512" cy="725347"/>
          </a:xfrm>
        </p:spPr>
        <p:txBody>
          <a:bodyPr vert="horz" lIns="91440" tIns="45720" rIns="91440" bIns="45720" rtlCol="0" anchor="ctr">
            <a:normAutofit fontScale="90000"/>
          </a:bodyPr>
          <a:lstStyle/>
          <a:p>
            <a:r>
              <a:rPr lang="en-US" sz="4000" b="1" kern="1200" dirty="0">
                <a:latin typeface="+mj-lt"/>
                <a:ea typeface="+mj-ea"/>
                <a:cs typeface="+mj-cs"/>
              </a:rPr>
              <a:t>POST Learning Portal</a:t>
            </a:r>
          </a:p>
        </p:txBody>
      </p:sp>
      <p:pic>
        <p:nvPicPr>
          <p:cNvPr id="12" name="Picture 11" descr="Graphical user interface, website&#10;&#10;Description automatically generated">
            <a:extLst>
              <a:ext uri="{FF2B5EF4-FFF2-40B4-BE49-F238E27FC236}">
                <a16:creationId xmlns:a16="http://schemas.microsoft.com/office/drawing/2014/main" id="{24AD6E39-0B60-29FE-6A9F-BD44CB5527D6}"/>
              </a:ext>
            </a:extLst>
          </p:cNvPr>
          <p:cNvPicPr>
            <a:picLocks noChangeAspect="1"/>
          </p:cNvPicPr>
          <p:nvPr/>
        </p:nvPicPr>
        <p:blipFill>
          <a:blip r:embed="rId4">
            <a:extLst>
              <a:ext uri="{28A0092B-C50C-407E-A947-70E740481C1C}">
                <a14:useLocalDpi xmlns:a14="http://schemas.microsoft.com/office/drawing/2010/main" val="0"/>
              </a:ext>
            </a:extLst>
          </a:blip>
          <a:srcRect r="1" b="20126"/>
          <a:stretch/>
        </p:blipFill>
        <p:spPr>
          <a:xfrm>
            <a:off x="-1" y="-2"/>
            <a:ext cx="6096001" cy="6858002"/>
          </a:xfrm>
          <a:prstGeom prst="rect">
            <a:avLst/>
          </a:prstGeom>
        </p:spPr>
      </p:pic>
      <p:sp>
        <p:nvSpPr>
          <p:cNvPr id="15" name="Content Placeholder 14">
            <a:extLst>
              <a:ext uri="{FF2B5EF4-FFF2-40B4-BE49-F238E27FC236}">
                <a16:creationId xmlns:a16="http://schemas.microsoft.com/office/drawing/2014/main" id="{B9B162A2-DADD-D2EC-85FD-B436BD75CF1E}"/>
              </a:ext>
            </a:extLst>
          </p:cNvPr>
          <p:cNvSpPr>
            <a:spLocks noGrp="1"/>
          </p:cNvSpPr>
          <p:nvPr>
            <p:ph idx="1"/>
          </p:nvPr>
        </p:nvSpPr>
        <p:spPr>
          <a:xfrm>
            <a:off x="6803409" y="1329460"/>
            <a:ext cx="4470333" cy="4199077"/>
          </a:xfrm>
        </p:spPr>
        <p:txBody>
          <a:bodyPr anchor="ctr">
            <a:normAutofit/>
          </a:bodyPr>
          <a:lstStyle/>
          <a:p>
            <a:pPr marL="566738" indent="-457200">
              <a:spcBef>
                <a:spcPct val="0"/>
              </a:spcBef>
              <a:spcAft>
                <a:spcPts val="1200"/>
              </a:spcAft>
              <a:buFont typeface="+mj-lt"/>
              <a:buAutoNum type="arabicPeriod"/>
            </a:pPr>
            <a:r>
              <a:rPr lang="en-US" sz="2400" b="0" i="0" dirty="0">
                <a:effectLst/>
                <a:latin typeface="Source Sans Pro" panose="020B0503030403020204" pitchFamily="34" charset="0"/>
              </a:rPr>
              <a:t>Go to </a:t>
            </a:r>
            <a:r>
              <a:rPr lang="en-US" sz="2400" b="0" i="0" u="none" strike="noStrike" dirty="0">
                <a:effectLst/>
                <a:latin typeface="Source Sans Pro" panose="020B0503030403020204" pitchFamily="34" charset="0"/>
                <a:hlinkClick r:id="rId5"/>
              </a:rPr>
              <a:t>https://lp.post.ca.gov</a:t>
            </a:r>
            <a:r>
              <a:rPr lang="en-US" sz="2400" b="0" i="0" u="none" strike="noStrike" dirty="0">
                <a:effectLst/>
                <a:latin typeface="Source Sans Pro" panose="020B0503030403020204" pitchFamily="34" charset="0"/>
              </a:rPr>
              <a:t>.  </a:t>
            </a:r>
            <a:r>
              <a:rPr lang="en-US" sz="2400" b="1" i="1" u="sng" strike="noStrike" dirty="0">
                <a:effectLst/>
                <a:latin typeface="Source Sans Pro" panose="020B0503030403020204" pitchFamily="34" charset="0"/>
              </a:rPr>
              <a:t>DO NOT</a:t>
            </a:r>
            <a:r>
              <a:rPr lang="en-US" sz="2400" strike="noStrike" dirty="0">
                <a:effectLst/>
                <a:latin typeface="Source Sans Pro" panose="020B0503030403020204" pitchFamily="34" charset="0"/>
              </a:rPr>
              <a:t> </a:t>
            </a:r>
            <a:r>
              <a:rPr lang="en-US" sz="2400" b="0" i="0" u="none" strike="noStrike" dirty="0">
                <a:effectLst/>
                <a:latin typeface="Source Sans Pro" panose="020B0503030403020204" pitchFamily="34" charset="0"/>
              </a:rPr>
              <a:t>sign in yet.</a:t>
            </a:r>
          </a:p>
          <a:p>
            <a:pPr marL="566738" indent="-457200">
              <a:spcBef>
                <a:spcPct val="0"/>
              </a:spcBef>
              <a:spcAft>
                <a:spcPts val="1200"/>
              </a:spcAft>
              <a:buFont typeface="+mj-lt"/>
              <a:buAutoNum type="arabicPeriod"/>
            </a:pPr>
            <a:r>
              <a:rPr lang="en-US" sz="2400" dirty="0"/>
              <a:t>Watch for Portal Status Alerts (Info, downtime, new releases)</a:t>
            </a:r>
          </a:p>
          <a:p>
            <a:pPr marL="566738" indent="-457200">
              <a:spcBef>
                <a:spcPct val="0"/>
              </a:spcBef>
              <a:spcAft>
                <a:spcPts val="1200"/>
              </a:spcAft>
              <a:buFont typeface="+mj-lt"/>
              <a:buAutoNum type="arabicPeriod"/>
            </a:pPr>
            <a:r>
              <a:rPr lang="en-US" sz="2400" dirty="0"/>
              <a:t>Quick links to info and help. Click LP Updates. </a:t>
            </a:r>
          </a:p>
          <a:p>
            <a:pPr marL="566738" indent="-457200">
              <a:spcBef>
                <a:spcPct val="0"/>
              </a:spcBef>
              <a:spcAft>
                <a:spcPts val="1200"/>
              </a:spcAft>
              <a:buFont typeface="+mj-lt"/>
              <a:buAutoNum type="arabicPeriod"/>
            </a:pPr>
            <a:r>
              <a:rPr lang="en-US" sz="2400" dirty="0"/>
              <a:t>Portal Support. </a:t>
            </a:r>
          </a:p>
          <a:p>
            <a:pPr marL="566738" indent="-457200">
              <a:spcBef>
                <a:spcPct val="0"/>
              </a:spcBef>
              <a:spcAft>
                <a:spcPts val="1200"/>
              </a:spcAft>
              <a:buFont typeface="+mj-lt"/>
              <a:buAutoNum type="arabicPeriod"/>
            </a:pPr>
            <a:r>
              <a:rPr lang="en-US" sz="2400" dirty="0"/>
              <a:t>Click Sign in with POST PASS</a:t>
            </a:r>
          </a:p>
          <a:p>
            <a:endParaRPr lang="en-US" sz="2400" dirty="0"/>
          </a:p>
        </p:txBody>
      </p:sp>
      <p:pic>
        <p:nvPicPr>
          <p:cNvPr id="9" name="Picture 8">
            <a:extLst>
              <a:ext uri="{FF2B5EF4-FFF2-40B4-BE49-F238E27FC236}">
                <a16:creationId xmlns:a16="http://schemas.microsoft.com/office/drawing/2014/main" id="{AE4088B4-4366-30CA-7EE4-D5B77BCB4BA0}"/>
              </a:ext>
            </a:extLst>
          </p:cNvPr>
          <p:cNvPicPr>
            <a:picLocks noChangeAspect="1"/>
          </p:cNvPicPr>
          <p:nvPr/>
        </p:nvPicPr>
        <p:blipFill>
          <a:blip r:embed="rId6"/>
          <a:srcRect l="61166" t="18829" r="27570" b="52609"/>
          <a:stretch/>
        </p:blipFill>
        <p:spPr>
          <a:xfrm>
            <a:off x="720380" y="3107602"/>
            <a:ext cx="4087651" cy="3750398"/>
          </a:xfrm>
          <a:prstGeom prst="rect">
            <a:avLst/>
          </a:prstGeom>
        </p:spPr>
      </p:pic>
      <p:grpSp>
        <p:nvGrpSpPr>
          <p:cNvPr id="3" name="Group 2">
            <a:extLst>
              <a:ext uri="{FF2B5EF4-FFF2-40B4-BE49-F238E27FC236}">
                <a16:creationId xmlns:a16="http://schemas.microsoft.com/office/drawing/2014/main" id="{10F85EDC-B256-7535-7488-34B2690E7E55}"/>
              </a:ext>
            </a:extLst>
          </p:cNvPr>
          <p:cNvGrpSpPr/>
          <p:nvPr/>
        </p:nvGrpSpPr>
        <p:grpSpPr>
          <a:xfrm>
            <a:off x="3968770" y="4779272"/>
            <a:ext cx="4118105" cy="1759527"/>
            <a:chOff x="1608475" y="1456557"/>
            <a:chExt cx="3389096" cy="1759527"/>
          </a:xfrm>
        </p:grpSpPr>
        <p:sp>
          <p:nvSpPr>
            <p:cNvPr id="4" name="Arrow: Right 3">
              <a:extLst>
                <a:ext uri="{FF2B5EF4-FFF2-40B4-BE49-F238E27FC236}">
                  <a16:creationId xmlns:a16="http://schemas.microsoft.com/office/drawing/2014/main" id="{2799DA96-D38B-14D4-D0B4-A380DAE55500}"/>
                </a:ext>
              </a:extLst>
            </p:cNvPr>
            <p:cNvSpPr/>
            <p:nvPr/>
          </p:nvSpPr>
          <p:spPr>
            <a:xfrm rot="11983388">
              <a:off x="1608475" y="1456557"/>
              <a:ext cx="1087369" cy="750616"/>
            </a:xfrm>
            <a:prstGeom prst="right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3485F3-C41C-2D52-46F1-02426BF51546}"/>
                </a:ext>
              </a:extLst>
            </p:cNvPr>
            <p:cNvSpPr txBox="1"/>
            <p:nvPr/>
          </p:nvSpPr>
          <p:spPr>
            <a:xfrm>
              <a:off x="2560532" y="1646424"/>
              <a:ext cx="2437039" cy="1569660"/>
            </a:xfrm>
            <a:prstGeom prst="rect">
              <a:avLst/>
            </a:prstGeom>
            <a:solidFill>
              <a:schemeClr val="accent6"/>
            </a:solidFill>
          </p:spPr>
          <p:txBody>
            <a:bodyPr wrap="square" rtlCol="0">
              <a:spAutoFit/>
            </a:bodyPr>
            <a:lstStyle/>
            <a:p>
              <a:pPr algn="ctr"/>
              <a:r>
                <a:rPr lang="en-US" sz="4800" dirty="0">
                  <a:solidFill>
                    <a:schemeClr val="bg1"/>
                  </a:solidFill>
                </a:rPr>
                <a:t>See Info &amp; Updates</a:t>
              </a:r>
            </a:p>
          </p:txBody>
        </p:sp>
      </p:grpSp>
    </p:spTree>
    <p:custDataLst>
      <p:tags r:id="rId1"/>
    </p:custDataLst>
    <p:extLst>
      <p:ext uri="{BB962C8B-B14F-4D97-AF65-F5344CB8AC3E}">
        <p14:creationId xmlns:p14="http://schemas.microsoft.com/office/powerpoint/2010/main" val="3671700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1000"/>
                                        <p:tgtEl>
                                          <p:spTgt spid="15">
                                            <p:txEl>
                                              <p:pRg st="0" end="0"/>
                                            </p:txEl>
                                          </p:spTgt>
                                        </p:tgtEl>
                                      </p:cBhvr>
                                    </p:animEffect>
                                    <p:anim calcmode="lin" valueType="num">
                                      <p:cBhvr>
                                        <p:cTn id="1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Effect transition="in" filter="fade">
                                      <p:cBhvr>
                                        <p:cTn id="20" dur="1000"/>
                                        <p:tgtEl>
                                          <p:spTgt spid="15">
                                            <p:txEl>
                                              <p:pRg st="1" end="1"/>
                                            </p:txEl>
                                          </p:spTgt>
                                        </p:tgtEl>
                                      </p:cBhvr>
                                    </p:animEffect>
                                    <p:anim calcmode="lin" valueType="num">
                                      <p:cBhvr>
                                        <p:cTn id="21"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15">
                                            <p:txEl>
                                              <p:pRg st="2" end="2"/>
                                            </p:txEl>
                                          </p:spTgt>
                                        </p:tgtEl>
                                        <p:attrNameLst>
                                          <p:attrName>style.visibility</p:attrName>
                                        </p:attrNameLst>
                                      </p:cBhvr>
                                      <p:to>
                                        <p:strVal val="visible"/>
                                      </p:to>
                                    </p:set>
                                    <p:animEffect transition="in" filter="fade">
                                      <p:cBhvr>
                                        <p:cTn id="26" dur="1000"/>
                                        <p:tgtEl>
                                          <p:spTgt spid="15">
                                            <p:txEl>
                                              <p:pRg st="2" end="2"/>
                                            </p:txEl>
                                          </p:spTgt>
                                        </p:tgtEl>
                                      </p:cBhvr>
                                    </p:animEffect>
                                    <p:anim calcmode="lin" valueType="num">
                                      <p:cBhvr>
                                        <p:cTn id="27"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grpId="0" nodeType="afterEffect">
                                  <p:stCondLst>
                                    <p:cond delay="0"/>
                                  </p:stCondLst>
                                  <p:childTnLst>
                                    <p:set>
                                      <p:cBhvr>
                                        <p:cTn id="31" dur="1" fill="hold">
                                          <p:stCondLst>
                                            <p:cond delay="0"/>
                                          </p:stCondLst>
                                        </p:cTn>
                                        <p:tgtEl>
                                          <p:spTgt spid="15">
                                            <p:txEl>
                                              <p:pRg st="3" end="3"/>
                                            </p:txEl>
                                          </p:spTgt>
                                        </p:tgtEl>
                                        <p:attrNameLst>
                                          <p:attrName>style.visibility</p:attrName>
                                        </p:attrNameLst>
                                      </p:cBhvr>
                                      <p:to>
                                        <p:strVal val="visible"/>
                                      </p:to>
                                    </p:set>
                                    <p:animEffect transition="in" filter="fade">
                                      <p:cBhvr>
                                        <p:cTn id="32" dur="1000"/>
                                        <p:tgtEl>
                                          <p:spTgt spid="15">
                                            <p:txEl>
                                              <p:pRg st="3" end="3"/>
                                            </p:txEl>
                                          </p:spTgt>
                                        </p:tgtEl>
                                      </p:cBhvr>
                                    </p:animEffect>
                                    <p:anim calcmode="lin" valueType="num">
                                      <p:cBhvr>
                                        <p:cTn id="33"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42" presetClass="entr" presetSubtype="0" fill="hold" grpId="0" nodeType="afterEffect">
                                  <p:stCondLst>
                                    <p:cond delay="0"/>
                                  </p:stCondLst>
                                  <p:childTnLst>
                                    <p:set>
                                      <p:cBhvr>
                                        <p:cTn id="37" dur="1" fill="hold">
                                          <p:stCondLst>
                                            <p:cond delay="0"/>
                                          </p:stCondLst>
                                        </p:cTn>
                                        <p:tgtEl>
                                          <p:spTgt spid="15">
                                            <p:txEl>
                                              <p:pRg st="4" end="4"/>
                                            </p:txEl>
                                          </p:spTgt>
                                        </p:tgtEl>
                                        <p:attrNameLst>
                                          <p:attrName>style.visibility</p:attrName>
                                        </p:attrNameLst>
                                      </p:cBhvr>
                                      <p:to>
                                        <p:strVal val="visible"/>
                                      </p:to>
                                    </p:set>
                                    <p:animEffect transition="in" filter="fade">
                                      <p:cBhvr>
                                        <p:cTn id="38" dur="1000"/>
                                        <p:tgtEl>
                                          <p:spTgt spid="15">
                                            <p:txEl>
                                              <p:pRg st="4" end="4"/>
                                            </p:txEl>
                                          </p:spTgt>
                                        </p:tgtEl>
                                      </p:cBhvr>
                                    </p:animEffect>
                                    <p:anim calcmode="lin" valueType="num">
                                      <p:cBhvr>
                                        <p:cTn id="39"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5wFDGCMO"/>
  <p:tag name="ARTICULATE_PROJECT_CHECK" val="0"/>
  <p:tag name="ARTICULATE_REFERENCE_ID" val="10f3904e-acfa-4b82-8ff6-cac2f0aed594"/>
  <p:tag name="TAG_BACKING_FORM_KEY" val="592024-c:\users\cbacon\documents\tmportaloverview091923a.pptx"/>
  <p:tag name="ARTICULATE_PRESENTER_VERSION" val="8"/>
  <p:tag name="ARTICULATE_USED_PAGE_ORIENTATION" val="1"/>
  <p:tag name="ARTICULATE_USED_PAGE_SIZE" val="7"/>
  <p:tag name="ARTICULATE_SLIDE_THUMBNAIL_REFRESH" val="1"/>
  <p:tag name="ARTICULATE_PROJECT_OPEN" val="0"/>
  <p:tag name="ARTICULATE_SLIDE_COUNT" val="78"/>
</p:tagLst>
</file>

<file path=ppt/tags/tag10.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UDIO_ID" val="493"/>
  <p:tag name="ARTICULATE_USED_LAYOUT" val="3"/>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UDIO_ID" val="256"/>
  <p:tag name="ARTICULATE_USED_LAYOUT" val="1"/>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UDIO_ID" val="486"/>
  <p:tag name="ARTICULATE_USED_LAYOUT" val="3"/>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UDIO_ID" val="486"/>
  <p:tag name="ARTICULATE_USED_LAYOUT" val="3"/>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UDIO_ID" val="496"/>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UDIO_ID" val="500"/>
  <p:tag name="ARTICULATE_USED_LAYOUT" val="3"/>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UDIO_ID" val="493"/>
  <p:tag name="ARTICULATE_USED_LAYOUT" val="3"/>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UDIO_ID" val="500"/>
  <p:tag name="ARTICULATE_USED_LAYOUT" val="3"/>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UDIO_ID" val="492"/>
  <p:tag name="ARTICULATE_USED_LAYOUT" val="3"/>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UDIO_ID" val="493"/>
  <p:tag name="ARTICULATE_USED_LAYOUT" val="3"/>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UDIO_ID" val="486"/>
  <p:tag name="ARTICULATE_USED_LAYOUT" val="3"/>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UDIO_ID" val="493"/>
  <p:tag name="ARTICULATE_USED_LAYOUT" val="3"/>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UDIO_ID" val="493"/>
  <p:tag name="ARTICULATE_USED_LAYOUT" val="3"/>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UDIO_ID" val="494"/>
  <p:tag name="ARTICULATE_USED_LAYOUT" val="2"/>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UDIO_ID" val="494"/>
  <p:tag name="ARTICULATE_USED_LAYOUT" val="2"/>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UDIO_ID" val="494"/>
  <p:tag name="ARTICULATE_USED_LAYOUT" val="2"/>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UDIO_ID" val="494"/>
  <p:tag name="ARTICULATE_USED_LAYOUT" val="2"/>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UDIO_ID" val="494"/>
  <p:tag name="ARTICULATE_USED_LAYOUT" val="2"/>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UDIO_ID" val="471"/>
  <p:tag name="ARTICULATE_USED_LAYOUT" val="2"/>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3CDE58C68B0684E80F3A28F7FCBD0EE" ma:contentTypeVersion="17" ma:contentTypeDescription="Create a new document." ma:contentTypeScope="" ma:versionID="84568cd9b4c5a3f4c52421f439178aef">
  <xsd:schema xmlns:xsd="http://www.w3.org/2001/XMLSchema" xmlns:xs="http://www.w3.org/2001/XMLSchema" xmlns:p="http://schemas.microsoft.com/office/2006/metadata/properties" xmlns:ns2="f442a4ed-bdcb-4e74-b8cd-c65153ffdfb6" xmlns:ns3="311dbe00-5922-4e40-a596-2fe977095566" targetNamespace="http://schemas.microsoft.com/office/2006/metadata/properties" ma:root="true" ma:fieldsID="9b637de41dcd2684f1a85d78871fd3b2" ns2:_="" ns3:_="">
    <xsd:import namespace="f442a4ed-bdcb-4e74-b8cd-c65153ffdfb6"/>
    <xsd:import namespace="311dbe00-5922-4e40-a596-2fe97709556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Audited"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42a4ed-bdcb-4e74-b8cd-c65153ffdf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aa63e26-c2b8-412d-a6b5-675e0703543d" ma:termSetId="09814cd3-568e-fe90-9814-8d621ff8fb84" ma:anchorId="fba54fb3-c3e1-fe81-a776-ca4b69148c4d" ma:open="true" ma:isKeyword="false">
      <xsd:complexType>
        <xsd:sequence>
          <xsd:element ref="pc:Terms" minOccurs="0" maxOccurs="1"/>
        </xsd:sequence>
      </xsd:complexType>
    </xsd:element>
    <xsd:element name="Audited" ma:index="22" nillable="true" ma:displayName="Audited" ma:default="0" ma:format="Dropdown" ma:internalName="Audited">
      <xsd:simpleType>
        <xsd:restriction base="dms:Boolea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1dbe00-5922-4e40-a596-2fe97709556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e93dfc4-ae16-40d0-9514-ce0bd6087992}" ma:internalName="TaxCatchAll" ma:showField="CatchAllData" ma:web="311dbe00-5922-4e40-a596-2fe9770955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442a4ed-bdcb-4e74-b8cd-c65153ffdfb6">
      <Terms xmlns="http://schemas.microsoft.com/office/infopath/2007/PartnerControls"/>
    </lcf76f155ced4ddcb4097134ff3c332f>
    <Audited xmlns="f442a4ed-bdcb-4e74-b8cd-c65153ffdfb6">false</Audited>
    <TaxCatchAll xmlns="311dbe00-5922-4e40-a596-2fe977095566" xsi:nil="true"/>
    <SharedWithUsers xmlns="311dbe00-5922-4e40-a596-2fe977095566">
      <UserInfo>
        <DisplayName>Doller, Joanna@POST</DisplayName>
        <AccountId>205</AccountId>
        <AccountType/>
      </UserInfo>
      <UserInfo>
        <DisplayName>Kocher, Charity@POST</DisplayName>
        <AccountId>129</AccountId>
        <AccountType/>
      </UserInfo>
      <UserInfo>
        <DisplayName>ZZZ-Velasco, Eugene@POST</DisplayName>
        <AccountId>75</AccountId>
        <AccountType/>
      </UserInfo>
      <UserInfo>
        <DisplayName>POST WebRequest@POST</DisplayName>
        <AccountId>208</AccountId>
        <AccountType/>
      </UserInfo>
      <UserInfo>
        <DisplayName>Rogers, Rayanne@POST</DisplayName>
        <AccountId>18</AccountId>
        <AccountType/>
      </UserInfo>
      <UserInfo>
        <DisplayName>Pena-Larsen, Skarli@POST</DisplayName>
        <AccountId>210</AccountId>
        <AccountType/>
      </UserInfo>
    </SharedWithUsers>
  </documentManagement>
</p:properties>
</file>

<file path=customXml/itemProps1.xml><?xml version="1.0" encoding="utf-8"?>
<ds:datastoreItem xmlns:ds="http://schemas.openxmlformats.org/officeDocument/2006/customXml" ds:itemID="{34845203-98B6-4969-A969-413E008C1369}">
  <ds:schemaRefs>
    <ds:schemaRef ds:uri="http://schemas.microsoft.com/sharepoint/v3/contenttype/forms"/>
  </ds:schemaRefs>
</ds:datastoreItem>
</file>

<file path=customXml/itemProps2.xml><?xml version="1.0" encoding="utf-8"?>
<ds:datastoreItem xmlns:ds="http://schemas.openxmlformats.org/officeDocument/2006/customXml" ds:itemID="{E7DBB360-646C-430A-B8DD-8C95F0ACA9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42a4ed-bdcb-4e74-b8cd-c65153ffdfb6"/>
    <ds:schemaRef ds:uri="311dbe00-5922-4e40-a596-2fe9770955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D31B97-C178-4202-97AC-3DE9496873A7}">
  <ds:schemaRefs>
    <ds:schemaRef ds:uri="311dbe00-5922-4e40-a596-2fe977095566"/>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f442a4ed-bdcb-4e74-b8cd-c65153ffdfb6"/>
    <ds:schemaRef ds:uri="http://www.w3.org/XML/1998/namespac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19134</TotalTime>
  <Words>7381</Words>
  <Application>Microsoft Office PowerPoint</Application>
  <PresentationFormat>Widescreen</PresentationFormat>
  <Paragraphs>1154</Paragraphs>
  <Slides>78</Slides>
  <Notes>78</Notes>
  <HiddenSlides>0</HiddenSlides>
  <MMClips>5</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POST Learning Portal Overview </vt:lpstr>
      <vt:lpstr>What We’ll  Cover Today</vt:lpstr>
      <vt:lpstr>POST  Learning  Portal</vt:lpstr>
      <vt:lpstr>Trainings Recently Released  or  In Progress </vt:lpstr>
      <vt:lpstr>How Tos</vt:lpstr>
      <vt:lpstr>PowerPoint Presentation</vt:lpstr>
      <vt:lpstr>PowerPoint Presentation</vt:lpstr>
      <vt:lpstr>PowerPoint Presentation</vt:lpstr>
      <vt:lpstr>POST Learning Portal</vt:lpstr>
      <vt:lpstr>Sign In</vt:lpstr>
      <vt:lpstr>   Learning Portal Terms </vt:lpstr>
      <vt:lpstr>Activity   Learner View and Register for Courses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CLOSER LOOK: First Aid/CPR/AED Retraining</vt:lpstr>
      <vt:lpstr>First Aid/CPR/AED Retraining</vt:lpstr>
      <vt:lpstr>End of Year Course Update</vt:lpstr>
      <vt:lpstr>Drop a Course</vt:lpstr>
      <vt:lpstr>PowerPoint Presentation</vt:lpstr>
      <vt:lpstr>Training Manager Administrator Tools</vt:lpstr>
      <vt:lpstr>Activity  Training Manager View</vt:lpstr>
      <vt:lpstr>PowerPoint Presentation</vt:lpstr>
      <vt:lpstr>WRITTEN STEPS: Change from Learner to Manager</vt:lpstr>
      <vt:lpstr>Activity   Lookup Learners</vt:lpstr>
      <vt:lpstr>STEPS: To Search Learners </vt:lpstr>
      <vt:lpstr>PowerPoint Presentation</vt:lpstr>
      <vt:lpstr>PowerPoint Presentation</vt:lpstr>
      <vt:lpstr>Non-Peace Officers</vt:lpstr>
      <vt:lpstr>Who qualifies as a Non-Peace Officer? </vt:lpstr>
      <vt:lpstr>Yes or No?   Who can you add as a Non-Peace Officer…  </vt:lpstr>
      <vt:lpstr>Yes or No?   Who can you add as a Non-Peace Officer…  </vt:lpstr>
      <vt:lpstr>PowerPoint Presentation</vt:lpstr>
      <vt:lpstr>STEPS: Add Non-Peace Officers</vt:lpstr>
      <vt:lpstr>  Activity   Organize the Learner List </vt:lpstr>
      <vt:lpstr>Organize Your Learners List</vt:lpstr>
      <vt:lpstr>Organize Your Learners List</vt:lpstr>
      <vt:lpstr>Organize Your Learners List</vt:lpstr>
      <vt:lpstr>Activity   Assign/Enroll Individuals and Groups in Training </vt:lpstr>
      <vt:lpstr>STEPS:  Assign/Enroll Individuals</vt:lpstr>
      <vt:lpstr>STEPS:  Assign/Enroll Individuals (Con’t)</vt:lpstr>
      <vt:lpstr>STEPS: Assign/Enroll Groups (Bulk Actions)</vt:lpstr>
      <vt:lpstr>STEPS: Assign/Enroll Groups (Bulk Actions)</vt:lpstr>
      <vt:lpstr>PowerPoint Presentation</vt:lpstr>
      <vt:lpstr>STEPS:  Other Bulk Actions</vt:lpstr>
      <vt:lpstr>Activity   Run Reports</vt:lpstr>
      <vt:lpstr>STEPS:  Run Reports</vt:lpstr>
      <vt:lpstr>STEPS:  Run Reports </vt:lpstr>
      <vt:lpstr>STEPS:  Run Reports </vt:lpstr>
      <vt:lpstr>STEPS:  Run Reports </vt:lpstr>
      <vt:lpstr>Activity How the Course Customization  (VPP) Works</vt:lpstr>
      <vt:lpstr>PowerPoint Presentation</vt:lpstr>
      <vt:lpstr>Vehicle Pursuit Policy Customization Module and Course Info</vt:lpstr>
      <vt:lpstr>PowerPoint Presentation</vt:lpstr>
      <vt:lpstr>PowerPoint Presentation</vt:lpstr>
      <vt:lpstr>PowerPoint Presentation</vt:lpstr>
      <vt:lpstr>Activity   POST Facilitated Courses and Guides </vt:lpstr>
      <vt:lpstr>POST Facilitated Courses</vt:lpstr>
      <vt:lpstr>POST Facilitated Courses</vt:lpstr>
      <vt:lpstr>PowerPoint Presentation</vt:lpstr>
      <vt:lpstr>POST Facilitated Courses List</vt:lpstr>
      <vt:lpstr>POST Facilitated Courses List</vt:lpstr>
      <vt:lpstr>Activity How to Give Credit in EDI  when Rosters are Required</vt:lpstr>
      <vt:lpstr>PowerPoint Presentation</vt:lpstr>
      <vt:lpstr>Entering POST Facilitated Training Videos (Multimedia) Course Rosters into EDI  Written Instructions</vt:lpstr>
      <vt:lpstr>Let’s Review</vt:lpstr>
      <vt:lpstr>Review</vt:lpstr>
      <vt:lpstr>Review</vt:lpstr>
      <vt:lpstr>Review</vt:lpstr>
      <vt:lpstr>Review</vt:lpstr>
      <vt:lpstr>Stay Informed!</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Bacon, Catherine@POST;Rayanne.Rogers@post.ca.gov</dc:creator>
  <cp:lastModifiedBy>Doller, Joanna@POST</cp:lastModifiedBy>
  <cp:revision>15</cp:revision>
  <cp:lastPrinted>2025-10-20T15:27:27Z</cp:lastPrinted>
  <dcterms:created xsi:type="dcterms:W3CDTF">2023-07-17T23:49:32Z</dcterms:created>
  <dcterms:modified xsi:type="dcterms:W3CDTF">2025-10-28T15:08:36Z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https://calpost-my.sharepoint.com/personal/catherine_bacon_post_ca_gov/Documents/UpdatedTMCLTRDeck</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ContentTypeId">
    <vt:lpwstr>0x01010053CDE58C68B0684E80F3A28F7FCBD0EE</vt:lpwstr>
  </property>
  <property fmtid="{D5CDD505-2E9C-101B-9397-08002B2CF9AE}" pid="6" name="MediaServiceImageTags">
    <vt:lpwstr/>
  </property>
  <property fmtid="{D5CDD505-2E9C-101B-9397-08002B2CF9AE}" pid="7" name="ArticulateGUID">
    <vt:lpwstr>043AA0B2-1651-4B16-8B9D-E1C5BD02E23C</vt:lpwstr>
  </property>
  <property fmtid="{D5CDD505-2E9C-101B-9397-08002B2CF9AE}" pid="8" name="ArticulateProjectFull">
    <vt:lpwstr>C:\Users\rrogers\Desktop\TMPortalOverviewApril25.ppta</vt:lpwstr>
  </property>
</Properties>
</file>